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 autoCompressPictures="0">
  <p:sldMasterIdLst>
    <p:sldMasterId id="2147483659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07200" cy="9939338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2F8F2570-BED7-406D-80E5-FDC14A5B2655}">
  <a:tblStyle styleId="{2F8F2570-BED7-406D-80E5-FDC14A5B2655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-2214" y="-108"/>
      </p:cViewPr>
      <p:guideLst>
        <p:guide orient="horz" pos="3130"/>
        <p:guide pos="214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B73403-6876-46B1-8B4D-15B984BFBC36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0721" y="4721186"/>
            <a:ext cx="5445759" cy="447270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680721" y="4721186"/>
            <a:ext cx="5445759" cy="447270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0721" y="4721186"/>
            <a:ext cx="5445759" cy="447270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0721" y="4721186"/>
            <a:ext cx="5445759" cy="447270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0721" y="4721186"/>
            <a:ext cx="5445759" cy="447270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0721" y="4721186"/>
            <a:ext cx="5445759" cy="447270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0721" y="4721186"/>
            <a:ext cx="5445759" cy="447270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0721" y="4721186"/>
            <a:ext cx="5445759" cy="447270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0721" y="4721186"/>
            <a:ext cx="5445759" cy="447270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ja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80721" y="4721186"/>
            <a:ext cx="5445759" cy="447270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680721" y="4721186"/>
            <a:ext cx="5445759" cy="447270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680721" y="4721186"/>
            <a:ext cx="5445759" cy="447270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0721" y="4721186"/>
            <a:ext cx="5445759" cy="447270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ja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680721" y="4721186"/>
            <a:ext cx="5445759" cy="447270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0721" y="4721186"/>
            <a:ext cx="5445759" cy="447270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0721" y="4721186"/>
            <a:ext cx="5445759" cy="447270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0721" y="4721186"/>
            <a:ext cx="5445759" cy="447270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j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0721" y="4721186"/>
            <a:ext cx="5445759" cy="447270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0721" y="4721186"/>
            <a:ext cx="5445759" cy="447270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0721" y="4721186"/>
            <a:ext cx="5445759" cy="447270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0721" y="4721186"/>
            <a:ext cx="5445759" cy="447270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311708" y="992766"/>
            <a:ext cx="8520599" cy="27368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5200"/>
            </a:lvl1pPr>
            <a:lvl2pPr algn="ctr">
              <a:spcBef>
                <a:spcPts val="0"/>
              </a:spcBef>
              <a:buSzPct val="100000"/>
              <a:defRPr sz="5200"/>
            </a:lvl2pPr>
            <a:lvl3pPr algn="ctr">
              <a:spcBef>
                <a:spcPts val="0"/>
              </a:spcBef>
              <a:buSzPct val="100000"/>
              <a:defRPr sz="5200"/>
            </a:lvl3pPr>
            <a:lvl4pPr algn="ctr">
              <a:spcBef>
                <a:spcPts val="0"/>
              </a:spcBef>
              <a:buSzPct val="100000"/>
              <a:defRPr sz="5200"/>
            </a:lvl4pPr>
            <a:lvl5pPr algn="ctr">
              <a:spcBef>
                <a:spcPts val="0"/>
              </a:spcBef>
              <a:buSzPct val="100000"/>
              <a:defRPr sz="5200"/>
            </a:lvl5pPr>
            <a:lvl6pPr algn="ctr">
              <a:spcBef>
                <a:spcPts val="0"/>
              </a:spcBef>
              <a:buSzPct val="100000"/>
              <a:defRPr sz="5200"/>
            </a:lvl6pPr>
            <a:lvl7pPr algn="ctr">
              <a:spcBef>
                <a:spcPts val="0"/>
              </a:spcBef>
              <a:buSzPct val="100000"/>
              <a:defRPr sz="5200"/>
            </a:lvl7pPr>
            <a:lvl8pPr algn="ctr">
              <a:spcBef>
                <a:spcPts val="0"/>
              </a:spcBef>
              <a:buSzPct val="100000"/>
              <a:defRPr sz="5200"/>
            </a:lvl8pPr>
            <a:lvl9pPr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599" cy="10568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US" altLang="ja"/>
              <a:pPr>
                <a:spcBef>
                  <a:spcPts val="0"/>
                </a:spcBef>
                <a:buNone/>
              </a:pPr>
              <a:t>&lt;#&gt;</a:t>
            </a:fld>
            <a:endParaRPr lang="j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599" cy="2618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12000"/>
            </a:lvl1pPr>
            <a:lvl2pPr algn="ctr">
              <a:spcBef>
                <a:spcPts val="0"/>
              </a:spcBef>
              <a:buSzPct val="100000"/>
              <a:defRPr sz="12000"/>
            </a:lvl2pPr>
            <a:lvl3pPr algn="ctr">
              <a:spcBef>
                <a:spcPts val="0"/>
              </a:spcBef>
              <a:buSzPct val="100000"/>
              <a:defRPr sz="12000"/>
            </a:lvl3pPr>
            <a:lvl4pPr algn="ctr">
              <a:spcBef>
                <a:spcPts val="0"/>
              </a:spcBef>
              <a:buSzPct val="100000"/>
              <a:defRPr sz="12000"/>
            </a:lvl4pPr>
            <a:lvl5pPr algn="ctr">
              <a:spcBef>
                <a:spcPts val="0"/>
              </a:spcBef>
              <a:buSzPct val="100000"/>
              <a:defRPr sz="12000"/>
            </a:lvl5pPr>
            <a:lvl6pPr algn="ctr">
              <a:spcBef>
                <a:spcPts val="0"/>
              </a:spcBef>
              <a:buSzPct val="100000"/>
              <a:defRPr sz="12000"/>
            </a:lvl6pPr>
            <a:lvl7pPr algn="ctr">
              <a:spcBef>
                <a:spcPts val="0"/>
              </a:spcBef>
              <a:buSzPct val="100000"/>
              <a:defRPr sz="12000"/>
            </a:lvl7pPr>
            <a:lvl8pPr algn="ctr">
              <a:spcBef>
                <a:spcPts val="0"/>
              </a:spcBef>
              <a:buSzPct val="100000"/>
              <a:defRPr sz="12000"/>
            </a:lvl8pPr>
            <a:lvl9pPr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311700" y="4202966"/>
            <a:ext cx="8520599" cy="1734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US" altLang="ja"/>
              <a:pPr>
                <a:spcBef>
                  <a:spcPts val="0"/>
                </a:spcBef>
                <a:buNone/>
              </a:pPr>
              <a:t>&lt;#&gt;</a:t>
            </a:fld>
            <a:endParaRPr lang="j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US" altLang="ja"/>
              <a:pPr>
                <a:spcBef>
                  <a:spcPts val="0"/>
                </a:spcBef>
                <a:buNone/>
              </a:pPr>
              <a:t>&lt;#&gt;</a:t>
            </a:fld>
            <a:endParaRPr lang="j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599" cy="11222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>
              <a:spcBef>
                <a:spcPts val="0"/>
              </a:spcBef>
              <a:buSzPct val="100000"/>
              <a:defRPr sz="3600"/>
            </a:lvl1pPr>
            <a:lvl2pPr algn="ctr">
              <a:spcBef>
                <a:spcPts val="0"/>
              </a:spcBef>
              <a:buSzPct val="100000"/>
              <a:defRPr sz="3600"/>
            </a:lvl2pPr>
            <a:lvl3pPr algn="ctr">
              <a:spcBef>
                <a:spcPts val="0"/>
              </a:spcBef>
              <a:buSzPct val="100000"/>
              <a:defRPr sz="3600"/>
            </a:lvl3pPr>
            <a:lvl4pPr algn="ctr">
              <a:spcBef>
                <a:spcPts val="0"/>
              </a:spcBef>
              <a:buSzPct val="100000"/>
              <a:defRPr sz="3600"/>
            </a:lvl4pPr>
            <a:lvl5pPr algn="ctr">
              <a:spcBef>
                <a:spcPts val="0"/>
              </a:spcBef>
              <a:buSzPct val="100000"/>
              <a:defRPr sz="3600"/>
            </a:lvl5pPr>
            <a:lvl6pPr algn="ctr">
              <a:spcBef>
                <a:spcPts val="0"/>
              </a:spcBef>
              <a:buSzPct val="100000"/>
              <a:defRPr sz="3600"/>
            </a:lvl6pPr>
            <a:lvl7pPr algn="ctr">
              <a:spcBef>
                <a:spcPts val="0"/>
              </a:spcBef>
              <a:buSzPct val="100000"/>
              <a:defRPr sz="3600"/>
            </a:lvl7pPr>
            <a:lvl8pPr algn="ctr">
              <a:spcBef>
                <a:spcPts val="0"/>
              </a:spcBef>
              <a:buSzPct val="100000"/>
              <a:defRPr sz="3600"/>
            </a:lvl8pPr>
            <a:lvl9pPr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US" altLang="ja"/>
              <a:pPr>
                <a:spcBef>
                  <a:spcPts val="0"/>
                </a:spcBef>
                <a:buNone/>
              </a:pPr>
              <a:t>&lt;#&gt;</a:t>
            </a:fld>
            <a:endParaRPr lang="j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599" cy="4555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US" altLang="ja"/>
              <a:pPr>
                <a:spcBef>
                  <a:spcPts val="0"/>
                </a:spcBef>
                <a:buNone/>
              </a:pPr>
              <a:t>&lt;#&gt;</a:t>
            </a:fld>
            <a:endParaRPr lang="j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899" cy="4555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899" cy="4555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US" altLang="ja"/>
              <a:pPr>
                <a:spcBef>
                  <a:spcPts val="0"/>
                </a:spcBef>
                <a:buNone/>
              </a:pPr>
              <a:t>&lt;#&gt;</a:t>
            </a:fld>
            <a:endParaRPr lang="j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US" altLang="ja"/>
              <a:pPr>
                <a:spcBef>
                  <a:spcPts val="0"/>
                </a:spcBef>
                <a:buNone/>
              </a:pPr>
              <a:t>&lt;#&gt;</a:t>
            </a:fld>
            <a:endParaRPr lang="j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7999" cy="1007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7999" cy="4239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US" altLang="ja"/>
              <a:pPr>
                <a:spcBef>
                  <a:spcPts val="0"/>
                </a:spcBef>
                <a:buNone/>
              </a:pPr>
              <a:t>&lt;#&gt;</a:t>
            </a:fld>
            <a:endParaRPr lang="j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2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buSzPct val="100000"/>
              <a:defRPr sz="4800"/>
            </a:lvl1pPr>
            <a:lvl2pPr>
              <a:spcBef>
                <a:spcPts val="0"/>
              </a:spcBef>
              <a:buSzPct val="100000"/>
              <a:defRPr sz="4800"/>
            </a:lvl2pPr>
            <a:lvl3pPr>
              <a:spcBef>
                <a:spcPts val="0"/>
              </a:spcBef>
              <a:buSzPct val="100000"/>
              <a:defRPr sz="4800"/>
            </a:lvl3pPr>
            <a:lvl4pPr>
              <a:spcBef>
                <a:spcPts val="0"/>
              </a:spcBef>
              <a:buSzPct val="100000"/>
              <a:defRPr sz="4800"/>
            </a:lvl4pPr>
            <a:lvl5pPr>
              <a:spcBef>
                <a:spcPts val="0"/>
              </a:spcBef>
              <a:buSzPct val="100000"/>
              <a:defRPr sz="4800"/>
            </a:lvl5pPr>
            <a:lvl6pPr>
              <a:spcBef>
                <a:spcPts val="0"/>
              </a:spcBef>
              <a:buSzPct val="100000"/>
              <a:defRPr sz="4800"/>
            </a:lvl6pPr>
            <a:lvl7pPr>
              <a:spcBef>
                <a:spcPts val="0"/>
              </a:spcBef>
              <a:buSzPct val="100000"/>
              <a:defRPr sz="4800"/>
            </a:lvl7pPr>
            <a:lvl8pPr>
              <a:spcBef>
                <a:spcPts val="0"/>
              </a:spcBef>
              <a:buSzPct val="100000"/>
              <a:defRPr sz="4800"/>
            </a:lvl8pPr>
            <a:lvl9pPr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US" altLang="ja"/>
              <a:pPr>
                <a:spcBef>
                  <a:spcPts val="0"/>
                </a:spcBef>
                <a:buNone/>
              </a:pPr>
              <a:t>&lt;#&gt;</a:t>
            </a:fld>
            <a:endParaRPr lang="j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4572000" y="-166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199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200"/>
            </a:lvl1pPr>
            <a:lvl2pPr algn="ctr">
              <a:spcBef>
                <a:spcPts val="0"/>
              </a:spcBef>
              <a:buSzPct val="100000"/>
              <a:defRPr sz="4200"/>
            </a:lvl2pPr>
            <a:lvl3pPr algn="ctr">
              <a:spcBef>
                <a:spcPts val="0"/>
              </a:spcBef>
              <a:buSzPct val="100000"/>
              <a:defRPr sz="4200"/>
            </a:lvl3pPr>
            <a:lvl4pPr algn="ctr">
              <a:spcBef>
                <a:spcPts val="0"/>
              </a:spcBef>
              <a:buSzPct val="100000"/>
              <a:defRPr sz="4200"/>
            </a:lvl4pPr>
            <a:lvl5pPr algn="ctr">
              <a:spcBef>
                <a:spcPts val="0"/>
              </a:spcBef>
              <a:buSzPct val="100000"/>
              <a:defRPr sz="4200"/>
            </a:lvl5pPr>
            <a:lvl6pPr algn="ctr">
              <a:spcBef>
                <a:spcPts val="0"/>
              </a:spcBef>
              <a:buSzPct val="100000"/>
              <a:defRPr sz="4200"/>
            </a:lvl6pPr>
            <a:lvl7pPr algn="ctr">
              <a:spcBef>
                <a:spcPts val="0"/>
              </a:spcBef>
              <a:buSzPct val="100000"/>
              <a:defRPr sz="4200"/>
            </a:lvl7pPr>
            <a:lvl8pPr algn="ctr">
              <a:spcBef>
                <a:spcPts val="0"/>
              </a:spcBef>
              <a:buSzPct val="100000"/>
              <a:defRPr sz="4200"/>
            </a:lvl8pPr>
            <a:lvl9pPr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199" cy="1646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US" altLang="ja"/>
              <a:pPr>
                <a:spcBef>
                  <a:spcPts val="0"/>
                </a:spcBef>
                <a:buNone/>
              </a:pPr>
              <a:t>&lt;#&gt;</a:t>
            </a:fld>
            <a:endParaRPr lang="j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311700" y="5640766"/>
            <a:ext cx="5998800" cy="806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US" altLang="ja"/>
              <a:pPr>
                <a:spcBef>
                  <a:spcPts val="0"/>
                </a:spcBef>
                <a:buNone/>
              </a:pPr>
              <a:t>&lt;#&gt;</a:t>
            </a:fld>
            <a:endParaRPr lang="j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599" cy="455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-US" altLang="ja" sz="1000">
                <a:solidFill>
                  <a:schemeClr val="dk2"/>
                </a:solidFill>
              </a:rPr>
              <a:pPr algn="r">
                <a:spcBef>
                  <a:spcPts val="0"/>
                </a:spcBef>
                <a:buNone/>
              </a:pPr>
              <a:t>&lt;#&gt;</a:t>
            </a:fld>
            <a:endParaRPr lang="ja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eg"/><Relationship Id="rId18" Type="http://schemas.openxmlformats.org/officeDocument/2006/relationships/image" Target="../media/image34.jpeg"/><Relationship Id="rId3" Type="http://schemas.openxmlformats.org/officeDocument/2006/relationships/image" Target="../media/image3.jpeg"/><Relationship Id="rId21" Type="http://schemas.openxmlformats.org/officeDocument/2006/relationships/image" Target="../media/image37.jpeg"/><Relationship Id="rId7" Type="http://schemas.openxmlformats.org/officeDocument/2006/relationships/image" Target="../media/image23.png"/><Relationship Id="rId12" Type="http://schemas.openxmlformats.org/officeDocument/2006/relationships/image" Target="../media/image28.gif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2.gif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10" Type="http://schemas.openxmlformats.org/officeDocument/2006/relationships/image" Target="../media/image26.jpeg"/><Relationship Id="rId19" Type="http://schemas.openxmlformats.org/officeDocument/2006/relationships/image" Target="../media/image35.gif"/><Relationship Id="rId4" Type="http://schemas.openxmlformats.org/officeDocument/2006/relationships/image" Target="../media/image20.jpeg"/><Relationship Id="rId9" Type="http://schemas.openxmlformats.org/officeDocument/2006/relationships/image" Target="../media/image25.gif"/><Relationship Id="rId14" Type="http://schemas.openxmlformats.org/officeDocument/2006/relationships/image" Target="../media/image30.jpeg"/><Relationship Id="rId22" Type="http://schemas.openxmlformats.org/officeDocument/2006/relationships/image" Target="../media/image3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ctrTitle"/>
          </p:nvPr>
        </p:nvSpPr>
        <p:spPr>
          <a:xfrm>
            <a:off x="311700" y="745320"/>
            <a:ext cx="8520599" cy="1149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ja" b="1">
                <a:latin typeface="MS PMincho"/>
                <a:ea typeface="MS PMincho"/>
                <a:cs typeface="MS PMincho"/>
                <a:sym typeface="MS PMincho"/>
              </a:rPr>
              <a:t>和歌山ローカルナレッジ</a:t>
            </a:r>
          </a:p>
        </p:txBody>
      </p:sp>
      <p:sp>
        <p:nvSpPr>
          <p:cNvPr id="54" name="Shape 54"/>
          <p:cNvSpPr txBox="1">
            <a:spLocks noGrp="1"/>
          </p:cNvSpPr>
          <p:nvPr>
            <p:ph type="subTitle" idx="1"/>
          </p:nvPr>
        </p:nvSpPr>
        <p:spPr>
          <a:xfrm>
            <a:off x="311700" y="1926858"/>
            <a:ext cx="8520599" cy="1056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ja" sz="2400" b="1">
                <a:solidFill>
                  <a:srgbClr val="FF0000"/>
                </a:solidFill>
                <a:latin typeface="MS PGothic"/>
                <a:ea typeface="MS PGothic"/>
                <a:cs typeface="MS PGothic"/>
                <a:sym typeface="MS PGothic"/>
              </a:rPr>
              <a:t>～人が動く　データが動く～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ja" sz="2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《地域情報のデータ化・行政のオープンデータ推進》</a:t>
            </a:r>
          </a:p>
        </p:txBody>
      </p:sp>
      <p:sp>
        <p:nvSpPr>
          <p:cNvPr id="55" name="Shape 55"/>
          <p:cNvSpPr txBox="1"/>
          <p:nvPr/>
        </p:nvSpPr>
        <p:spPr>
          <a:xfrm>
            <a:off x="4669200" y="3625275"/>
            <a:ext cx="4377600" cy="287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ja" sz="2400" b="1">
                <a:latin typeface="MS PGothic"/>
                <a:ea typeface="MS PGothic"/>
                <a:cs typeface="MS PGothic"/>
                <a:sym typeface="MS PGothic"/>
              </a:rPr>
              <a:t>株式会社 紀伊民報</a:t>
            </a:r>
            <a:br>
              <a:rPr lang="ja" sz="2400" b="1">
                <a:latin typeface="MS PGothic"/>
                <a:ea typeface="MS PGothic"/>
                <a:cs typeface="MS PGothic"/>
                <a:sym typeface="MS PGothic"/>
              </a:rPr>
            </a:br>
            <a:r>
              <a:rPr lang="ja" sz="2000">
                <a:latin typeface="MS PGothic"/>
                <a:ea typeface="MS PGothic"/>
                <a:cs typeface="MS PGothic"/>
                <a:sym typeface="MS PGothic"/>
              </a:rPr>
              <a:t>マルチメディア事業部</a:t>
            </a:r>
            <a:br>
              <a:rPr lang="ja" sz="2000">
                <a:latin typeface="MS PGothic"/>
                <a:ea typeface="MS PGothic"/>
                <a:cs typeface="MS PGothic"/>
                <a:sym typeface="MS PGothic"/>
              </a:rPr>
            </a:br>
            <a:r>
              <a:rPr lang="ja" sz="2000">
                <a:latin typeface="MS PGothic"/>
                <a:ea typeface="MS PGothic"/>
                <a:cs typeface="MS PGothic"/>
                <a:sym typeface="MS PGothic"/>
              </a:rPr>
              <a:t> </a:t>
            </a:r>
            <a:r>
              <a:rPr lang="ja" sz="1200">
                <a:latin typeface="MS PGothic"/>
                <a:ea typeface="MS PGothic"/>
                <a:cs typeface="MS PGothic"/>
                <a:sym typeface="MS PGothic"/>
              </a:rPr>
              <a:t/>
            </a:r>
            <a:br>
              <a:rPr lang="ja" sz="1200">
                <a:latin typeface="MS PGothic"/>
                <a:ea typeface="MS PGothic"/>
                <a:cs typeface="MS PGothic"/>
                <a:sym typeface="MS PGothic"/>
              </a:rPr>
            </a:br>
            <a:r>
              <a:rPr lang="ja" sz="2400">
                <a:latin typeface="MS PGothic"/>
                <a:ea typeface="MS PGothic"/>
                <a:cs typeface="MS PGothic"/>
                <a:sym typeface="MS PGothic"/>
              </a:rPr>
              <a:t>上仲　輝幸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ja">
                <a:latin typeface="MS PGothic"/>
                <a:ea typeface="MS PGothic"/>
                <a:cs typeface="MS PGothic"/>
                <a:sym typeface="MS PGothic"/>
              </a:rPr>
              <a:t>〒646-8660　和歌山県田辺市</a:t>
            </a:r>
            <a:br>
              <a:rPr lang="ja">
                <a:latin typeface="MS PGothic"/>
                <a:ea typeface="MS PGothic"/>
                <a:cs typeface="MS PGothic"/>
                <a:sym typeface="MS PGothic"/>
              </a:rPr>
            </a:br>
            <a:r>
              <a:rPr lang="ja">
                <a:latin typeface="MS PGothic"/>
                <a:ea typeface="MS PGothic"/>
                <a:cs typeface="MS PGothic"/>
                <a:sym typeface="MS PGothic"/>
              </a:rPr>
              <a:t>秋津町100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ja">
                <a:latin typeface="MS PGothic"/>
                <a:ea typeface="MS PGothic"/>
                <a:cs typeface="MS PGothic"/>
                <a:sym typeface="MS PGothic"/>
              </a:rPr>
              <a:t>TEL.0739-26-7171　FAX.0739-81-7181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ja">
                <a:latin typeface="MS PGothic"/>
                <a:ea typeface="MS PGothic"/>
                <a:cs typeface="MS PGothic"/>
                <a:sym typeface="MS PGothic"/>
              </a:rPr>
              <a:t>e-mail：t-kmnk@agara.co.jp</a:t>
            </a:r>
          </a:p>
        </p:txBody>
      </p:sp>
      <p:sp>
        <p:nvSpPr>
          <p:cNvPr id="56" name="Shape 56"/>
          <p:cNvSpPr txBox="1"/>
          <p:nvPr/>
        </p:nvSpPr>
        <p:spPr>
          <a:xfrm>
            <a:off x="97200" y="3625275"/>
            <a:ext cx="4377600" cy="287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ja" sz="2400" b="1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和歌山県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ja" sz="20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企画部 企画政策局 情報政策課</a:t>
            </a:r>
            <a:r>
              <a:rPr lang="ja" sz="2000" b="1">
                <a:latin typeface="MS PGothic"/>
                <a:ea typeface="MS PGothic"/>
                <a:cs typeface="MS PGothic"/>
                <a:sym typeface="MS PGothic"/>
              </a:rPr>
              <a:t/>
            </a:r>
            <a:br>
              <a:rPr lang="ja" sz="2000" b="1">
                <a:latin typeface="MS PGothic"/>
                <a:ea typeface="MS PGothic"/>
                <a:cs typeface="MS PGothic"/>
                <a:sym typeface="MS PGothic"/>
              </a:rPr>
            </a:br>
            <a:r>
              <a:rPr lang="ja" sz="20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ICT利活用推進班</a:t>
            </a:r>
            <a:r>
              <a:rPr lang="ja" sz="1200" b="1">
                <a:latin typeface="MS PGothic"/>
                <a:ea typeface="MS PGothic"/>
                <a:cs typeface="MS PGothic"/>
                <a:sym typeface="MS PGothic"/>
              </a:rPr>
              <a:t/>
            </a:r>
            <a:br>
              <a:rPr lang="ja" sz="1200" b="1">
                <a:latin typeface="MS PGothic"/>
                <a:ea typeface="MS PGothic"/>
                <a:cs typeface="MS PGothic"/>
                <a:sym typeface="MS PGothic"/>
              </a:rPr>
            </a:br>
            <a:r>
              <a:rPr lang="ja" sz="2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坂野　悠司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ja">
                <a:latin typeface="MS PGothic"/>
                <a:ea typeface="MS PGothic"/>
                <a:cs typeface="MS PGothic"/>
                <a:sym typeface="MS PGothic"/>
              </a:rPr>
              <a:t>〒</a:t>
            </a:r>
            <a:r>
              <a:rPr lang="ja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640-8585</a:t>
            </a:r>
            <a:r>
              <a:rPr lang="ja">
                <a:latin typeface="MS PGothic"/>
                <a:ea typeface="MS PGothic"/>
                <a:cs typeface="MS PGothic"/>
                <a:sym typeface="MS PGothic"/>
              </a:rPr>
              <a:t>　</a:t>
            </a:r>
            <a:r>
              <a:rPr lang="ja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和歌山県和歌山市</a:t>
            </a:r>
            <a:br>
              <a:rPr lang="ja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</a:br>
            <a:r>
              <a:rPr lang="ja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小松原通1-1　県庁南別館4階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ja">
                <a:latin typeface="MS PGothic"/>
                <a:ea typeface="MS PGothic"/>
                <a:cs typeface="MS PGothic"/>
                <a:sym typeface="MS PGothic"/>
              </a:rPr>
              <a:t>TEL.</a:t>
            </a:r>
            <a:r>
              <a:rPr lang="ja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073-441-2406</a:t>
            </a:r>
            <a:r>
              <a:rPr lang="ja">
                <a:latin typeface="MS PGothic"/>
                <a:ea typeface="MS PGothic"/>
                <a:cs typeface="MS PGothic"/>
                <a:sym typeface="MS PGothic"/>
              </a:rPr>
              <a:t>　FAX.</a:t>
            </a:r>
            <a:r>
              <a:rPr lang="ja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073-428-1136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ja">
                <a:latin typeface="MS PGothic"/>
                <a:ea typeface="MS PGothic"/>
                <a:cs typeface="MS PGothic"/>
                <a:sym typeface="MS PGothic"/>
              </a:rPr>
              <a:t>e-mail：</a:t>
            </a:r>
            <a:r>
              <a:rPr lang="ja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sakano_y0003@pref.wakayama.lg.jp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311700" y="3647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ja">
                <a:latin typeface="MS PGothic"/>
                <a:ea typeface="MS PGothic"/>
                <a:cs typeface="MS PGothic"/>
                <a:sym typeface="MS PGothic"/>
              </a:rPr>
              <a:t>田辺高校の取り組み</a:t>
            </a:r>
          </a:p>
        </p:txBody>
      </p:sp>
      <p:pic>
        <p:nvPicPr>
          <p:cNvPr id="215" name="Shape 2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9" y="1194373"/>
            <a:ext cx="4184668" cy="2789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Shape 2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8592" y="440972"/>
            <a:ext cx="4184668" cy="2789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Shape 2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6530" y="3755869"/>
            <a:ext cx="4184668" cy="2789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Shape 2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47630" y="2963994"/>
            <a:ext cx="4184668" cy="2789778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Shape 219"/>
          <p:cNvSpPr txBox="1"/>
          <p:nvPr/>
        </p:nvSpPr>
        <p:spPr>
          <a:xfrm>
            <a:off x="4968326" y="5774100"/>
            <a:ext cx="3982199" cy="971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91666"/>
              <a:buFont typeface="Arial"/>
              <a:buNone/>
            </a:pPr>
            <a:r>
              <a:rPr lang="ja" sz="1200">
                <a:latin typeface="MS PGothic"/>
                <a:ea typeface="MS PGothic"/>
                <a:cs typeface="MS PGothic"/>
                <a:sym typeface="MS PGothic"/>
              </a:rPr>
              <a:t>「いにしえの写真DE交流事業」は、古い写真を媒介にして、商店街と市民が交流する事業。高校生スタッフが来場者から写真の由来を聞き取りながら、コメントを付けたり、古い写真と現在の写真との関連付けなどを通じて交流を深めた。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311700" y="3647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ja">
                <a:latin typeface="MS PGothic"/>
                <a:ea typeface="MS PGothic"/>
                <a:cs typeface="MS PGothic"/>
                <a:sym typeface="MS PGothic"/>
              </a:rPr>
              <a:t>ビッグデータの活用（地域経済分析システム「RESAS」）</a:t>
            </a:r>
          </a:p>
        </p:txBody>
      </p:sp>
      <p:sp>
        <p:nvSpPr>
          <p:cNvPr id="225" name="Shape 225"/>
          <p:cNvSpPr/>
          <p:nvPr/>
        </p:nvSpPr>
        <p:spPr>
          <a:xfrm>
            <a:off x="257700" y="936625"/>
            <a:ext cx="8628599" cy="2564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　</a:t>
            </a:r>
            <a:r>
              <a:rPr lang="ja" sz="1200" b="0" i="0" u="sng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地方創生のための戦略立案・実行・検証</a:t>
            </a:r>
            <a: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をサポートするために、内閣府が平成２７年４月に作成した</a:t>
            </a:r>
            <a:r>
              <a:rPr lang="ja" sz="1200" b="0" i="0" u="sng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地域経済に係わる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ja" sz="1200" b="0" i="0" u="sng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様々なビッグデータ（企業間取引・人の流れ・人口動態等）を収集し、かつわかりやすく可視化する</a:t>
            </a:r>
            <a: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システム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rgbClr val="000000"/>
              </a:solidFill>
              <a:latin typeface="MS PGothic"/>
              <a:ea typeface="MS PGothic"/>
              <a:cs typeface="MS PGothic"/>
              <a:sym typeface="MS PGothic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メニュー：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ja" sz="12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●</a:t>
            </a:r>
            <a: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産業マップ（民間調査会社が有する膨大な企業間取引データ等を可視化。地域経済における産業構造や企業間取引の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　　　　　　　</a:t>
            </a:r>
            <a:r>
              <a:rPr lang="ja" sz="12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実態</a:t>
            </a:r>
            <a: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を空間的かつ時系列的に把握が可能）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ja" sz="12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●</a:t>
            </a:r>
            <a: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人口マップ（都道府県・市町村単位で、人口ピラミッド、人口推移、人口移動等を把握可能）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ja" sz="12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●</a:t>
            </a:r>
            <a: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観光マップ（携帯電話の位置情報データやカーナビデータを用いることで、人の流れや滞在人口の集積度合いを可視化し、</a:t>
            </a:r>
            <a:b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</a:br>
            <a:r>
              <a:rPr lang="ja" sz="12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　　　　　　</a:t>
            </a:r>
            <a: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把握が可能。）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ja" sz="12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●</a:t>
            </a:r>
            <a: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自治体比較マップ（市町村単位で、様々な経済活動の実態を可視化できる。また複数自治体をまとめた形での、現状把握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ja" sz="12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　　　　　　</a:t>
            </a:r>
            <a: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や将来の予測が可能）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ja" sz="12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●</a:t>
            </a:r>
            <a: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農業マップ（販売金額を農業部門別で表示し、地域における農業の全体像や、農業で稼いでいる地域とその分布や出荷先、</a:t>
            </a:r>
            <a:b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</a:br>
            <a:r>
              <a:rPr lang="ja" sz="12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　　　　　　</a:t>
            </a:r>
            <a: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経営耕地面積や農地の利活用状況を把握可能）</a:t>
            </a:r>
          </a:p>
        </p:txBody>
      </p:sp>
      <p:sp>
        <p:nvSpPr>
          <p:cNvPr id="226" name="Shape 226"/>
          <p:cNvSpPr/>
          <p:nvPr/>
        </p:nvSpPr>
        <p:spPr>
          <a:xfrm>
            <a:off x="5572226" y="6407871"/>
            <a:ext cx="3143699" cy="332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l" rtl="0">
              <a:lnSpc>
                <a:spcPct val="160000"/>
              </a:lnSpc>
              <a:spcBef>
                <a:spcPts val="0"/>
              </a:spcBef>
              <a:buSzPct val="91666"/>
              <a:buNone/>
            </a:pPr>
            <a:r>
              <a:rPr lang="ja" sz="1200">
                <a:latin typeface="MS PGothic"/>
                <a:ea typeface="MS PGothic"/>
                <a:cs typeface="MS PGothic"/>
                <a:sym typeface="MS PGothic"/>
              </a:rPr>
              <a:t>観光マップ「From to 分析」</a:t>
            </a:r>
            <a: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（和歌山県</a:t>
            </a:r>
            <a:r>
              <a:rPr lang="ja" sz="1200">
                <a:latin typeface="MS PGothic"/>
                <a:ea typeface="MS PGothic"/>
                <a:cs typeface="MS PGothic"/>
                <a:sym typeface="MS PGothic"/>
              </a:rPr>
              <a:t>田辺市</a:t>
            </a:r>
            <a: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）</a:t>
            </a:r>
          </a:p>
        </p:txBody>
      </p:sp>
      <p:pic>
        <p:nvPicPr>
          <p:cNvPr id="227" name="Shape 2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3100" y="3291450"/>
            <a:ext cx="4093200" cy="30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89563" y="3716875"/>
            <a:ext cx="2732650" cy="30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1700" y="3500725"/>
            <a:ext cx="3255300" cy="1736699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Shape 230"/>
          <p:cNvSpPr/>
          <p:nvPr/>
        </p:nvSpPr>
        <p:spPr>
          <a:xfrm>
            <a:off x="410100" y="5371500"/>
            <a:ext cx="2565599" cy="896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983" marR="0" lvl="0" indent="-285983" algn="l" rtl="0">
              <a:spcBef>
                <a:spcPts val="0"/>
              </a:spcBef>
              <a:buNone/>
            </a:pPr>
            <a:r>
              <a:rPr lang="ja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地域経済分析システム</a:t>
            </a:r>
          </a:p>
          <a:p>
            <a:pPr marL="285983" marR="0" lvl="0" indent="-285983" algn="l" rtl="0">
              <a:spcBef>
                <a:spcPts val="0"/>
              </a:spcBef>
              <a:buNone/>
            </a:pPr>
            <a:r>
              <a:rPr lang="ja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RESAS</a:t>
            </a:r>
            <a:r>
              <a:rPr lang="ja">
                <a:latin typeface="MS PGothic"/>
                <a:ea typeface="MS PGothic"/>
                <a:cs typeface="MS PGothic"/>
                <a:sym typeface="MS PGothic"/>
              </a:rPr>
              <a:t>（リーサス）</a:t>
            </a:r>
          </a:p>
          <a:p>
            <a:pPr marL="285983" marR="0" lvl="0" indent="-285983" algn="l" rtl="0">
              <a:spcBef>
                <a:spcPts val="0"/>
              </a:spcBef>
              <a:buNone/>
            </a:pPr>
            <a:r>
              <a:rPr lang="ja" b="0" i="0" u="sng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https://resas.go.jp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311700" y="3647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ja">
                <a:latin typeface="MS PGothic"/>
                <a:ea typeface="MS PGothic"/>
                <a:cs typeface="MS PGothic"/>
                <a:sym typeface="MS PGothic"/>
              </a:rPr>
              <a:t>オープンソースの活用</a:t>
            </a:r>
          </a:p>
        </p:txBody>
      </p:sp>
      <p:sp>
        <p:nvSpPr>
          <p:cNvPr id="236" name="Shape 236"/>
          <p:cNvSpPr txBox="1"/>
          <p:nvPr/>
        </p:nvSpPr>
        <p:spPr>
          <a:xfrm>
            <a:off x="457200" y="1812875"/>
            <a:ext cx="8246099" cy="231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ja" sz="28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●</a:t>
            </a:r>
            <a:r>
              <a:rPr lang="ja" sz="2800">
                <a:latin typeface="MS PGothic"/>
                <a:ea typeface="MS PGothic"/>
                <a:cs typeface="MS PGothic"/>
                <a:sym typeface="MS PGothic"/>
              </a:rPr>
              <a:t>LocalWiki</a:t>
            </a:r>
            <a:br>
              <a:rPr lang="ja" sz="2800">
                <a:latin typeface="MS PGothic"/>
                <a:ea typeface="MS PGothic"/>
                <a:cs typeface="MS PGothic"/>
                <a:sym typeface="MS PGothic"/>
              </a:rPr>
            </a:br>
            <a:r>
              <a:rPr lang="ja" sz="1600">
                <a:latin typeface="MS PGothic"/>
                <a:ea typeface="MS PGothic"/>
                <a:cs typeface="MS PGothic"/>
                <a:sym typeface="MS PGothic"/>
              </a:rPr>
              <a:t>※地域情報を集めるWikiエンジン。地図の差分表示や、APIサービスがあるのが特徴。</a:t>
            </a:r>
            <a:br>
              <a:rPr lang="ja" sz="1600">
                <a:latin typeface="MS PGothic"/>
                <a:ea typeface="MS PGothic"/>
                <a:cs typeface="MS PGothic"/>
                <a:sym typeface="MS PGothic"/>
              </a:rPr>
            </a:br>
            <a:endParaRPr lang="ja" sz="1600">
              <a:latin typeface="MS PGothic"/>
              <a:ea typeface="MS PGothic"/>
              <a:cs typeface="MS PGothic"/>
              <a:sym typeface="MS PGothic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ja" sz="28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●</a:t>
            </a:r>
            <a:r>
              <a:rPr lang="ja" sz="2800">
                <a:latin typeface="MS PGothic"/>
                <a:ea typeface="MS PGothic"/>
                <a:cs typeface="MS PGothic"/>
                <a:sym typeface="MS PGothic"/>
              </a:rPr>
              <a:t>OpenStreetMap（OSM）</a:t>
            </a:r>
            <a:br>
              <a:rPr lang="ja" sz="2800">
                <a:latin typeface="MS PGothic"/>
                <a:ea typeface="MS PGothic"/>
                <a:cs typeface="MS PGothic"/>
                <a:sym typeface="MS PGothic"/>
              </a:rPr>
            </a:br>
            <a:r>
              <a:rPr lang="ja" sz="1600">
                <a:latin typeface="MS PGothic"/>
                <a:ea typeface="MS PGothic"/>
                <a:cs typeface="MS PGothic"/>
                <a:sym typeface="MS PGothic"/>
              </a:rPr>
              <a:t>※道路地図などの地理情報データを誰でも利用できるよう、フリーの地理情報データを</a:t>
            </a:r>
            <a:br>
              <a:rPr lang="ja" sz="1600">
                <a:latin typeface="MS PGothic"/>
                <a:ea typeface="MS PGothic"/>
                <a:cs typeface="MS PGothic"/>
                <a:sym typeface="MS PGothic"/>
              </a:rPr>
            </a:br>
            <a:r>
              <a:rPr lang="ja" sz="1600">
                <a:latin typeface="MS PGothic"/>
                <a:ea typeface="MS PGothic"/>
                <a:cs typeface="MS PGothic"/>
                <a:sym typeface="MS PGothic"/>
              </a:rPr>
              <a:t>　</a:t>
            </a:r>
            <a:r>
              <a:rPr lang="ja" sz="16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作成する</a:t>
            </a:r>
            <a:r>
              <a:rPr lang="ja" sz="1600">
                <a:latin typeface="MS PGothic"/>
                <a:ea typeface="MS PGothic"/>
                <a:cs typeface="MS PGothic"/>
                <a:sym typeface="MS PGothic"/>
              </a:rPr>
              <a:t>ことを目的としたプロジェクト。</a:t>
            </a:r>
          </a:p>
        </p:txBody>
      </p:sp>
      <p:sp>
        <p:nvSpPr>
          <p:cNvPr id="237" name="Shape 237"/>
          <p:cNvSpPr/>
          <p:nvPr/>
        </p:nvSpPr>
        <p:spPr>
          <a:xfrm>
            <a:off x="651300" y="4087675"/>
            <a:ext cx="7384230" cy="2415959"/>
          </a:xfrm>
          <a:prstGeom prst="irregularSeal1">
            <a:avLst/>
          </a:prstGeom>
          <a:solidFill>
            <a:srgbClr val="FFD96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 txBox="1"/>
          <p:nvPr/>
        </p:nvSpPr>
        <p:spPr>
          <a:xfrm>
            <a:off x="1290300" y="4594050"/>
            <a:ext cx="6106199" cy="135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ja" sz="3600">
                <a:solidFill>
                  <a:schemeClr val="dk2"/>
                </a:solidFill>
                <a:latin typeface="MS PGothic"/>
                <a:ea typeface="MS PGothic"/>
                <a:cs typeface="MS PGothic"/>
                <a:sym typeface="MS PGothic"/>
              </a:rPr>
              <a:t>CC BYライセンス</a:t>
            </a:r>
            <a:br>
              <a:rPr lang="ja" sz="3600">
                <a:solidFill>
                  <a:schemeClr val="dk2"/>
                </a:solidFill>
                <a:latin typeface="MS PGothic"/>
                <a:ea typeface="MS PGothic"/>
                <a:cs typeface="MS PGothic"/>
                <a:sym typeface="MS PGothic"/>
              </a:rPr>
            </a:br>
            <a:r>
              <a:rPr lang="ja" sz="3600">
                <a:solidFill>
                  <a:schemeClr val="dk2"/>
                </a:solidFill>
                <a:latin typeface="MS PGothic"/>
                <a:ea typeface="MS PGothic"/>
                <a:cs typeface="MS PGothic"/>
                <a:sym typeface="MS PGothic"/>
              </a:rPr>
              <a:t>(二次利用、再配布が自由)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311700" y="3647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ja">
                <a:latin typeface="MS PGothic"/>
                <a:ea typeface="MS PGothic"/>
                <a:cs typeface="MS PGothic"/>
                <a:sym typeface="MS PGothic"/>
              </a:rPr>
              <a:t>LocalWiki</a:t>
            </a:r>
          </a:p>
        </p:txBody>
      </p:sp>
      <p:pic>
        <p:nvPicPr>
          <p:cNvPr id="244" name="Shape 2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275525"/>
            <a:ext cx="4697975" cy="336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Shape 2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00225" y="2944225"/>
            <a:ext cx="5330875" cy="3618899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Shape 246"/>
          <p:cNvSpPr txBox="1"/>
          <p:nvPr/>
        </p:nvSpPr>
        <p:spPr>
          <a:xfrm>
            <a:off x="190500" y="1506537"/>
            <a:ext cx="8763000" cy="8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ja" sz="1500">
                <a:latin typeface="MS PGothic"/>
                <a:ea typeface="MS PGothic"/>
                <a:cs typeface="MS PGothic"/>
                <a:sym typeface="MS PGothic"/>
              </a:rPr>
              <a:t>誰でも自由（CC BYライセンス）に、自分の名前で、その土地の情報を記事として記述し、簡単に地図や</a:t>
            </a:r>
            <a:br>
              <a:rPr lang="ja" sz="1500">
                <a:latin typeface="MS PGothic"/>
                <a:ea typeface="MS PGothic"/>
                <a:cs typeface="MS PGothic"/>
                <a:sym typeface="MS PGothic"/>
              </a:rPr>
            </a:br>
            <a:r>
              <a:rPr lang="ja" sz="1500">
                <a:latin typeface="MS PGothic"/>
                <a:ea typeface="MS PGothic"/>
                <a:cs typeface="MS PGothic"/>
                <a:sym typeface="MS PGothic"/>
              </a:rPr>
              <a:t>画像を添えることができるwikiサイト。差分表示や、APIサービスがあるのが特徴。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title"/>
          </p:nvPr>
        </p:nvSpPr>
        <p:spPr>
          <a:xfrm>
            <a:off x="311700" y="3647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ja">
                <a:latin typeface="MS PGothic"/>
                <a:ea typeface="MS PGothic"/>
                <a:cs typeface="MS PGothic"/>
                <a:sym typeface="MS PGothic"/>
              </a:rPr>
              <a:t>OpenStreetMap</a:t>
            </a:r>
          </a:p>
        </p:txBody>
      </p:sp>
      <p:sp>
        <p:nvSpPr>
          <p:cNvPr id="252" name="Shape 252"/>
          <p:cNvSpPr txBox="1"/>
          <p:nvPr/>
        </p:nvSpPr>
        <p:spPr>
          <a:xfrm>
            <a:off x="190500" y="1539350"/>
            <a:ext cx="8763000" cy="98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ja" sz="1500">
                <a:latin typeface="MS PGothic"/>
                <a:ea typeface="MS PGothic"/>
                <a:cs typeface="MS PGothic"/>
                <a:sym typeface="MS PGothic"/>
              </a:rPr>
              <a:t>道路地図などの地理情報データを誰でも利用できるよう、フリーの地理情報データを作成することを</a:t>
            </a:r>
            <a:br>
              <a:rPr lang="ja" sz="1500">
                <a:latin typeface="MS PGothic"/>
                <a:ea typeface="MS PGothic"/>
                <a:cs typeface="MS PGothic"/>
                <a:sym typeface="MS PGothic"/>
              </a:rPr>
            </a:br>
            <a:r>
              <a:rPr lang="ja" sz="1500">
                <a:latin typeface="MS PGothic"/>
                <a:ea typeface="MS PGothic"/>
                <a:cs typeface="MS PGothic"/>
                <a:sym typeface="MS PGothic"/>
              </a:rPr>
              <a:t>目的としたプロジェクト。誰でも自由に参加して、誰でも自由に編集でき、誰でも自由に利用する</a:t>
            </a:r>
            <a:r>
              <a:rPr lang="ja" sz="15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事</a:t>
            </a:r>
            <a:r>
              <a:rPr lang="ja" sz="1500">
                <a:latin typeface="MS PGothic"/>
                <a:ea typeface="MS PGothic"/>
                <a:cs typeface="MS PGothic"/>
                <a:sym typeface="MS PGothic"/>
              </a:rPr>
              <a:t/>
            </a:r>
            <a:br>
              <a:rPr lang="ja" sz="1500">
                <a:latin typeface="MS PGothic"/>
                <a:ea typeface="MS PGothic"/>
                <a:cs typeface="MS PGothic"/>
                <a:sym typeface="MS PGothic"/>
              </a:rPr>
            </a:br>
            <a:r>
              <a:rPr lang="ja" sz="1500">
                <a:latin typeface="MS PGothic"/>
                <a:ea typeface="MS PGothic"/>
                <a:cs typeface="MS PGothic"/>
                <a:sym typeface="MS PGothic"/>
              </a:rPr>
              <a:t>（CC BYライセンス）ができる。</a:t>
            </a:r>
          </a:p>
        </p:txBody>
      </p:sp>
      <p:pic>
        <p:nvPicPr>
          <p:cNvPr id="253" name="Shape 2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20648"/>
            <a:ext cx="4821545" cy="360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Shape 2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67103" y="3074451"/>
            <a:ext cx="4821544" cy="35455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title"/>
          </p:nvPr>
        </p:nvSpPr>
        <p:spPr>
          <a:xfrm>
            <a:off x="311700" y="3647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ja">
                <a:latin typeface="MS PGothic"/>
                <a:ea typeface="MS PGothic"/>
                <a:cs typeface="MS PGothic"/>
                <a:sym typeface="MS PGothic"/>
              </a:rPr>
              <a:t>ホームページや印刷物で、情報が人に伝わる</a:t>
            </a:r>
          </a:p>
        </p:txBody>
      </p:sp>
      <p:pic>
        <p:nvPicPr>
          <p:cNvPr id="260" name="Shape 2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803" y="2497268"/>
            <a:ext cx="3041545" cy="37149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1" name="Shape 261"/>
          <p:cNvGrpSpPr/>
          <p:nvPr/>
        </p:nvGrpSpPr>
        <p:grpSpPr>
          <a:xfrm>
            <a:off x="2500488" y="3306406"/>
            <a:ext cx="1686975" cy="3370873"/>
            <a:chOff x="6181774" y="1261137"/>
            <a:chExt cx="2453425" cy="4902376"/>
          </a:xfrm>
        </p:grpSpPr>
        <p:pic>
          <p:nvPicPr>
            <p:cNvPr id="262" name="Shape 26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336762" y="1805962"/>
              <a:ext cx="2143449" cy="4031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Shape 26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181774" y="1261137"/>
              <a:ext cx="2453425" cy="49023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4" name="Shape 2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09403" y="2487211"/>
            <a:ext cx="2641261" cy="373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51499" y="2937820"/>
            <a:ext cx="2654600" cy="3739567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Shape 266"/>
          <p:cNvSpPr txBox="1"/>
          <p:nvPr/>
        </p:nvSpPr>
        <p:spPr>
          <a:xfrm>
            <a:off x="190775" y="2076722"/>
            <a:ext cx="2420999" cy="49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ja">
                <a:solidFill>
                  <a:schemeClr val="dk2"/>
                </a:solidFill>
              </a:rPr>
              <a:t>WEBサイト</a:t>
            </a:r>
          </a:p>
        </p:txBody>
      </p:sp>
      <p:sp>
        <p:nvSpPr>
          <p:cNvPr id="267" name="Shape 267"/>
          <p:cNvSpPr txBox="1"/>
          <p:nvPr/>
        </p:nvSpPr>
        <p:spPr>
          <a:xfrm>
            <a:off x="4612448" y="2076722"/>
            <a:ext cx="2420999" cy="49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ja">
                <a:solidFill>
                  <a:schemeClr val="dk2"/>
                </a:solidFill>
              </a:rPr>
              <a:t>印刷物（PDF）</a:t>
            </a:r>
          </a:p>
        </p:txBody>
      </p:sp>
      <p:sp>
        <p:nvSpPr>
          <p:cNvPr id="268" name="Shape 268"/>
          <p:cNvSpPr txBox="1"/>
          <p:nvPr/>
        </p:nvSpPr>
        <p:spPr>
          <a:xfrm>
            <a:off x="190500" y="1430347"/>
            <a:ext cx="8763000" cy="63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ja" sz="15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紀伊民報は、LocalWikiとOpenStreetMapのAPIを使って、ホームページや、印刷物を作成するシステムを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ja" sz="15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提供している。</a:t>
            </a: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title"/>
          </p:nvPr>
        </p:nvSpPr>
        <p:spPr>
          <a:xfrm>
            <a:off x="311700" y="3647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ja">
                <a:latin typeface="MS PGothic"/>
                <a:ea typeface="MS PGothic"/>
                <a:cs typeface="MS PGothic"/>
                <a:sym typeface="MS PGothic"/>
              </a:rPr>
              <a:t>地域の協力体制</a:t>
            </a:r>
          </a:p>
        </p:txBody>
      </p:sp>
      <p:sp>
        <p:nvSpPr>
          <p:cNvPr id="274" name="Shape 274"/>
          <p:cNvSpPr/>
          <p:nvPr/>
        </p:nvSpPr>
        <p:spPr>
          <a:xfrm>
            <a:off x="453981" y="4161760"/>
            <a:ext cx="2914499" cy="2522099"/>
          </a:xfrm>
          <a:prstGeom prst="roundRect">
            <a:avLst>
              <a:gd name="adj" fmla="val 3658"/>
            </a:avLst>
          </a:prstGeom>
          <a:noFill/>
          <a:ln w="12700" cap="flat" cmpd="sng">
            <a:solidFill>
              <a:srgbClr val="00B4A0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Shape 275"/>
          <p:cNvSpPr/>
          <p:nvPr/>
        </p:nvSpPr>
        <p:spPr>
          <a:xfrm>
            <a:off x="3505422" y="4355583"/>
            <a:ext cx="2224500" cy="103919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00B4A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3600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・事業の全体プロデュース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・システムの提供・運用</a:t>
            </a:r>
          </a:p>
        </p:txBody>
      </p:sp>
      <p:sp>
        <p:nvSpPr>
          <p:cNvPr id="276" name="Shape 276"/>
          <p:cNvSpPr/>
          <p:nvPr/>
        </p:nvSpPr>
        <p:spPr>
          <a:xfrm>
            <a:off x="695550" y="1761064"/>
            <a:ext cx="7369799" cy="1457399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00B4A0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Shape 277"/>
          <p:cNvSpPr/>
          <p:nvPr/>
        </p:nvSpPr>
        <p:spPr>
          <a:xfrm>
            <a:off x="6344741" y="4113458"/>
            <a:ext cx="1915799" cy="2522099"/>
          </a:xfrm>
          <a:prstGeom prst="roundRect">
            <a:avLst>
              <a:gd name="adj" fmla="val 3658"/>
            </a:avLst>
          </a:prstGeom>
          <a:noFill/>
          <a:ln w="12700" cap="flat" cmpd="sng">
            <a:solidFill>
              <a:srgbClr val="00B4A0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8" name="Shape 278"/>
          <p:cNvCxnSpPr>
            <a:stCxn id="277" idx="0"/>
            <a:endCxn id="279" idx="3"/>
          </p:cNvCxnSpPr>
          <p:nvPr/>
        </p:nvCxnSpPr>
        <p:spPr>
          <a:xfrm rot="5400000" flipH="1">
            <a:off x="6026291" y="2837108"/>
            <a:ext cx="270900" cy="2281800"/>
          </a:xfrm>
          <a:prstGeom prst="bentConnector2">
            <a:avLst/>
          </a:prstGeom>
          <a:noFill/>
          <a:ln w="19050" cap="flat" cmpd="sng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280" name="Shape 280"/>
          <p:cNvCxnSpPr>
            <a:stCxn id="281" idx="0"/>
            <a:endCxn id="279" idx="1"/>
          </p:cNvCxnSpPr>
          <p:nvPr/>
        </p:nvCxnSpPr>
        <p:spPr>
          <a:xfrm rot="-5400000">
            <a:off x="2803050" y="2944064"/>
            <a:ext cx="30900" cy="1827899"/>
          </a:xfrm>
          <a:prstGeom prst="bentConnector2">
            <a:avLst/>
          </a:prstGeom>
          <a:noFill/>
          <a:ln w="19050" cap="flat" cmpd="sng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282" name="Shape 282"/>
          <p:cNvCxnSpPr>
            <a:stCxn id="276" idx="2"/>
            <a:endCxn id="279" idx="0"/>
          </p:cNvCxnSpPr>
          <p:nvPr/>
        </p:nvCxnSpPr>
        <p:spPr>
          <a:xfrm flipH="1">
            <a:off x="4376550" y="3218464"/>
            <a:ext cx="3900" cy="16230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9" name="Shape 279"/>
          <p:cNvSpPr/>
          <p:nvPr/>
        </p:nvSpPr>
        <p:spPr>
          <a:xfrm>
            <a:off x="3732424" y="3380665"/>
            <a:ext cx="1288500" cy="9237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8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36000" tIns="42025" rIns="36000" bIns="420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600" b="1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株式会社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600" b="1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紀伊民報</a:t>
            </a:r>
          </a:p>
        </p:txBody>
      </p:sp>
      <p:sp>
        <p:nvSpPr>
          <p:cNvPr id="283" name="Shape 283"/>
          <p:cNvSpPr/>
          <p:nvPr/>
        </p:nvSpPr>
        <p:spPr>
          <a:xfrm>
            <a:off x="1332541" y="1922951"/>
            <a:ext cx="1288500" cy="9237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8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36000" tIns="42025" rIns="36000" bIns="420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600" b="1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県立田辺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600" b="1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高等学校</a:t>
            </a:r>
          </a:p>
        </p:txBody>
      </p:sp>
      <p:sp>
        <p:nvSpPr>
          <p:cNvPr id="284" name="Shape 284"/>
          <p:cNvSpPr/>
          <p:nvPr/>
        </p:nvSpPr>
        <p:spPr>
          <a:xfrm>
            <a:off x="6495698" y="4945396"/>
            <a:ext cx="1587600" cy="6081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8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84050" tIns="42025" rIns="84050" bIns="420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600" b="1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和歌山大学</a:t>
            </a:r>
          </a:p>
        </p:txBody>
      </p:sp>
      <p:sp>
        <p:nvSpPr>
          <p:cNvPr id="285" name="Shape 285"/>
          <p:cNvSpPr/>
          <p:nvPr/>
        </p:nvSpPr>
        <p:spPr>
          <a:xfrm>
            <a:off x="496002" y="4345035"/>
            <a:ext cx="1381199" cy="9237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8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84050" tIns="42025" rIns="84050" bIns="420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600" b="1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和歌山県</a:t>
            </a:r>
          </a:p>
        </p:txBody>
      </p:sp>
      <p:sp>
        <p:nvSpPr>
          <p:cNvPr id="286" name="Shape 286"/>
          <p:cNvSpPr/>
          <p:nvPr/>
        </p:nvSpPr>
        <p:spPr>
          <a:xfrm>
            <a:off x="6411735" y="1911518"/>
            <a:ext cx="1413900" cy="9237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8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42025" rIns="0" bIns="420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600" b="1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南紀みらい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600" b="1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株式会社</a:t>
            </a:r>
          </a:p>
        </p:txBody>
      </p:sp>
      <p:sp>
        <p:nvSpPr>
          <p:cNvPr id="287" name="Shape 287"/>
          <p:cNvSpPr/>
          <p:nvPr/>
        </p:nvSpPr>
        <p:spPr>
          <a:xfrm>
            <a:off x="3031612" y="1926434"/>
            <a:ext cx="1413900" cy="9237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8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84050" tIns="42025" rIns="84050" bIns="420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600" b="1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田辺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600" b="1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観光協会</a:t>
            </a:r>
          </a:p>
        </p:txBody>
      </p:sp>
      <p:sp>
        <p:nvSpPr>
          <p:cNvPr id="288" name="Shape 288"/>
          <p:cNvSpPr/>
          <p:nvPr/>
        </p:nvSpPr>
        <p:spPr>
          <a:xfrm>
            <a:off x="6495698" y="4217355"/>
            <a:ext cx="1587600" cy="728099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8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84050" tIns="42025" rIns="84050" bIns="420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600" b="1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Code For Wakayama</a:t>
            </a:r>
          </a:p>
        </p:txBody>
      </p:sp>
      <p:sp>
        <p:nvSpPr>
          <p:cNvPr id="289" name="Shape 289"/>
          <p:cNvSpPr/>
          <p:nvPr/>
        </p:nvSpPr>
        <p:spPr>
          <a:xfrm>
            <a:off x="1215507" y="5524767"/>
            <a:ext cx="1666499" cy="6606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8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84050" tIns="42025" rIns="84050" bIns="420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400" b="1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和歌山県情報化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400" b="1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推進協議会</a:t>
            </a:r>
          </a:p>
        </p:txBody>
      </p:sp>
      <p:sp>
        <p:nvSpPr>
          <p:cNvPr id="290" name="Shape 290"/>
          <p:cNvSpPr/>
          <p:nvPr/>
        </p:nvSpPr>
        <p:spPr>
          <a:xfrm>
            <a:off x="1215507" y="6161858"/>
            <a:ext cx="1666499" cy="46649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00B4A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3600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0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・県内市町村の調整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0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・イベントの運営</a:t>
            </a:r>
          </a:p>
        </p:txBody>
      </p:sp>
      <p:sp>
        <p:nvSpPr>
          <p:cNvPr id="281" name="Shape 281"/>
          <p:cNvSpPr txBox="1"/>
          <p:nvPr/>
        </p:nvSpPr>
        <p:spPr>
          <a:xfrm>
            <a:off x="428400" y="3873464"/>
            <a:ext cx="2952299" cy="317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600" b="1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地方公共団体・協力団体</a:t>
            </a:r>
          </a:p>
        </p:txBody>
      </p:sp>
      <p:sp>
        <p:nvSpPr>
          <p:cNvPr id="291" name="Shape 291"/>
          <p:cNvSpPr/>
          <p:nvPr/>
        </p:nvSpPr>
        <p:spPr>
          <a:xfrm>
            <a:off x="1326983" y="2710083"/>
            <a:ext cx="1288500" cy="42509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00B4A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3600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・地域情報収集</a:t>
            </a:r>
          </a:p>
        </p:txBody>
      </p:sp>
      <p:sp>
        <p:nvSpPr>
          <p:cNvPr id="292" name="Shape 292"/>
          <p:cNvSpPr/>
          <p:nvPr/>
        </p:nvSpPr>
        <p:spPr>
          <a:xfrm>
            <a:off x="496001" y="5047705"/>
            <a:ext cx="1381199" cy="42179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00B4A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3600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・全体調整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・</a:t>
            </a:r>
            <a:r>
              <a:rPr lang="ja" sz="10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オープンデータ提供</a:t>
            </a:r>
          </a:p>
        </p:txBody>
      </p:sp>
      <p:sp>
        <p:nvSpPr>
          <p:cNvPr id="293" name="Shape 293"/>
          <p:cNvSpPr/>
          <p:nvPr/>
        </p:nvSpPr>
        <p:spPr>
          <a:xfrm>
            <a:off x="6411735" y="2711107"/>
            <a:ext cx="1413900" cy="43289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00B4A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3600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・観光マップ作成</a:t>
            </a:r>
          </a:p>
        </p:txBody>
      </p:sp>
      <p:sp>
        <p:nvSpPr>
          <p:cNvPr id="294" name="Shape 294"/>
          <p:cNvSpPr/>
          <p:nvPr/>
        </p:nvSpPr>
        <p:spPr>
          <a:xfrm>
            <a:off x="3031612" y="2711107"/>
            <a:ext cx="1426499" cy="43289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00B4A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3600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・観光サイト運営</a:t>
            </a:r>
          </a:p>
        </p:txBody>
      </p:sp>
      <p:sp>
        <p:nvSpPr>
          <p:cNvPr id="295" name="Shape 295"/>
          <p:cNvSpPr/>
          <p:nvPr/>
        </p:nvSpPr>
        <p:spPr>
          <a:xfrm>
            <a:off x="6478842" y="5472418"/>
            <a:ext cx="1604700" cy="92279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00B4A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3600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・行政のオープン　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　データのLOD化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・ワークショップ等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　の技術的サポート</a:t>
            </a:r>
          </a:p>
        </p:txBody>
      </p:sp>
      <p:sp>
        <p:nvSpPr>
          <p:cNvPr id="296" name="Shape 296"/>
          <p:cNvSpPr txBox="1"/>
          <p:nvPr/>
        </p:nvSpPr>
        <p:spPr>
          <a:xfrm>
            <a:off x="572605" y="3196787"/>
            <a:ext cx="2952299" cy="317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600" b="1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高校・地域団体</a:t>
            </a:r>
          </a:p>
        </p:txBody>
      </p:sp>
      <p:sp>
        <p:nvSpPr>
          <p:cNvPr id="297" name="Shape 297"/>
          <p:cNvSpPr/>
          <p:nvPr/>
        </p:nvSpPr>
        <p:spPr>
          <a:xfrm>
            <a:off x="1926737" y="4341886"/>
            <a:ext cx="1381199" cy="9237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8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84050" tIns="42025" rIns="84050" bIns="420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600" b="1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田辺市</a:t>
            </a:r>
          </a:p>
        </p:txBody>
      </p:sp>
      <p:sp>
        <p:nvSpPr>
          <p:cNvPr id="298" name="Shape 298"/>
          <p:cNvSpPr/>
          <p:nvPr/>
        </p:nvSpPr>
        <p:spPr>
          <a:xfrm>
            <a:off x="1926737" y="5044556"/>
            <a:ext cx="1381199" cy="42179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00B4A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3600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・各団体への調整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・</a:t>
            </a:r>
            <a:r>
              <a:rPr lang="ja" sz="10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オープンデータ提供</a:t>
            </a:r>
          </a:p>
        </p:txBody>
      </p:sp>
      <p:sp>
        <p:nvSpPr>
          <p:cNvPr id="299" name="Shape 299"/>
          <p:cNvSpPr txBox="1"/>
          <p:nvPr/>
        </p:nvSpPr>
        <p:spPr>
          <a:xfrm>
            <a:off x="7143629" y="3819491"/>
            <a:ext cx="1805400" cy="317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600" b="1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大学・協力団体</a:t>
            </a:r>
          </a:p>
        </p:txBody>
      </p:sp>
      <p:sp>
        <p:nvSpPr>
          <p:cNvPr id="300" name="Shape 300"/>
          <p:cNvSpPr/>
          <p:nvPr/>
        </p:nvSpPr>
        <p:spPr>
          <a:xfrm>
            <a:off x="4701200" y="1911524"/>
            <a:ext cx="1563299" cy="799499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8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84050" tIns="42025" rIns="84050" bIns="420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400" b="1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田辺市熊野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400" b="1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ツーリズム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400" b="1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ビューロー</a:t>
            </a:r>
          </a:p>
        </p:txBody>
      </p:sp>
      <p:sp>
        <p:nvSpPr>
          <p:cNvPr id="301" name="Shape 301"/>
          <p:cNvSpPr/>
          <p:nvPr/>
        </p:nvSpPr>
        <p:spPr>
          <a:xfrm>
            <a:off x="4701187" y="2682914"/>
            <a:ext cx="1563299" cy="47969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00B4A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36000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・海外向け観光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　情報の収集・発信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title"/>
          </p:nvPr>
        </p:nvSpPr>
        <p:spPr>
          <a:xfrm>
            <a:off x="311700" y="3647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ja">
                <a:latin typeface="MS PGothic"/>
                <a:ea typeface="MS PGothic"/>
                <a:cs typeface="MS PGothic"/>
                <a:sym typeface="MS PGothic"/>
              </a:rPr>
              <a:t>それぞれのメリット</a:t>
            </a:r>
          </a:p>
        </p:txBody>
      </p:sp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929975" y="1384225"/>
            <a:ext cx="7611599" cy="5283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4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●</a:t>
            </a:r>
            <a:r>
              <a:rPr lang="ja" sz="24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学校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4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　　　地域コミュニティとの連携・世代を超えた交流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ja" sz="24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●</a:t>
            </a:r>
            <a:r>
              <a:rPr lang="ja" sz="24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自治体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ja" sz="24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　　　官民協働による地域課題の解決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ja" sz="24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●</a:t>
            </a:r>
            <a:r>
              <a:rPr lang="ja" sz="24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観光協会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ja" sz="24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　　　効果的な情報の収集及び発信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ja" sz="24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●</a:t>
            </a:r>
            <a:r>
              <a:rPr lang="ja" sz="24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商工会議所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ja" sz="24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　　　地元商店街等の活性化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ja" sz="24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●</a:t>
            </a:r>
            <a:r>
              <a:rPr lang="ja" sz="24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Code For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ja" sz="24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　　　行政や学生、企業との交流</a:t>
            </a: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4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●</a:t>
            </a:r>
            <a:r>
              <a:rPr lang="ja" sz="24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地域メディア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4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　　　ハブの役割を果たすことによる新たな存在価値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title"/>
          </p:nvPr>
        </p:nvSpPr>
        <p:spPr>
          <a:xfrm>
            <a:off x="311700" y="3647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ja">
                <a:latin typeface="MS PGothic"/>
                <a:ea typeface="MS PGothic"/>
                <a:cs typeface="MS PGothic"/>
                <a:sym typeface="MS PGothic"/>
              </a:rPr>
              <a:t>和歌山ローカルナレッジのまとめ・ポイント</a:t>
            </a:r>
          </a:p>
        </p:txBody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769800" y="1659750"/>
            <a:ext cx="8069400" cy="4710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8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●</a:t>
            </a:r>
            <a:r>
              <a:rPr lang="ja" sz="28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オープンデータの利活用</a:t>
            </a:r>
            <a:r>
              <a:rPr lang="ja" sz="22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/>
            </a:r>
            <a:br>
              <a:rPr lang="ja" sz="22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</a:br>
            <a:r>
              <a:rPr lang="ja" sz="22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</a:t>
            </a:r>
            <a:r>
              <a:rPr lang="ja" sz="22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（透明性や信頼性向上・官民協働・経済の活性化）</a:t>
            </a:r>
            <a:r>
              <a:rPr lang="ja" sz="26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/>
            </a:r>
            <a:br>
              <a:rPr lang="ja" sz="26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</a:br>
            <a:r>
              <a:rPr lang="ja" sz="28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●</a:t>
            </a:r>
            <a:r>
              <a:rPr lang="ja" sz="28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ビッグデータの活用</a:t>
            </a:r>
            <a:r>
              <a:rPr lang="ja" sz="22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/>
            </a:r>
            <a:br>
              <a:rPr lang="ja" sz="22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</a:br>
            <a:r>
              <a:rPr lang="ja" sz="22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　（RESAS、地域の特性や問題点の把握、共通のテーマの導き）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8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●</a:t>
            </a:r>
            <a:r>
              <a:rPr lang="ja" sz="28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地域の財産をDB化</a:t>
            </a:r>
            <a:r>
              <a:rPr lang="ja" sz="22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/>
            </a:r>
            <a:br>
              <a:rPr lang="ja" sz="22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</a:br>
            <a:r>
              <a:rPr lang="ja" sz="22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　（観光、歴史、文化、特産品など）</a:t>
            </a:r>
            <a:br>
              <a:rPr lang="ja" sz="22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</a:br>
            <a:r>
              <a:rPr lang="ja" sz="28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●</a:t>
            </a:r>
            <a:r>
              <a:rPr lang="ja" sz="28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オープンソース（無料）がポイント</a:t>
            </a:r>
            <a:r>
              <a:rPr lang="ja" sz="22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/>
            </a:r>
            <a:br>
              <a:rPr lang="ja" sz="22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</a:br>
            <a:r>
              <a:rPr lang="ja" sz="22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　（</a:t>
            </a:r>
            <a:r>
              <a:rPr lang="ja" sz="22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CC BYライセンス、</a:t>
            </a:r>
            <a:r>
              <a:rPr lang="ja" sz="22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エコシステム、更新、継続可能など）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3200">
                <a:solidFill>
                  <a:srgbClr val="FF9900"/>
                </a:solidFill>
                <a:latin typeface="MS PGothic"/>
                <a:ea typeface="MS PGothic"/>
                <a:cs typeface="MS PGothic"/>
                <a:sym typeface="MS PGothic"/>
              </a:rPr>
              <a:t>●</a:t>
            </a:r>
            <a:r>
              <a:rPr lang="ja" sz="32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協同</a:t>
            </a:r>
            <a:r>
              <a:rPr lang="ja" sz="32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・みんな幸せ</a:t>
            </a:r>
            <a:r>
              <a:rPr lang="ja" sz="32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・簡単・低コスト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3200">
                <a:solidFill>
                  <a:srgbClr val="FF9900"/>
                </a:solidFill>
                <a:latin typeface="MS PGothic"/>
                <a:ea typeface="MS PGothic"/>
                <a:cs typeface="MS PGothic"/>
                <a:sym typeface="MS PGothic"/>
              </a:rPr>
              <a:t>●</a:t>
            </a:r>
            <a:r>
              <a:rPr lang="ja" sz="32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地域コミュニティの再構築・活性化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>
            <a:spLocks noGrp="1"/>
          </p:cNvSpPr>
          <p:nvPr>
            <p:ph type="title"/>
          </p:nvPr>
        </p:nvSpPr>
        <p:spPr>
          <a:xfrm>
            <a:off x="311700" y="3647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ja">
                <a:latin typeface="MS PGothic"/>
                <a:ea typeface="MS PGothic"/>
                <a:cs typeface="MS PGothic"/>
                <a:sym typeface="MS PGothic"/>
              </a:rPr>
              <a:t>地域コミュニティがもたらすもの</a:t>
            </a:r>
          </a:p>
        </p:txBody>
      </p:sp>
      <p:sp>
        <p:nvSpPr>
          <p:cNvPr id="319" name="Shape 319"/>
          <p:cNvSpPr txBox="1"/>
          <p:nvPr/>
        </p:nvSpPr>
        <p:spPr>
          <a:xfrm>
            <a:off x="525000" y="1614675"/>
            <a:ext cx="7980900" cy="2376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42307"/>
              <a:buFont typeface="Arial"/>
              <a:buNone/>
            </a:pPr>
            <a:r>
              <a:rPr lang="ja" sz="26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●</a:t>
            </a:r>
            <a:r>
              <a:rPr lang="ja" sz="2600">
                <a:latin typeface="MS PGothic"/>
                <a:ea typeface="MS PGothic"/>
                <a:cs typeface="MS PGothic"/>
                <a:sym typeface="MS PGothic"/>
              </a:rPr>
              <a:t>地産地消（経済活性化）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42307"/>
              <a:buFont typeface="Arial"/>
              <a:buNone/>
            </a:pPr>
            <a:r>
              <a:rPr lang="ja" sz="26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●</a:t>
            </a:r>
            <a:r>
              <a:rPr lang="ja" sz="2600">
                <a:latin typeface="MS PGothic"/>
                <a:ea typeface="MS PGothic"/>
                <a:cs typeface="MS PGothic"/>
                <a:sym typeface="MS PGothic"/>
              </a:rPr>
              <a:t>少子化対策（若者の地域定着促進・定住など）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42307"/>
              <a:buFont typeface="Arial"/>
              <a:buNone/>
            </a:pPr>
            <a:r>
              <a:rPr lang="ja" sz="26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●</a:t>
            </a:r>
            <a:r>
              <a:rPr lang="ja" sz="2600">
                <a:latin typeface="MS PGothic"/>
                <a:ea typeface="MS PGothic"/>
                <a:cs typeface="MS PGothic"/>
                <a:sym typeface="MS PGothic"/>
              </a:rPr>
              <a:t>高齢者対策（多世代交流、認知症予防</a:t>
            </a:r>
            <a:r>
              <a:rPr lang="ja" sz="26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、健康</a:t>
            </a:r>
            <a:r>
              <a:rPr lang="ja" sz="2600">
                <a:latin typeface="MS PGothic"/>
                <a:ea typeface="MS PGothic"/>
                <a:cs typeface="MS PGothic"/>
                <a:sym typeface="MS PGothic"/>
              </a:rPr>
              <a:t>）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SzPct val="42307"/>
              <a:buNone/>
            </a:pPr>
            <a:r>
              <a:rPr lang="ja" sz="26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●</a:t>
            </a:r>
            <a:r>
              <a:rPr lang="ja" sz="2600">
                <a:latin typeface="MS PGothic"/>
                <a:ea typeface="MS PGothic"/>
                <a:cs typeface="MS PGothic"/>
                <a:sym typeface="MS PGothic"/>
              </a:rPr>
              <a:t>防災意識の向上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SzPct val="42307"/>
              <a:buNone/>
            </a:pPr>
            <a:r>
              <a:rPr lang="ja" sz="26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●</a:t>
            </a:r>
            <a:r>
              <a:rPr lang="ja" sz="2600">
                <a:latin typeface="MS PGothic"/>
                <a:ea typeface="MS PGothic"/>
                <a:cs typeface="MS PGothic"/>
                <a:sym typeface="MS PGothic"/>
              </a:rPr>
              <a:t>情報発信の強化（観光、歴史、文化、特産品など）</a:t>
            </a:r>
          </a:p>
        </p:txBody>
      </p:sp>
      <p:sp>
        <p:nvSpPr>
          <p:cNvPr id="320" name="Shape 320"/>
          <p:cNvSpPr/>
          <p:nvPr/>
        </p:nvSpPr>
        <p:spPr>
          <a:xfrm>
            <a:off x="525000" y="4307625"/>
            <a:ext cx="8093999" cy="2226600"/>
          </a:xfrm>
          <a:prstGeom prst="rect">
            <a:avLst/>
          </a:prstGeom>
          <a:noFill/>
          <a:ln w="19050" cap="flat" cmpd="sng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144000"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ja" sz="1200">
                <a:latin typeface="MS PGothic"/>
                <a:ea typeface="MS PGothic"/>
                <a:cs typeface="MS PGothic"/>
                <a:sym typeface="MS PGothic"/>
              </a:rPr>
              <a:t>・ 高校生が地域コミュニティと連携して、地域を知り、地域情報をデータ化する取り組みを通じて、地元への愛着が醸成され、</a:t>
            </a:r>
            <a:br>
              <a:rPr lang="ja" sz="1200">
                <a:latin typeface="MS PGothic"/>
                <a:ea typeface="MS PGothic"/>
                <a:cs typeface="MS PGothic"/>
                <a:sym typeface="MS PGothic"/>
              </a:rPr>
            </a:br>
            <a:r>
              <a:rPr lang="ja" sz="1200" u="sng">
                <a:latin typeface="MS PGothic"/>
                <a:ea typeface="MS PGothic"/>
                <a:cs typeface="MS PGothic"/>
                <a:sym typeface="MS PGothic"/>
              </a:rPr>
              <a:t>若者の定住促進に貢献</a:t>
            </a:r>
            <a:r>
              <a:rPr lang="ja" sz="1200">
                <a:latin typeface="MS PGothic"/>
                <a:ea typeface="MS PGothic"/>
                <a:cs typeface="MS PGothic"/>
                <a:sym typeface="MS PGothic"/>
              </a:rPr>
              <a:t>するとともに、多様な年代の者がマッピングパーティ等の取材活動を通じて交流することにより</a:t>
            </a:r>
            <a:br>
              <a:rPr lang="ja" sz="1200">
                <a:latin typeface="MS PGothic"/>
                <a:ea typeface="MS PGothic"/>
                <a:cs typeface="MS PGothic"/>
                <a:sym typeface="MS PGothic"/>
              </a:rPr>
            </a:br>
            <a:r>
              <a:rPr lang="ja" sz="1200" u="sng">
                <a:latin typeface="MS PGothic"/>
                <a:ea typeface="MS PGothic"/>
                <a:cs typeface="MS PGothic"/>
                <a:sym typeface="MS PGothic"/>
              </a:rPr>
              <a:t>地域コミュニティの強化</a:t>
            </a:r>
            <a:r>
              <a:rPr lang="ja" sz="1200">
                <a:latin typeface="MS PGothic"/>
                <a:ea typeface="MS PGothic"/>
                <a:cs typeface="MS PGothic"/>
                <a:sym typeface="MS PGothic"/>
              </a:rPr>
              <a:t>が図られる</a:t>
            </a:r>
          </a:p>
          <a:p>
            <a:pPr marL="144000"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200">
              <a:latin typeface="MS PGothic"/>
              <a:ea typeface="MS PGothic"/>
              <a:cs typeface="MS PGothic"/>
              <a:sym typeface="MS PGothic"/>
            </a:endParaRPr>
          </a:p>
          <a:p>
            <a:pPr marL="144000"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ja" sz="1200">
                <a:latin typeface="MS PGothic"/>
                <a:ea typeface="MS PGothic"/>
                <a:cs typeface="MS PGothic"/>
                <a:sym typeface="MS PGothic"/>
              </a:rPr>
              <a:t>・ 地域コミュニティが強化されることは、</a:t>
            </a:r>
            <a:r>
              <a:rPr lang="ja" sz="1200" u="sng">
                <a:latin typeface="MS PGothic"/>
                <a:ea typeface="MS PGothic"/>
                <a:cs typeface="MS PGothic"/>
                <a:sym typeface="MS PGothic"/>
              </a:rPr>
              <a:t>地産地消の推進や災害時連携の強化</a:t>
            </a:r>
            <a:r>
              <a:rPr lang="ja" sz="1200">
                <a:latin typeface="MS PGothic"/>
                <a:ea typeface="MS PGothic"/>
                <a:cs typeface="MS PGothic"/>
                <a:sym typeface="MS PGothic"/>
              </a:rPr>
              <a:t>にもつながる</a:t>
            </a:r>
          </a:p>
          <a:p>
            <a:pPr marL="144000"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200">
              <a:latin typeface="MS PGothic"/>
              <a:ea typeface="MS PGothic"/>
              <a:cs typeface="MS PGothic"/>
              <a:sym typeface="MS PGothic"/>
            </a:endParaRPr>
          </a:p>
          <a:p>
            <a:pPr marL="144000"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ja" sz="1200">
                <a:latin typeface="MS PGothic"/>
                <a:ea typeface="MS PGothic"/>
                <a:cs typeface="MS PGothic"/>
                <a:sym typeface="MS PGothic"/>
              </a:rPr>
              <a:t>・ また、和歌山ローカルナレッジに集約される情報は、地域の主体が取材編集した地域独自コンテンツであり、</a:t>
            </a:r>
            <a:br>
              <a:rPr lang="ja" sz="1200">
                <a:latin typeface="MS PGothic"/>
                <a:ea typeface="MS PGothic"/>
                <a:cs typeface="MS PGothic"/>
                <a:sym typeface="MS PGothic"/>
              </a:rPr>
            </a:br>
            <a:r>
              <a:rPr lang="ja" sz="1200" u="sng">
                <a:latin typeface="MS PGothic"/>
                <a:ea typeface="MS PGothic"/>
                <a:cs typeface="MS PGothic"/>
                <a:sym typeface="MS PGothic"/>
              </a:rPr>
              <a:t>情報発信力が強化され、地域の観光や防災対応力の強化</a:t>
            </a:r>
            <a:r>
              <a:rPr lang="ja" sz="1200">
                <a:latin typeface="MS PGothic"/>
                <a:ea typeface="MS PGothic"/>
                <a:cs typeface="MS PGothic"/>
                <a:sym typeface="MS PGothic"/>
              </a:rPr>
              <a:t>に貢献</a:t>
            </a:r>
            <a:br>
              <a:rPr lang="ja" sz="1200">
                <a:latin typeface="MS PGothic"/>
                <a:ea typeface="MS PGothic"/>
                <a:cs typeface="MS PGothic"/>
                <a:sym typeface="MS PGothic"/>
              </a:rPr>
            </a:br>
            <a:endParaRPr lang="ja" sz="1200">
              <a:latin typeface="MS PGothic"/>
              <a:ea typeface="MS PGothic"/>
              <a:cs typeface="MS PGothic"/>
              <a:sym typeface="MS PGothic"/>
            </a:endParaRPr>
          </a:p>
          <a:p>
            <a:pPr marL="144000"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ja" sz="1200">
                <a:latin typeface="MS PGothic"/>
                <a:ea typeface="MS PGothic"/>
                <a:cs typeface="MS PGothic"/>
                <a:sym typeface="MS PGothic"/>
              </a:rPr>
              <a:t>・ 加えて、和歌山ローカルナレッジやオープンデータ等を活用した新たなアプリが作られることは、</a:t>
            </a:r>
            <a:br>
              <a:rPr lang="ja" sz="1200">
                <a:latin typeface="MS PGothic"/>
                <a:ea typeface="MS PGothic"/>
                <a:cs typeface="MS PGothic"/>
                <a:sym typeface="MS PGothic"/>
              </a:rPr>
            </a:br>
            <a:r>
              <a:rPr lang="ja" sz="1200" u="sng">
                <a:latin typeface="MS PGothic"/>
                <a:ea typeface="MS PGothic"/>
                <a:cs typeface="MS PGothic"/>
                <a:sym typeface="MS PGothic"/>
              </a:rPr>
              <a:t>地域における課題解決による住民生活の質の向上</a:t>
            </a:r>
            <a:r>
              <a:rPr lang="ja" sz="1200">
                <a:latin typeface="MS PGothic"/>
                <a:ea typeface="MS PGothic"/>
                <a:cs typeface="MS PGothic"/>
                <a:sym typeface="MS PGothic"/>
              </a:rPr>
              <a:t>につながる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4612950" y="1536625"/>
            <a:ext cx="4219199" cy="5120700"/>
          </a:xfrm>
          <a:prstGeom prst="rect">
            <a:avLst/>
          </a:prstGeom>
          <a:gradFill>
            <a:gsLst>
              <a:gs pos="0">
                <a:srgbClr val="93857A"/>
              </a:gs>
              <a:gs pos="2000">
                <a:srgbClr val="FCF3EB"/>
              </a:gs>
              <a:gs pos="100000">
                <a:srgbClr val="FFE8D5"/>
              </a:gs>
            </a:gsLst>
            <a:path path="circle">
              <a:fillToRect l="100000" t="100000"/>
            </a:path>
            <a:tileRect r="-100000" b="-100000"/>
          </a:gradFill>
          <a:ln w="9525" cap="flat" cmpd="sng">
            <a:solidFill>
              <a:srgbClr val="95B64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Shape 62"/>
          <p:cNvSpPr/>
          <p:nvPr/>
        </p:nvSpPr>
        <p:spPr>
          <a:xfrm>
            <a:off x="238350" y="1536625"/>
            <a:ext cx="4374599" cy="5120700"/>
          </a:xfrm>
          <a:prstGeom prst="rect">
            <a:avLst/>
          </a:prstGeom>
          <a:solidFill>
            <a:srgbClr val="FBFAF8"/>
          </a:solidFill>
          <a:ln w="9525" cap="flat" cmpd="sng">
            <a:solidFill>
              <a:srgbClr val="95B64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311700" y="3647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ja">
                <a:latin typeface="MS PGothic"/>
                <a:ea typeface="MS PGothic"/>
                <a:cs typeface="MS PGothic"/>
                <a:sym typeface="MS PGothic"/>
              </a:rPr>
              <a:t>和歌山県の紹介</a:t>
            </a:r>
          </a:p>
        </p:txBody>
      </p:sp>
      <p:sp>
        <p:nvSpPr>
          <p:cNvPr id="64" name="Shape 64"/>
          <p:cNvSpPr txBox="1"/>
          <p:nvPr/>
        </p:nvSpPr>
        <p:spPr>
          <a:xfrm>
            <a:off x="393850" y="2878525"/>
            <a:ext cx="2698199" cy="30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Arial"/>
              <a:buNone/>
            </a:pPr>
            <a:r>
              <a:rPr lang="ja" sz="1400" b="0" i="0" u="none" strike="noStrike" cap="none" baseline="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rPr>
              <a:t>捕鯨発祥の地（くじら博物館）</a:t>
            </a:r>
          </a:p>
        </p:txBody>
      </p:sp>
      <p:sp>
        <p:nvSpPr>
          <p:cNvPr id="65" name="Shape 65"/>
          <p:cNvSpPr txBox="1"/>
          <p:nvPr/>
        </p:nvSpPr>
        <p:spPr>
          <a:xfrm>
            <a:off x="1216889" y="4705398"/>
            <a:ext cx="1980000" cy="30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Arial"/>
              <a:buNone/>
            </a:pPr>
            <a:r>
              <a:rPr lang="ja" sz="1400" b="0" i="0" u="none" strike="noStrike" cap="none" baseline="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rPr>
              <a:t>生マグロ水揚量日本一</a:t>
            </a:r>
          </a:p>
        </p:txBody>
      </p:sp>
      <p:sp>
        <p:nvSpPr>
          <p:cNvPr id="66" name="Shape 66"/>
          <p:cNvSpPr txBox="1"/>
          <p:nvPr/>
        </p:nvSpPr>
        <p:spPr>
          <a:xfrm>
            <a:off x="1913800" y="5949350"/>
            <a:ext cx="2339099" cy="461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Font typeface="Arial"/>
              <a:buNone/>
            </a:pPr>
            <a:r>
              <a:rPr lang="ja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rPr>
              <a:t>世界遺産</a:t>
            </a:r>
          </a:p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Font typeface="Arial"/>
              <a:buNone/>
            </a:pPr>
            <a:r>
              <a:rPr lang="ja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rPr>
              <a:t>紀伊山地の霊場と参詣道</a:t>
            </a:r>
          </a:p>
        </p:txBody>
      </p:sp>
      <p:sp>
        <p:nvSpPr>
          <p:cNvPr id="67" name="Shape 67"/>
          <p:cNvSpPr txBox="1"/>
          <p:nvPr/>
        </p:nvSpPr>
        <p:spPr>
          <a:xfrm>
            <a:off x="7318103" y="4267671"/>
            <a:ext cx="1403399" cy="308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3F3F3F"/>
              </a:buClr>
              <a:buFont typeface="Arial"/>
              <a:buNone/>
            </a:pPr>
            <a:r>
              <a:rPr lang="ja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rPr>
              <a:t>南方　熊楠</a:t>
            </a:r>
          </a:p>
        </p:txBody>
      </p:sp>
      <p:sp>
        <p:nvSpPr>
          <p:cNvPr id="68" name="Shape 68"/>
          <p:cNvSpPr txBox="1"/>
          <p:nvPr/>
        </p:nvSpPr>
        <p:spPr>
          <a:xfrm>
            <a:off x="6038016" y="1762070"/>
            <a:ext cx="1620900" cy="30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Arial"/>
              <a:buNone/>
            </a:pPr>
            <a:r>
              <a:rPr lang="ja" sz="1400" b="0" i="0" u="none" strike="noStrike" cap="none" baseline="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rPr>
              <a:t>空海「弘法大師」</a:t>
            </a:r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3100" y="1630223"/>
            <a:ext cx="2339099" cy="12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Shape 70"/>
          <p:cNvSpPr txBox="1"/>
          <p:nvPr/>
        </p:nvSpPr>
        <p:spPr>
          <a:xfrm>
            <a:off x="6575367" y="5641367"/>
            <a:ext cx="1555499" cy="308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Arial"/>
              <a:buNone/>
            </a:pPr>
            <a:r>
              <a:rPr lang="ja" sz="1400" b="0" i="0" u="none" strike="noStrike" cap="none" baseline="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rPr>
              <a:t>松下幸之助</a:t>
            </a:r>
          </a:p>
        </p:txBody>
      </p:sp>
      <p:sp>
        <p:nvSpPr>
          <p:cNvPr id="71" name="Shape 71"/>
          <p:cNvSpPr/>
          <p:nvPr/>
        </p:nvSpPr>
        <p:spPr>
          <a:xfrm>
            <a:off x="5761610" y="1143014"/>
            <a:ext cx="2298600" cy="408599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ja" sz="1800" b="1" i="0" u="none" strike="noStrike" cap="none" baseline="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rPr>
              <a:t>わかやま先人・偉人</a:t>
            </a:r>
          </a:p>
        </p:txBody>
      </p:sp>
      <p:sp>
        <p:nvSpPr>
          <p:cNvPr id="72" name="Shape 72"/>
          <p:cNvSpPr/>
          <p:nvPr/>
        </p:nvSpPr>
        <p:spPr>
          <a:xfrm>
            <a:off x="1029500" y="1103250"/>
            <a:ext cx="2519099" cy="408599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ja" sz="1800" b="1" i="0" u="none" strike="noStrike" cap="none" baseline="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rPr>
              <a:t>わかやまご当地自慢</a:t>
            </a:r>
          </a:p>
        </p:txBody>
      </p:sp>
      <p:sp>
        <p:nvSpPr>
          <p:cNvPr id="73" name="Shape 73"/>
          <p:cNvSpPr txBox="1"/>
          <p:nvPr/>
        </p:nvSpPr>
        <p:spPr>
          <a:xfrm>
            <a:off x="7010123" y="4604025"/>
            <a:ext cx="1980000" cy="461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Arial"/>
              <a:buNone/>
            </a:pPr>
            <a:r>
              <a:rPr lang="ja" sz="120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rPr>
              <a:t>世界の学者を振り向かせた</a:t>
            </a:r>
          </a:p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Arial"/>
              <a:buNone/>
            </a:pPr>
            <a:r>
              <a:rPr lang="ja" sz="120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rPr>
              <a:t>博物学の巨星</a:t>
            </a:r>
          </a:p>
        </p:txBody>
      </p:sp>
      <p:sp>
        <p:nvSpPr>
          <p:cNvPr id="74" name="Shape 74"/>
          <p:cNvSpPr txBox="1"/>
          <p:nvPr/>
        </p:nvSpPr>
        <p:spPr>
          <a:xfrm>
            <a:off x="6569349" y="5949350"/>
            <a:ext cx="2441399" cy="276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Arial"/>
              <a:buNone/>
            </a:pPr>
            <a:r>
              <a:rPr lang="ja" sz="1200" b="0" i="0" u="none" strike="noStrike" cap="none" baseline="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rPr>
              <a:t>世界のパナソニックの創立者</a:t>
            </a:r>
          </a:p>
        </p:txBody>
      </p:sp>
      <p:sp>
        <p:nvSpPr>
          <p:cNvPr id="75" name="Shape 75"/>
          <p:cNvSpPr txBox="1"/>
          <p:nvPr/>
        </p:nvSpPr>
        <p:spPr>
          <a:xfrm>
            <a:off x="6038392" y="2007655"/>
            <a:ext cx="1536900" cy="276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Arial"/>
              <a:buNone/>
            </a:pPr>
            <a:r>
              <a:rPr lang="ja" sz="1200" b="0" i="0" u="none" strike="noStrike" cap="none" baseline="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rPr>
              <a:t>真言宗の開祖</a:t>
            </a:r>
          </a:p>
        </p:txBody>
      </p:sp>
      <p:sp>
        <p:nvSpPr>
          <p:cNvPr id="76" name="Shape 76"/>
          <p:cNvSpPr txBox="1"/>
          <p:nvPr/>
        </p:nvSpPr>
        <p:spPr>
          <a:xfrm>
            <a:off x="5975400" y="2282600"/>
            <a:ext cx="3206399" cy="461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Arial"/>
              <a:buNone/>
            </a:pPr>
            <a:r>
              <a:rPr lang="ja" sz="1200" b="0" i="0" u="none" strike="noStrike" cap="none" baseline="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rPr>
              <a:t>平成27年、「高野山開創1200年記念大法会」</a:t>
            </a:r>
          </a:p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Arial"/>
              <a:buNone/>
            </a:pPr>
            <a:r>
              <a:rPr lang="ja" sz="1200" b="0" i="0" u="none" strike="noStrike" cap="none" baseline="0">
                <a:solidFill>
                  <a:srgbClr val="3F3F3F"/>
                </a:solidFill>
                <a:latin typeface="MS PGothic"/>
                <a:ea typeface="MS PGothic"/>
                <a:cs typeface="MS PGothic"/>
                <a:sym typeface="MS PGothic"/>
              </a:rPr>
              <a:t>が執り行われる</a:t>
            </a:r>
          </a:p>
        </p:txBody>
      </p:sp>
      <p:pic>
        <p:nvPicPr>
          <p:cNvPr id="77" name="Shape 7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5800" y="5287815"/>
            <a:ext cx="1361399" cy="136949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Shape 78"/>
          <p:cNvSpPr txBox="1"/>
          <p:nvPr/>
        </p:nvSpPr>
        <p:spPr>
          <a:xfrm>
            <a:off x="3196900" y="4705394"/>
            <a:ext cx="3206399" cy="646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0000"/>
              </a:buClr>
              <a:buSzPct val="25000"/>
              <a:buFont typeface="Arial"/>
              <a:buNone/>
            </a:pPr>
            <a:r>
              <a:rPr lang="ja" sz="1800" b="1" i="0" u="none" strike="noStrike" cap="none" baseline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パンダ飼育数日本一（７頭）</a:t>
            </a:r>
          </a:p>
          <a:p>
            <a:pPr marL="0" marR="0" lvl="0" indent="0" algn="l" rtl="0">
              <a:spcBef>
                <a:spcPts val="0"/>
              </a:spcBef>
              <a:buClr>
                <a:srgbClr val="FF0000"/>
              </a:buClr>
              <a:buSzPct val="25000"/>
              <a:buFont typeface="Arial"/>
              <a:buNone/>
            </a:pPr>
            <a:r>
              <a:rPr lang="ja" sz="1800" b="1" i="0" u="none" strike="noStrike" cap="none" baseline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（アドベンチャーワールド）</a:t>
            </a:r>
          </a:p>
        </p:txBody>
      </p:sp>
      <p:pic>
        <p:nvPicPr>
          <p:cNvPr id="79" name="Shape 7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98317" y="2954728"/>
            <a:ext cx="2853299" cy="182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51624" y="3818800"/>
            <a:ext cx="958499" cy="95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8833" y="3231678"/>
            <a:ext cx="1460700" cy="14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Shape 8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53436" y="1650181"/>
            <a:ext cx="1157699" cy="120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Shape 83"/>
          <p:cNvSpPr txBox="1"/>
          <p:nvPr/>
        </p:nvSpPr>
        <p:spPr>
          <a:xfrm>
            <a:off x="6134875" y="4790000"/>
            <a:ext cx="791999" cy="1385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ja" sz="9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わかぱん</a:t>
            </a:r>
          </a:p>
        </p:txBody>
      </p:sp>
      <p:pic>
        <p:nvPicPr>
          <p:cNvPr id="84" name="Shape 8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60414" y="2888900"/>
            <a:ext cx="1279873" cy="141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56075" y="5016725"/>
            <a:ext cx="1157736" cy="1543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title"/>
          </p:nvPr>
        </p:nvSpPr>
        <p:spPr>
          <a:xfrm>
            <a:off x="311700" y="3647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ja"/>
              <a:t>今後の目標</a:t>
            </a:r>
          </a:p>
        </p:txBody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311700" y="1529100"/>
            <a:ext cx="8520599" cy="3778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ja" sz="28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【Step１】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8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　田辺市の取り組みを和歌山県内の市町村に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ja" sz="28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【Step２】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8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　和歌山県の取り組みを全国に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ja" sz="28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【Step３】</a:t>
            </a:r>
          </a:p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8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　県域をも越えた地域連携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8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　　異なる地域間の行政、学校、企業、NPO等の連携</a:t>
            </a:r>
          </a:p>
        </p:txBody>
      </p:sp>
      <p:sp>
        <p:nvSpPr>
          <p:cNvPr id="327" name="Shape 327"/>
          <p:cNvSpPr txBox="1">
            <a:spLocks noGrp="1"/>
          </p:cNvSpPr>
          <p:nvPr>
            <p:ph type="body" idx="2"/>
          </p:nvPr>
        </p:nvSpPr>
        <p:spPr>
          <a:xfrm>
            <a:off x="311700" y="5617177"/>
            <a:ext cx="8520599" cy="717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800">
                <a:latin typeface="MS PMincho"/>
                <a:ea typeface="MS PMincho"/>
                <a:cs typeface="MS PMincho"/>
                <a:sym typeface="MS PMincho"/>
              </a:rPr>
              <a:t>ご清聴ありがとうございました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311700" y="3647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ja">
                <a:latin typeface="MS PGothic"/>
                <a:ea typeface="MS PGothic"/>
                <a:cs typeface="MS PGothic"/>
                <a:sym typeface="MS PGothic"/>
              </a:rPr>
              <a:t>和歌山県のデータ活用にかかる方針策定状況（抜粋）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311700" y="1536624"/>
            <a:ext cx="8520599" cy="4990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ja" sz="2000">
                <a:solidFill>
                  <a:srgbClr val="274E13"/>
                </a:solidFill>
                <a:latin typeface="MS PGothic"/>
                <a:ea typeface="MS PGothic"/>
                <a:cs typeface="MS PGothic"/>
                <a:sym typeface="MS PGothic"/>
              </a:rPr>
              <a:t>和歌山県まち・ひと・しごと創生総合戦略（平成27年６月）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基本目標５　時代に合った地域をつくる　１ 地域を支える公共インフラの整備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　【具体的な施策】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　</a:t>
            </a:r>
            <a:r>
              <a:rPr lang="ja" sz="14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●</a:t>
            </a: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情報通信（ＩＣＴ）基盤の整備・利活用推進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　　・　ブロードバンド、高速モバイル、Wi-Fi などの</a:t>
            </a:r>
            <a:r>
              <a:rPr lang="ja" sz="1400" u="sng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情報通信環境の整備とその利活用を推進</a:t>
            </a: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し、希望する全　　　　　ての県民がＩＣＴを利用できる環境を実現する。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　　《進捗管理目標》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　　　　</a:t>
            </a:r>
            <a:r>
              <a:rPr lang="ja" sz="1400" u="sng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オープンデータとして提供するデータの拡大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　　《行動指標》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　　　　</a:t>
            </a:r>
            <a:r>
              <a:rPr lang="ja" sz="1400" u="sng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地理情報システム等オープンデータに関する基盤の整備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u="sng">
              <a:solidFill>
                <a:schemeClr val="dk1"/>
              </a:solidFill>
              <a:latin typeface="MS PGothic"/>
              <a:ea typeface="MS PGothic"/>
              <a:cs typeface="MS PGothic"/>
              <a:sym typeface="MS PGothic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ja" sz="2000">
                <a:solidFill>
                  <a:srgbClr val="274E13"/>
                </a:solidFill>
                <a:latin typeface="MS PGothic"/>
                <a:ea typeface="MS PGothic"/>
                <a:cs typeface="MS PGothic"/>
                <a:sym typeface="MS PGothic"/>
              </a:rPr>
              <a:t>第二次和歌山県産業技術基本計画（平成27年10月）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重点的に推進すべき戦略的分野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　</a:t>
            </a:r>
            <a:r>
              <a:rPr lang="ja" sz="14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●</a:t>
            </a: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IT・ソフトウェア・通信技術分野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　　　</a:t>
            </a:r>
            <a:r>
              <a:rPr lang="ja" sz="1400" u="sng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企業活動の効率化のためのビッグデータの活用促進</a:t>
            </a: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に加え、高度なIT人材の確保・育成や先進的な情　　　　報通信システムの県内企業への導入促進を行う。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　</a:t>
            </a:r>
            <a:r>
              <a:rPr lang="ja" sz="14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●</a:t>
            </a: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農業・林業・水産業分野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　　　</a:t>
            </a:r>
            <a:r>
              <a:rPr lang="ja" sz="1400" u="sng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きめ細かい生産管理による経営効率の改善に向けたIT技術の有効活用</a:t>
            </a:r>
          </a:p>
          <a:p>
            <a:pPr>
              <a:spcBef>
                <a:spcPts val="0"/>
              </a:spcBef>
              <a:buNone/>
            </a:pPr>
            <a:endParaRPr>
              <a:latin typeface="MS PGothic"/>
              <a:ea typeface="MS PGothic"/>
              <a:cs typeface="MS PGothic"/>
              <a:sym typeface="MS PGothic"/>
            </a:endParaRP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311700" y="3647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ja">
                <a:latin typeface="MS PGothic"/>
                <a:ea typeface="MS PGothic"/>
                <a:cs typeface="MS PGothic"/>
                <a:sym typeface="MS PGothic"/>
              </a:rPr>
              <a:t>和歌山県のオープンデータ提供について</a:t>
            </a:r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311700" y="1356873"/>
            <a:ext cx="8520599" cy="5310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（経緯）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ja" sz="14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●</a:t>
            </a: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GitHubに平成27年2月19日（木）試験的運用として　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アカウントを開設。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ja" sz="14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●</a:t>
            </a: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提供データ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　・和歌山県内の避難先情報一覧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　・和歌山県内の道路規制情報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　・福祉のまちづくりマップに掲載された公共施設一覧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　・トイレマップ　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　・鉱工業生産指数、景気動向指数、消費者物価指　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　　数など、県内の最新の経済情報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　・和歌山県統計年鑑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　・和歌山県の大気環境の測定データ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　・和歌山県の公共工事等に関する入札結果一覧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（GitHubを県が利用する利点）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ja" sz="14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●</a:t>
            </a: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オープンデータのニーズ把握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　データ利用の履歴が残るため、誰がデータに関わり、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どのように使われたか追跡が可能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ja" sz="14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●</a:t>
            </a: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効果的な情報発信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　GitHubは、世界中のITエンジニア等に最も利用され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ているプラットフォームであるため、多くの人に和歌山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県の情報を届け、活用してもらうことが可能</a:t>
            </a:r>
          </a:p>
        </p:txBody>
      </p:sp>
      <p:pic>
        <p:nvPicPr>
          <p:cNvPr id="98" name="Shape 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8250" y="1851200"/>
            <a:ext cx="4305300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8237" y="4629300"/>
            <a:ext cx="4371975" cy="203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311700" y="3647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ja">
                <a:latin typeface="MS PGothic"/>
                <a:ea typeface="MS PGothic"/>
                <a:cs typeface="MS PGothic"/>
                <a:sym typeface="MS PGothic"/>
              </a:rPr>
              <a:t>地域におけるデータ作成、活用の取り組み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599" cy="4555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ja" sz="14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●</a:t>
            </a: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マッピングパーティ（紙地図とペンをもって街歩きをした後、みんなで作れる自由なインターネット地図である　　OpenStreetMapや地域情報をだれでも自由に記事として編集できるLocalWikiを活用し情報を記録してゆくワークショップ）を活用し、地域コミュニティが主体となったデータ作りを進めている。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ja" sz="14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●</a:t>
            </a:r>
            <a:r>
              <a:rPr lang="ja" sz="1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和歌山県内では、田辺市を皮切りに橋本市、御坊市、九度山町で開催され、紀北・紀中・紀南の県内全域　に動きが広がりつつある。</a:t>
            </a:r>
          </a:p>
        </p:txBody>
      </p:sp>
      <p:pic>
        <p:nvPicPr>
          <p:cNvPr id="106" name="Shape 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3420675"/>
            <a:ext cx="2938624" cy="293067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7" name="Shape 107"/>
          <p:cNvGraphicFramePr/>
          <p:nvPr/>
        </p:nvGraphicFramePr>
        <p:xfrm>
          <a:off x="3116875" y="2871775"/>
          <a:ext cx="5832650" cy="3792377"/>
        </p:xfrm>
        <a:graphic>
          <a:graphicData uri="http://schemas.openxmlformats.org/drawingml/2006/table">
            <a:tbl>
              <a:tblPr>
                <a:noFill/>
                <a:tableStyleId>{2F8F2570-BED7-406D-80E5-FDC14A5B2655}</a:tableStyleId>
              </a:tblPr>
              <a:tblGrid>
                <a:gridCol w="961150"/>
                <a:gridCol w="1963850"/>
                <a:gridCol w="1359025"/>
                <a:gridCol w="1548625"/>
              </a:tblGrid>
              <a:tr h="684025"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ja" sz="1200">
                          <a:latin typeface="MS PGothic"/>
                          <a:ea typeface="MS PGothic"/>
                          <a:cs typeface="MS PGothic"/>
                          <a:sym typeface="MS PGothic"/>
                        </a:rPr>
                        <a:t>地域名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ja" sz="1200">
                          <a:latin typeface="MS PGothic"/>
                          <a:ea typeface="MS PGothic"/>
                          <a:cs typeface="MS PGothic"/>
                          <a:sym typeface="MS PGothic"/>
                        </a:rPr>
                        <a:t>活動主体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ja" sz="1200">
                          <a:latin typeface="MS PGothic"/>
                          <a:ea typeface="MS PGothic"/>
                          <a:cs typeface="MS PGothic"/>
                          <a:sym typeface="MS PGothic"/>
                        </a:rPr>
                        <a:t>マッピングパーティ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ja" sz="1200">
                          <a:latin typeface="MS PGothic"/>
                          <a:ea typeface="MS PGothic"/>
                          <a:cs typeface="MS PGothic"/>
                          <a:sym typeface="MS PGothic"/>
                        </a:rPr>
                        <a:t>LocalWiki記事数</a:t>
                      </a:r>
                    </a:p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ja" sz="1200">
                          <a:latin typeface="MS PGothic"/>
                          <a:ea typeface="MS PGothic"/>
                          <a:cs typeface="MS PGothic"/>
                          <a:sym typeface="MS PGothic"/>
                        </a:rPr>
                        <a:t>（2015.11.5現在）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8825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ja" sz="1200">
                          <a:latin typeface="MS PGothic"/>
                          <a:ea typeface="MS PGothic"/>
                          <a:cs typeface="MS PGothic"/>
                          <a:sym typeface="MS PGothic"/>
                        </a:rPr>
                        <a:t>田辺市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ja" sz="1200">
                          <a:latin typeface="MS PGothic"/>
                          <a:ea typeface="MS PGothic"/>
                          <a:cs typeface="MS PGothic"/>
                          <a:sym typeface="MS PGothic"/>
                        </a:rPr>
                        <a:t>地域メディア、観光協会、商工会、住民、自治体など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ja" sz="1200">
                          <a:latin typeface="MS PGothic"/>
                          <a:ea typeface="MS PGothic"/>
                          <a:cs typeface="MS PGothic"/>
                          <a:sym typeface="MS PGothic"/>
                        </a:rPr>
                        <a:t>2014.10.11</a:t>
                      </a:r>
                    </a:p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ja" sz="1200">
                          <a:latin typeface="MS PGothic"/>
                          <a:ea typeface="MS PGothic"/>
                          <a:cs typeface="MS PGothic"/>
                          <a:sym typeface="MS PGothic"/>
                        </a:rPr>
                        <a:t>2014.12.  6</a:t>
                      </a:r>
                    </a:p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ja" sz="1200">
                          <a:latin typeface="MS PGothic"/>
                          <a:ea typeface="MS PGothic"/>
                          <a:cs typeface="MS PGothic"/>
                          <a:sym typeface="MS PGothic"/>
                        </a:rPr>
                        <a:t>2015.  2.21</a:t>
                      </a:r>
                    </a:p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ja" sz="1200">
                          <a:latin typeface="MS PGothic"/>
                          <a:ea typeface="MS PGothic"/>
                          <a:cs typeface="MS PGothic"/>
                          <a:sym typeface="MS PGothic"/>
                        </a:rPr>
                        <a:t>2015.  3.15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ja" sz="2000">
                          <a:latin typeface="MS PGothic"/>
                          <a:ea typeface="MS PGothic"/>
                          <a:cs typeface="MS PGothic"/>
                          <a:sym typeface="MS PGothic"/>
                        </a:rPr>
                        <a:t>170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230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ja" sz="1200">
                          <a:latin typeface="MS PGothic"/>
                          <a:ea typeface="MS PGothic"/>
                          <a:cs typeface="MS PGothic"/>
                          <a:sym typeface="MS PGothic"/>
                        </a:rPr>
                        <a:t>橋本市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ja" sz="1200">
                          <a:latin typeface="MS PGothic"/>
                          <a:ea typeface="MS PGothic"/>
                          <a:cs typeface="MS PGothic"/>
                          <a:sym typeface="MS PGothic"/>
                        </a:rPr>
                        <a:t>九度山町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ja" sz="1200">
                          <a:latin typeface="MS PGothic"/>
                          <a:ea typeface="MS PGothic"/>
                          <a:cs typeface="MS PGothic"/>
                          <a:sym typeface="MS PGothic"/>
                        </a:rPr>
                        <a:t>自治体、住民など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  <a:latin typeface="MS PGothic"/>
                          <a:ea typeface="MS PGothic"/>
                          <a:cs typeface="MS PGothic"/>
                          <a:sym typeface="MS PGothic"/>
                        </a:rPr>
                        <a:t>2015. </a:t>
                      </a:r>
                      <a:r>
                        <a:rPr lang="ja" sz="1200">
                          <a:latin typeface="MS PGothic"/>
                          <a:ea typeface="MS PGothic"/>
                          <a:cs typeface="MS PGothic"/>
                          <a:sym typeface="MS PGothic"/>
                        </a:rPr>
                        <a:t> 2.28</a:t>
                      </a:r>
                    </a:p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ja" sz="1200">
                          <a:latin typeface="MS PGothic"/>
                          <a:ea typeface="MS PGothic"/>
                          <a:cs typeface="MS PGothic"/>
                          <a:sym typeface="MS PGothic"/>
                        </a:rPr>
                        <a:t>2015.  8.29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ja" sz="2000">
                          <a:latin typeface="MS PGothic"/>
                          <a:ea typeface="MS PGothic"/>
                          <a:cs typeface="MS PGothic"/>
                          <a:sym typeface="MS PGothic"/>
                        </a:rPr>
                        <a:t>94</a:t>
                      </a:r>
                    </a:p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ja" sz="2000">
                          <a:latin typeface="MS PGothic"/>
                          <a:ea typeface="MS PGothic"/>
                          <a:cs typeface="MS PGothic"/>
                          <a:sym typeface="MS PGothic"/>
                        </a:rPr>
                        <a:t>20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220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ja" sz="1200">
                          <a:latin typeface="MS PGothic"/>
                          <a:ea typeface="MS PGothic"/>
                          <a:cs typeface="MS PGothic"/>
                          <a:sym typeface="MS PGothic"/>
                        </a:rPr>
                        <a:t>御坊市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ja" sz="1200">
                          <a:latin typeface="MS PGothic"/>
                          <a:ea typeface="MS PGothic"/>
                          <a:cs typeface="MS PGothic"/>
                          <a:sym typeface="MS PGothic"/>
                        </a:rPr>
                        <a:t>商工会議所、住民、高専生など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ja" sz="1200">
                          <a:latin typeface="MS PGothic"/>
                          <a:ea typeface="MS PGothic"/>
                          <a:cs typeface="MS PGothic"/>
                          <a:sym typeface="MS PGothic"/>
                        </a:rPr>
                        <a:t>2015.  5.17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ja" sz="2000">
                          <a:latin typeface="MS PGothic"/>
                          <a:ea typeface="MS PGothic"/>
                          <a:cs typeface="MS PGothic"/>
                          <a:sym typeface="MS PGothic"/>
                        </a:rPr>
                        <a:t>54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175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ja" sz="1200">
                          <a:latin typeface="MS PGothic"/>
                          <a:ea typeface="MS PGothic"/>
                          <a:cs typeface="MS PGothic"/>
                          <a:sym typeface="MS PGothic"/>
                        </a:rPr>
                        <a:t>紀の川市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ja" sz="1200">
                          <a:latin typeface="MS PGothic"/>
                          <a:ea typeface="MS PGothic"/>
                          <a:cs typeface="MS PGothic"/>
                          <a:sym typeface="MS PGothic"/>
                        </a:rPr>
                        <a:t>企業の技術者、住民など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ja" sz="1200">
                          <a:latin typeface="MS PGothic"/>
                          <a:ea typeface="MS PGothic"/>
                          <a:cs typeface="MS PGothic"/>
                          <a:sym typeface="MS PGothic"/>
                        </a:rPr>
                        <a:t>2015.  2.21</a:t>
                      </a:r>
                    </a:p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ja" sz="1200">
                          <a:latin typeface="MS PGothic"/>
                          <a:ea typeface="MS PGothic"/>
                          <a:cs typeface="MS PGothic"/>
                          <a:sym typeface="MS PGothic"/>
                        </a:rPr>
                        <a:t>2015.  3.  9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ja" sz="2000">
                          <a:latin typeface="MS PGothic"/>
                          <a:ea typeface="MS PGothic"/>
                          <a:cs typeface="MS PGothic"/>
                          <a:sym typeface="MS PGothic"/>
                        </a:rPr>
                        <a:t>73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311700" y="3647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ja">
                <a:latin typeface="MS PGothic"/>
                <a:ea typeface="MS PGothic"/>
                <a:cs typeface="MS PGothic"/>
                <a:sym typeface="MS PGothic"/>
              </a:rPr>
              <a:t>世界への情報発信～International Open Data Day～</a:t>
            </a:r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416125" y="1176831"/>
            <a:ext cx="8520599" cy="1143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4615"/>
              <a:buFont typeface="Arial"/>
              <a:buNone/>
            </a:pPr>
            <a:r>
              <a:rPr lang="ja" sz="1300" b="1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Ｉｎｔｅｒｎａｔｉｏｎａｌ　Ｏｐｅｎ　Ｄａｔａ　Ｄａｙとは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4615"/>
              <a:buFont typeface="Arial"/>
              <a:buNone/>
            </a:pPr>
            <a:r>
              <a:rPr lang="ja" sz="13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●</a:t>
            </a:r>
            <a:r>
              <a:rPr lang="ja" sz="13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オープンデータ政策のサポートや公共データの利用を促進するために世界で同日開催するイベント。</a:t>
            </a:r>
            <a:br>
              <a:rPr lang="ja" sz="13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</a:br>
            <a:r>
              <a:rPr lang="ja" sz="13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世界では２２０都市、日本では６２都市で開催。今年で初開催から３年目。和歌山県では初開催。</a:t>
            </a:r>
          </a:p>
        </p:txBody>
      </p:sp>
      <p:sp>
        <p:nvSpPr>
          <p:cNvPr id="114" name="Shape 114"/>
          <p:cNvSpPr txBox="1">
            <a:spLocks noGrp="1"/>
          </p:cNvSpPr>
          <p:nvPr>
            <p:ph type="body" idx="2"/>
          </p:nvPr>
        </p:nvSpPr>
        <p:spPr>
          <a:xfrm>
            <a:off x="111325" y="2168325"/>
            <a:ext cx="4213800" cy="4536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3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●</a:t>
            </a:r>
            <a:r>
              <a:rPr lang="ja" sz="13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開催日時： 平成２７年２月２１日（土）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3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●</a:t>
            </a:r>
            <a:r>
              <a:rPr lang="ja" sz="13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参加者： 約６０名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3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　　　　　（企業や団体、自治体、学生等）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3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●</a:t>
            </a:r>
            <a:r>
              <a:rPr lang="ja" sz="13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取り組み概要：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3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</a:t>
            </a:r>
            <a:r>
              <a:rPr lang="ja" sz="1300" u="sng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グループ１：オープンデータを作ろう！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1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　</a:t>
            </a:r>
            <a:r>
              <a:rPr lang="ja" sz="13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和歌山県に関するデータ（県がＧｉｔＨｕｂに　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3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公表しているデータ等）を使って、データ作成　　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3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（データソン）やデータの組み合わせのアイデ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3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ア出し（アイデアソン）、アプリの作成（ハッ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3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カソン）を５班に分かれて実施。</a:t>
            </a:r>
          </a:p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1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※県は自治体初ＧｉｔＨｕｂにアカウント取得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chemeClr val="dk1"/>
              </a:solidFill>
              <a:latin typeface="MS PGothic"/>
              <a:ea typeface="MS PGothic"/>
              <a:cs typeface="MS PGothic"/>
              <a:sym typeface="MS PGothic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3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</a:t>
            </a:r>
            <a:r>
              <a:rPr lang="ja" sz="1300" u="sng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グループ２：マッピングパーティin南紀田辺！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1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　</a:t>
            </a:r>
            <a:r>
              <a:rPr lang="ja" sz="13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田辺市の芳養王子からＪＲ紀伊田辺駅までの</a:t>
            </a:r>
            <a:br>
              <a:rPr lang="ja" sz="13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</a:br>
            <a:r>
              <a:rPr lang="ja" sz="13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熊野古道を歩く班と中心市街地の避難ビル等を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3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巡る班に分かれ、まち歩きした情報をインター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3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ネット上のサイトや地図に落とし込む「マッピング」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3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を実施。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1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※Facebookの当該イベントのページは合計９千弱のユー　　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1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　ザーに閲覧された。</a:t>
            </a:r>
          </a:p>
        </p:txBody>
      </p:sp>
      <p:pic>
        <p:nvPicPr>
          <p:cNvPr id="115" name="Shape 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6007" y="2054612"/>
            <a:ext cx="4820721" cy="114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1100" y="3420550"/>
            <a:ext cx="1711600" cy="158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68475" y="3896850"/>
            <a:ext cx="1819275" cy="112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/>
          <p:nvPr/>
        </p:nvSpPr>
        <p:spPr>
          <a:xfrm>
            <a:off x="4116000" y="3342175"/>
            <a:ext cx="2315100" cy="638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ja" sz="15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平成２７年２月２８日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ja" sz="15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紀伊民報</a:t>
            </a:r>
          </a:p>
        </p:txBody>
      </p:sp>
      <p:pic>
        <p:nvPicPr>
          <p:cNvPr id="119" name="Shape 1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15997" y="5629972"/>
            <a:ext cx="2315100" cy="1161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90550" y="5102450"/>
            <a:ext cx="2131975" cy="1123949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 txBox="1"/>
          <p:nvPr/>
        </p:nvSpPr>
        <p:spPr>
          <a:xfrm>
            <a:off x="6890550" y="6102450"/>
            <a:ext cx="2253300" cy="7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ja" sz="15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平成２７年１２月１２日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ja" sz="15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＠和歌山大学</a:t>
            </a:r>
          </a:p>
        </p:txBody>
      </p:sp>
      <p:sp>
        <p:nvSpPr>
          <p:cNvPr id="122" name="Shape 122"/>
          <p:cNvSpPr txBox="1"/>
          <p:nvPr/>
        </p:nvSpPr>
        <p:spPr>
          <a:xfrm>
            <a:off x="4115987" y="4920975"/>
            <a:ext cx="3000000" cy="85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ja" sz="15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平成２７年２月１６日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ja" sz="15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読売新聞夕刊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311700" y="3647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ja">
                <a:latin typeface="MS PGothic"/>
                <a:ea typeface="MS PGothic"/>
                <a:cs typeface="MS PGothic"/>
                <a:sym typeface="MS PGothic"/>
              </a:rPr>
              <a:t>田辺市の取り組み</a:t>
            </a:r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311700" y="1060700"/>
            <a:ext cx="8520599" cy="1886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4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この取り組みは、田辺高校と地域コミュニティが連携して、総合学習の一環として地域情報をデータ化するマッピングパーティを実施し、地域の歴史、文化、地理、観光資源等の情報を集約する。活動を通じて、若者の定住促進、防災意識の向上などを図り、また、集約されたデータを利用して地域の情報発信を強化し、観光客の誘客や県外からの移住を促進することにより、地方創世に寄与することを目的とする。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4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/>
            </a:r>
            <a:br>
              <a:rPr lang="ja" sz="14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</a:br>
            <a:r>
              <a:rPr lang="ja" sz="14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《例》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4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・地域コミュニティと連携し、学生がまちを歩きながら、商店街にある飲食店等の店や観光資源について取材。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4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・学生が商店街や社会福祉施設等を訪問し、高齢者と交流しながら、写真に関連する地域情報を収集。</a:t>
            </a:r>
          </a:p>
        </p:txBody>
      </p:sp>
      <p:sp>
        <p:nvSpPr>
          <p:cNvPr id="129" name="Shape 129"/>
          <p:cNvSpPr/>
          <p:nvPr/>
        </p:nvSpPr>
        <p:spPr>
          <a:xfrm>
            <a:off x="298950" y="3080479"/>
            <a:ext cx="2063700" cy="2443799"/>
          </a:xfrm>
          <a:prstGeom prst="wedgeRectCallout">
            <a:avLst>
              <a:gd name="adj1" fmla="val -50154"/>
              <a:gd name="adj2" fmla="val 21111"/>
            </a:avLst>
          </a:prstGeom>
          <a:solidFill>
            <a:srgbClr val="EAF1DD"/>
          </a:solidFill>
          <a:ln w="25400" cap="flat" cmpd="sng">
            <a:solidFill>
              <a:srgbClr val="76923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2910714" y="5933382"/>
            <a:ext cx="2544600" cy="595200"/>
          </a:xfrm>
          <a:prstGeom prst="wedgeRectCallout">
            <a:avLst>
              <a:gd name="adj1" fmla="val -50004"/>
              <a:gd name="adj2" fmla="val 30071"/>
            </a:avLst>
          </a:prstGeom>
          <a:solidFill>
            <a:srgbClr val="DAE5F1"/>
          </a:solidFill>
          <a:ln w="25400" cap="flat" cmpd="sng">
            <a:solidFill>
              <a:srgbClr val="395E8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Shape 131"/>
          <p:cNvSpPr/>
          <p:nvPr/>
        </p:nvSpPr>
        <p:spPr>
          <a:xfrm>
            <a:off x="2923182" y="3094300"/>
            <a:ext cx="2552399" cy="2401799"/>
          </a:xfrm>
          <a:prstGeom prst="wedgeRectCallout">
            <a:avLst>
              <a:gd name="adj1" fmla="val -50149"/>
              <a:gd name="adj2" fmla="val 23232"/>
            </a:avLst>
          </a:prstGeom>
          <a:solidFill>
            <a:srgbClr val="DAE5F1"/>
          </a:solidFill>
          <a:ln w="25400" cap="flat" cmpd="sng">
            <a:solidFill>
              <a:srgbClr val="395E8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Shape 1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6066" y="3467315"/>
            <a:ext cx="1529999" cy="197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9587" y="3220082"/>
            <a:ext cx="927599" cy="93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5338" y="3483364"/>
            <a:ext cx="751200" cy="56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7257" y="4305900"/>
            <a:ext cx="1101599" cy="604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/>
          <p:nvPr/>
        </p:nvSpPr>
        <p:spPr>
          <a:xfrm>
            <a:off x="592775" y="4017675"/>
            <a:ext cx="1442400" cy="213899"/>
          </a:xfrm>
          <a:prstGeom prst="rect">
            <a:avLst/>
          </a:prstGeom>
          <a:solidFill>
            <a:srgbClr val="FFC000"/>
          </a:solidFill>
          <a:ln w="25400" cap="flat" cmpd="sng">
            <a:solidFill>
              <a:srgbClr val="E36C0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6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田辺高校</a:t>
            </a:r>
          </a:p>
        </p:txBody>
      </p:sp>
      <p:sp>
        <p:nvSpPr>
          <p:cNvPr id="137" name="Shape 137"/>
          <p:cNvSpPr/>
          <p:nvPr/>
        </p:nvSpPr>
        <p:spPr>
          <a:xfrm>
            <a:off x="453879" y="4872709"/>
            <a:ext cx="1767600" cy="474899"/>
          </a:xfrm>
          <a:prstGeom prst="rect">
            <a:avLst/>
          </a:prstGeom>
          <a:solidFill>
            <a:srgbClr val="FFC000"/>
          </a:solidFill>
          <a:ln w="25400" cap="flat" cmpd="sng">
            <a:solidFill>
              <a:srgbClr val="E36C0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36000" tIns="45700" rIns="360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6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地域コミュニティ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0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（観光協会、商工会、行政 等）</a:t>
            </a:r>
          </a:p>
        </p:txBody>
      </p:sp>
      <p:sp>
        <p:nvSpPr>
          <p:cNvPr id="138" name="Shape 138"/>
          <p:cNvSpPr/>
          <p:nvPr/>
        </p:nvSpPr>
        <p:spPr>
          <a:xfrm>
            <a:off x="5919876" y="3022854"/>
            <a:ext cx="2942699" cy="3677700"/>
          </a:xfrm>
          <a:prstGeom prst="rect">
            <a:avLst/>
          </a:prstGeom>
          <a:solidFill>
            <a:srgbClr val="FBD4B4"/>
          </a:solidFill>
          <a:ln w="25400" cap="flat" cmpd="sng">
            <a:solidFill>
              <a:srgbClr val="96333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baseline="0">
              <a:solidFill>
                <a:srgbClr val="FFFFFF"/>
              </a:solidFill>
              <a:latin typeface="MS PGothic"/>
              <a:ea typeface="MS PGothic"/>
              <a:cs typeface="MS PGothic"/>
              <a:sym typeface="MS P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200" b="0" i="0" u="sng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● データ作成活動による効果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 baseline="0">
              <a:solidFill>
                <a:srgbClr val="000000"/>
              </a:solidFill>
              <a:latin typeface="MS PGothic"/>
              <a:ea typeface="MS PGothic"/>
              <a:cs typeface="MS PGothic"/>
              <a:sym typeface="MS P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 baseline="0">
              <a:solidFill>
                <a:srgbClr val="000000"/>
              </a:solidFill>
              <a:latin typeface="MS PGothic"/>
              <a:ea typeface="MS PGothic"/>
              <a:cs typeface="MS PGothic"/>
              <a:sym typeface="MS P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 baseline="0">
              <a:solidFill>
                <a:srgbClr val="000000"/>
              </a:solidFill>
              <a:latin typeface="MS PGothic"/>
              <a:ea typeface="MS PGothic"/>
              <a:cs typeface="MS PGothic"/>
              <a:sym typeface="MS P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 baseline="0">
              <a:solidFill>
                <a:srgbClr val="000000"/>
              </a:solidFill>
              <a:latin typeface="MS PGothic"/>
              <a:ea typeface="MS PGothic"/>
              <a:cs typeface="MS PGothic"/>
              <a:sym typeface="MS P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 baseline="0">
              <a:solidFill>
                <a:srgbClr val="000000"/>
              </a:solidFill>
              <a:latin typeface="MS PGothic"/>
              <a:ea typeface="MS PGothic"/>
              <a:cs typeface="MS PGothic"/>
              <a:sym typeface="MS P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100">
                <a:latin typeface="MS PGothic"/>
                <a:ea typeface="MS PGothic"/>
                <a:cs typeface="MS PGothic"/>
                <a:sym typeface="MS PGothic"/>
              </a:rPr>
              <a:t/>
            </a:r>
            <a:br>
              <a:rPr lang="ja" sz="1100">
                <a:latin typeface="MS PGothic"/>
                <a:ea typeface="MS PGothic"/>
                <a:cs typeface="MS PGothic"/>
                <a:sym typeface="MS PGothic"/>
              </a:rPr>
            </a:br>
            <a:endParaRPr lang="ja" sz="1100">
              <a:latin typeface="MS PGothic"/>
              <a:ea typeface="MS PGothic"/>
              <a:cs typeface="MS PGothic"/>
              <a:sym typeface="MS P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200" b="0" i="0" u="sng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● データの利用による効果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baseline="0">
              <a:solidFill>
                <a:srgbClr val="000000"/>
              </a:solidFill>
              <a:latin typeface="MS PGothic"/>
              <a:ea typeface="MS PGothic"/>
              <a:cs typeface="MS PGothic"/>
              <a:sym typeface="MS PGothic"/>
            </a:endParaRPr>
          </a:p>
        </p:txBody>
      </p:sp>
      <p:sp>
        <p:nvSpPr>
          <p:cNvPr id="139" name="Shape 139"/>
          <p:cNvSpPr/>
          <p:nvPr/>
        </p:nvSpPr>
        <p:spPr>
          <a:xfrm>
            <a:off x="3062698" y="4251606"/>
            <a:ext cx="2286599" cy="658800"/>
          </a:xfrm>
          <a:prstGeom prst="can">
            <a:avLst>
              <a:gd name="adj" fmla="val 27528"/>
            </a:avLst>
          </a:prstGeom>
          <a:solidFill>
            <a:srgbClr val="92D050"/>
          </a:solidFill>
          <a:ln w="254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Shape 140"/>
          <p:cNvSpPr txBox="1"/>
          <p:nvPr/>
        </p:nvSpPr>
        <p:spPr>
          <a:xfrm>
            <a:off x="3152377" y="4461164"/>
            <a:ext cx="2129999" cy="41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0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地域データベース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0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（通称：和歌山ローカルナレッジ）</a:t>
            </a:r>
          </a:p>
        </p:txBody>
      </p:sp>
      <p:pic>
        <p:nvPicPr>
          <p:cNvPr id="141" name="Shape 14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62712" y="6104540"/>
            <a:ext cx="359099" cy="35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73825" y="6102676"/>
            <a:ext cx="359099" cy="35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00773" y="3230880"/>
            <a:ext cx="545999" cy="4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0800000" flipH="1">
            <a:off x="4626946" y="3250037"/>
            <a:ext cx="697500" cy="38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Shape 145"/>
          <p:cNvSpPr/>
          <p:nvPr/>
        </p:nvSpPr>
        <p:spPr>
          <a:xfrm>
            <a:off x="3800194" y="3607792"/>
            <a:ext cx="711899" cy="225599"/>
          </a:xfrm>
          <a:prstGeom prst="rect">
            <a:avLst/>
          </a:prstGeom>
          <a:solidFill>
            <a:srgbClr val="FFC000"/>
          </a:solidFill>
          <a:ln w="25400" cap="flat" cmpd="sng">
            <a:solidFill>
              <a:srgbClr val="E36C0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6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歴史</a:t>
            </a:r>
          </a:p>
        </p:txBody>
      </p:sp>
      <p:sp>
        <p:nvSpPr>
          <p:cNvPr id="146" name="Shape 146"/>
          <p:cNvSpPr/>
          <p:nvPr/>
        </p:nvSpPr>
        <p:spPr>
          <a:xfrm>
            <a:off x="4571687" y="3607792"/>
            <a:ext cx="798299" cy="226499"/>
          </a:xfrm>
          <a:prstGeom prst="rect">
            <a:avLst/>
          </a:prstGeom>
          <a:solidFill>
            <a:srgbClr val="FFC000"/>
          </a:solidFill>
          <a:ln w="25400" cap="flat" cmpd="sng">
            <a:solidFill>
              <a:srgbClr val="E36C0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6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写真</a:t>
            </a:r>
          </a:p>
        </p:txBody>
      </p:sp>
      <p:pic>
        <p:nvPicPr>
          <p:cNvPr id="147" name="Shape 14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090293" y="3232627"/>
            <a:ext cx="572699" cy="40919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/>
          <p:nvPr/>
        </p:nvSpPr>
        <p:spPr>
          <a:xfrm>
            <a:off x="3010861" y="3607792"/>
            <a:ext cx="729600" cy="215099"/>
          </a:xfrm>
          <a:prstGeom prst="rect">
            <a:avLst/>
          </a:prstGeom>
          <a:solidFill>
            <a:srgbClr val="FFC000"/>
          </a:solidFill>
          <a:ln w="25400" cap="flat" cmpd="sng">
            <a:solidFill>
              <a:srgbClr val="E36C0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6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食</a:t>
            </a:r>
          </a:p>
        </p:txBody>
      </p:sp>
      <p:sp>
        <p:nvSpPr>
          <p:cNvPr id="149" name="Shape 149"/>
          <p:cNvSpPr/>
          <p:nvPr/>
        </p:nvSpPr>
        <p:spPr>
          <a:xfrm>
            <a:off x="3311245" y="5795821"/>
            <a:ext cx="1692000" cy="240299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行政のオープンデータ</a:t>
            </a:r>
          </a:p>
        </p:txBody>
      </p:sp>
      <p:sp>
        <p:nvSpPr>
          <p:cNvPr id="150" name="Shape 150"/>
          <p:cNvSpPr/>
          <p:nvPr/>
        </p:nvSpPr>
        <p:spPr>
          <a:xfrm>
            <a:off x="3103190" y="2961546"/>
            <a:ext cx="2194799" cy="240299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地域で作成・収集するデータ</a:t>
            </a:r>
          </a:p>
        </p:txBody>
      </p:sp>
      <p:sp>
        <p:nvSpPr>
          <p:cNvPr id="151" name="Shape 151"/>
          <p:cNvSpPr/>
          <p:nvPr/>
        </p:nvSpPr>
        <p:spPr>
          <a:xfrm>
            <a:off x="3368711" y="4189777"/>
            <a:ext cx="729600" cy="215099"/>
          </a:xfrm>
          <a:prstGeom prst="rect">
            <a:avLst/>
          </a:prstGeom>
          <a:solidFill>
            <a:srgbClr val="FFC000"/>
          </a:solidFill>
          <a:ln w="25400" cap="flat" cmpd="sng">
            <a:solidFill>
              <a:srgbClr val="E36C0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6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観光</a:t>
            </a:r>
          </a:p>
        </p:txBody>
      </p:sp>
      <p:sp>
        <p:nvSpPr>
          <p:cNvPr id="152" name="Shape 152"/>
          <p:cNvSpPr/>
          <p:nvPr/>
        </p:nvSpPr>
        <p:spPr>
          <a:xfrm>
            <a:off x="6245712" y="2940086"/>
            <a:ext cx="2194799" cy="240299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4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地方創生に寄与</a:t>
            </a:r>
          </a:p>
        </p:txBody>
      </p:sp>
      <p:sp>
        <p:nvSpPr>
          <p:cNvPr id="153" name="Shape 153"/>
          <p:cNvSpPr/>
          <p:nvPr/>
        </p:nvSpPr>
        <p:spPr>
          <a:xfrm>
            <a:off x="470407" y="2960368"/>
            <a:ext cx="1692000" cy="240299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4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地域活動主体</a:t>
            </a:r>
          </a:p>
        </p:txBody>
      </p:sp>
      <p:sp>
        <p:nvSpPr>
          <p:cNvPr id="154" name="Shape 154"/>
          <p:cNvSpPr/>
          <p:nvPr/>
        </p:nvSpPr>
        <p:spPr>
          <a:xfrm>
            <a:off x="298950" y="5923858"/>
            <a:ext cx="2077499" cy="604499"/>
          </a:xfrm>
          <a:prstGeom prst="wedgeRectCallout">
            <a:avLst>
              <a:gd name="adj1" fmla="val -50153"/>
              <a:gd name="adj2" fmla="val 28939"/>
            </a:avLst>
          </a:prstGeom>
          <a:solidFill>
            <a:srgbClr val="EAF1DD"/>
          </a:solidFill>
          <a:ln w="25400" cap="flat" cmpd="sng">
            <a:solidFill>
              <a:srgbClr val="76923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・Code For Wakayama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・和歌山大学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・県情報化推進協議会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4177426" y="6075030"/>
            <a:ext cx="1332899" cy="41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0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統計、避難所、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0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観光関係データ　等</a:t>
            </a:r>
          </a:p>
        </p:txBody>
      </p:sp>
      <p:sp>
        <p:nvSpPr>
          <p:cNvPr id="156" name="Shape 156"/>
          <p:cNvSpPr/>
          <p:nvPr/>
        </p:nvSpPr>
        <p:spPr>
          <a:xfrm>
            <a:off x="395940" y="5551525"/>
            <a:ext cx="1871100" cy="352199"/>
          </a:xfrm>
          <a:prstGeom prst="upArrow">
            <a:avLst>
              <a:gd name="adj1" fmla="val 63279"/>
              <a:gd name="adj2" fmla="val 50000"/>
            </a:avLst>
          </a:prstGeom>
          <a:solidFill>
            <a:srgbClr val="3A81BA"/>
          </a:solidFill>
          <a:ln w="25400" cap="flat" cmpd="sng">
            <a:solidFill>
              <a:srgbClr val="395E8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200" b="0" i="0" u="none" strike="noStrike" cap="none" baseline="0">
                <a:solidFill>
                  <a:srgbClr val="FFFFFF"/>
                </a:solidFill>
                <a:latin typeface="MS PGothic"/>
                <a:ea typeface="MS PGothic"/>
                <a:cs typeface="MS PGothic"/>
                <a:sym typeface="MS PGothic"/>
              </a:rPr>
              <a:t>連携・サポート</a:t>
            </a:r>
          </a:p>
        </p:txBody>
      </p:sp>
      <p:sp>
        <p:nvSpPr>
          <p:cNvPr id="157" name="Shape 157"/>
          <p:cNvSpPr/>
          <p:nvPr/>
        </p:nvSpPr>
        <p:spPr>
          <a:xfrm>
            <a:off x="2375334" y="3859163"/>
            <a:ext cx="521699" cy="5750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A81BA"/>
          </a:solidFill>
          <a:ln w="25400" cap="flat" cmpd="sng">
            <a:solidFill>
              <a:srgbClr val="395E8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Shape 158"/>
          <p:cNvSpPr/>
          <p:nvPr/>
        </p:nvSpPr>
        <p:spPr>
          <a:xfrm>
            <a:off x="2376430" y="5943420"/>
            <a:ext cx="521699" cy="5750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A81BA"/>
          </a:solidFill>
          <a:ln w="25400" cap="flat" cmpd="sng">
            <a:solidFill>
              <a:srgbClr val="395E8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Shape 159"/>
          <p:cNvSpPr/>
          <p:nvPr/>
        </p:nvSpPr>
        <p:spPr>
          <a:xfrm>
            <a:off x="5510192" y="3327358"/>
            <a:ext cx="393600" cy="3291900"/>
          </a:xfrm>
          <a:prstGeom prst="rightArrow">
            <a:avLst>
              <a:gd name="adj1" fmla="val 77048"/>
              <a:gd name="adj2" fmla="val 50000"/>
            </a:avLst>
          </a:prstGeom>
          <a:solidFill>
            <a:srgbClr val="3A81BA"/>
          </a:solidFill>
          <a:ln w="25400" cap="flat" cmpd="sng">
            <a:solidFill>
              <a:srgbClr val="395E8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0" name="Shape 160"/>
          <p:cNvSpPr txBox="1"/>
          <p:nvPr/>
        </p:nvSpPr>
        <p:spPr>
          <a:xfrm rot="5400000">
            <a:off x="4363031" y="4852298"/>
            <a:ext cx="2536199" cy="241800"/>
          </a:xfrm>
          <a:prstGeom prst="rect">
            <a:avLst/>
          </a:prstGeom>
          <a:noFill/>
          <a:ln>
            <a:noFill/>
          </a:ln>
        </p:spPr>
        <p:txBody>
          <a:bodyPr lIns="91425" tIns="457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8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データ活用</a:t>
            </a:r>
          </a:p>
        </p:txBody>
      </p:sp>
      <p:sp>
        <p:nvSpPr>
          <p:cNvPr id="161" name="Shape 161"/>
          <p:cNvSpPr txBox="1"/>
          <p:nvPr/>
        </p:nvSpPr>
        <p:spPr>
          <a:xfrm>
            <a:off x="2910150" y="4916438"/>
            <a:ext cx="2611799" cy="585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1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※マッピングパーティ等によりデータ作成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1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※オープンなサービスによるデータ作成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1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　（Localwiki,OpenStreetMap等）</a:t>
            </a:r>
          </a:p>
        </p:txBody>
      </p:sp>
      <p:pic>
        <p:nvPicPr>
          <p:cNvPr id="162" name="Shape 16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122696" y="3907683"/>
            <a:ext cx="702299" cy="388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016205" y="3823096"/>
            <a:ext cx="466499" cy="466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/>
          <p:nvPr/>
        </p:nvSpPr>
        <p:spPr>
          <a:xfrm>
            <a:off x="6025486" y="4309095"/>
            <a:ext cx="1224599" cy="253499"/>
          </a:xfrm>
          <a:prstGeom prst="rect">
            <a:avLst/>
          </a:prstGeom>
          <a:solidFill>
            <a:srgbClr val="FFC000"/>
          </a:solidFill>
          <a:ln w="25400" cap="flat" cmpd="sng">
            <a:solidFill>
              <a:srgbClr val="E36C0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防災意識向上</a:t>
            </a:r>
          </a:p>
        </p:txBody>
      </p:sp>
      <p:sp>
        <p:nvSpPr>
          <p:cNvPr id="165" name="Shape 165"/>
          <p:cNvSpPr/>
          <p:nvPr/>
        </p:nvSpPr>
        <p:spPr>
          <a:xfrm>
            <a:off x="7533916" y="4313758"/>
            <a:ext cx="1304399" cy="252600"/>
          </a:xfrm>
          <a:prstGeom prst="rect">
            <a:avLst/>
          </a:prstGeom>
          <a:solidFill>
            <a:srgbClr val="FFC000"/>
          </a:solidFill>
          <a:ln w="25400" cap="flat" cmpd="sng">
            <a:solidFill>
              <a:srgbClr val="E36C0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世代間交流促進</a:t>
            </a:r>
          </a:p>
        </p:txBody>
      </p:sp>
      <p:pic>
        <p:nvPicPr>
          <p:cNvPr id="166" name="Shape 16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931901" y="4827364"/>
            <a:ext cx="399300" cy="39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480490" y="3860375"/>
            <a:ext cx="436800" cy="37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Shape 168"/>
          <p:cNvSpPr/>
          <p:nvPr/>
        </p:nvSpPr>
        <p:spPr>
          <a:xfrm>
            <a:off x="4334124" y="4193721"/>
            <a:ext cx="729600" cy="215099"/>
          </a:xfrm>
          <a:prstGeom prst="rect">
            <a:avLst/>
          </a:prstGeom>
          <a:solidFill>
            <a:srgbClr val="FFC000"/>
          </a:solidFill>
          <a:ln w="25400" cap="flat" cmpd="sng">
            <a:solidFill>
              <a:srgbClr val="E36C0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6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防災</a:t>
            </a:r>
          </a:p>
        </p:txBody>
      </p:sp>
      <p:pic>
        <p:nvPicPr>
          <p:cNvPr id="169" name="Shape 16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487805" y="3859252"/>
            <a:ext cx="484200" cy="3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/>
          <p:nvPr/>
        </p:nvSpPr>
        <p:spPr>
          <a:xfrm>
            <a:off x="6004252" y="5861169"/>
            <a:ext cx="1417200" cy="244800"/>
          </a:xfrm>
          <a:prstGeom prst="rect">
            <a:avLst/>
          </a:prstGeom>
          <a:solidFill>
            <a:srgbClr val="FFC000"/>
          </a:solidFill>
          <a:ln w="25400" cap="flat" cmpd="sng">
            <a:solidFill>
              <a:srgbClr val="E36C0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4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防災情報</a:t>
            </a:r>
          </a:p>
        </p:txBody>
      </p:sp>
      <p:sp>
        <p:nvSpPr>
          <p:cNvPr id="171" name="Shape 171"/>
          <p:cNvSpPr/>
          <p:nvPr/>
        </p:nvSpPr>
        <p:spPr>
          <a:xfrm>
            <a:off x="7541856" y="5736005"/>
            <a:ext cx="1289699" cy="373499"/>
          </a:xfrm>
          <a:prstGeom prst="rect">
            <a:avLst/>
          </a:prstGeom>
          <a:solidFill>
            <a:srgbClr val="FFC000"/>
          </a:solidFill>
          <a:ln w="25400" cap="flat" cmpd="sng">
            <a:solidFill>
              <a:srgbClr val="E36C0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05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住民生活の質向上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05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（地域課題の解決）</a:t>
            </a:r>
          </a:p>
        </p:txBody>
      </p:sp>
      <p:sp>
        <p:nvSpPr>
          <p:cNvPr id="172" name="Shape 172"/>
          <p:cNvSpPr txBox="1"/>
          <p:nvPr/>
        </p:nvSpPr>
        <p:spPr>
          <a:xfrm>
            <a:off x="6014381" y="6115094"/>
            <a:ext cx="2823899" cy="585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0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※地域コミュニティがデータ作成に携わること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0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　により、活用する技術者との距離が縮まり、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0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　データ活用の質が向上する好循環を形成</a:t>
            </a:r>
          </a:p>
        </p:txBody>
      </p:sp>
      <p:pic>
        <p:nvPicPr>
          <p:cNvPr id="173" name="Shape 17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910403" y="5337617"/>
            <a:ext cx="667199" cy="39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004252" y="5370507"/>
            <a:ext cx="478500" cy="47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Shape 175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6841448" y="3395226"/>
            <a:ext cx="579899" cy="52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Shape 176"/>
          <p:cNvSpPr/>
          <p:nvPr/>
        </p:nvSpPr>
        <p:spPr>
          <a:xfrm>
            <a:off x="6658684" y="3878991"/>
            <a:ext cx="1417200" cy="244800"/>
          </a:xfrm>
          <a:prstGeom prst="rect">
            <a:avLst/>
          </a:prstGeom>
          <a:solidFill>
            <a:srgbClr val="FFC000"/>
          </a:solidFill>
          <a:ln w="25400" cap="flat" cmpd="sng">
            <a:solidFill>
              <a:srgbClr val="E36C0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2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若者の定住促進</a:t>
            </a:r>
          </a:p>
        </p:txBody>
      </p:sp>
      <p:pic>
        <p:nvPicPr>
          <p:cNvPr id="177" name="Shape 177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430159" y="4927481"/>
            <a:ext cx="223500" cy="2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787307" y="5002785"/>
            <a:ext cx="281700" cy="20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6512867" y="5580301"/>
            <a:ext cx="369299" cy="25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8571738" y="5466725"/>
            <a:ext cx="247500" cy="2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 txBox="1"/>
          <p:nvPr/>
        </p:nvSpPr>
        <p:spPr>
          <a:xfrm>
            <a:off x="7304098" y="4784775"/>
            <a:ext cx="660900" cy="194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8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観光サイト</a:t>
            </a:r>
          </a:p>
        </p:txBody>
      </p:sp>
      <p:sp>
        <p:nvSpPr>
          <p:cNvPr id="182" name="Shape 182"/>
          <p:cNvSpPr txBox="1"/>
          <p:nvPr/>
        </p:nvSpPr>
        <p:spPr>
          <a:xfrm>
            <a:off x="7727004" y="4861830"/>
            <a:ext cx="660900" cy="194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8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観光マップ</a:t>
            </a:r>
          </a:p>
        </p:txBody>
      </p:sp>
      <p:sp>
        <p:nvSpPr>
          <p:cNvPr id="183" name="Shape 183"/>
          <p:cNvSpPr txBox="1"/>
          <p:nvPr/>
        </p:nvSpPr>
        <p:spPr>
          <a:xfrm>
            <a:off x="6426867" y="5433148"/>
            <a:ext cx="660900" cy="194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8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防災マップ</a:t>
            </a:r>
          </a:p>
        </p:txBody>
      </p:sp>
      <p:sp>
        <p:nvSpPr>
          <p:cNvPr id="184" name="Shape 184"/>
          <p:cNvSpPr txBox="1"/>
          <p:nvPr/>
        </p:nvSpPr>
        <p:spPr>
          <a:xfrm>
            <a:off x="8488942" y="5325283"/>
            <a:ext cx="660900" cy="194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8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アプリ</a:t>
            </a:r>
          </a:p>
        </p:txBody>
      </p:sp>
      <p:sp>
        <p:nvSpPr>
          <p:cNvPr id="185" name="Shape 185"/>
          <p:cNvSpPr/>
          <p:nvPr/>
        </p:nvSpPr>
        <p:spPr>
          <a:xfrm>
            <a:off x="6675279" y="5200169"/>
            <a:ext cx="1417200" cy="244800"/>
          </a:xfrm>
          <a:prstGeom prst="rect">
            <a:avLst/>
          </a:prstGeom>
          <a:solidFill>
            <a:srgbClr val="FFC000"/>
          </a:solidFill>
          <a:ln w="25400" cap="flat" cmpd="sng">
            <a:solidFill>
              <a:srgbClr val="E36C0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400" b="0" i="0" u="none" strike="noStrike" cap="none" baseline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観光客の誘客</a:t>
            </a:r>
          </a:p>
        </p:txBody>
      </p:sp>
      <p:sp>
        <p:nvSpPr>
          <p:cNvPr id="186" name="Shape 186"/>
          <p:cNvSpPr txBox="1"/>
          <p:nvPr/>
        </p:nvSpPr>
        <p:spPr>
          <a:xfrm>
            <a:off x="2294368" y="4036761"/>
            <a:ext cx="861000" cy="22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9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データ化</a:t>
            </a:r>
          </a:p>
        </p:txBody>
      </p:sp>
      <p:sp>
        <p:nvSpPr>
          <p:cNvPr id="187" name="Shape 187"/>
          <p:cNvSpPr txBox="1"/>
          <p:nvPr/>
        </p:nvSpPr>
        <p:spPr>
          <a:xfrm>
            <a:off x="2342653" y="6077891"/>
            <a:ext cx="757200" cy="306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ja" sz="1200" b="1" i="0" u="none" strike="noStrike" cap="none" baseline="0">
                <a:solidFill>
                  <a:srgbClr val="FFFFFF"/>
                </a:solidFill>
                <a:latin typeface="MS PGothic"/>
                <a:ea typeface="MS PGothic"/>
                <a:cs typeface="MS PGothic"/>
                <a:sym typeface="MS PGothic"/>
              </a:rPr>
              <a:t>推進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311700" y="3647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ja">
                <a:latin typeface="MS PGothic"/>
                <a:ea typeface="MS PGothic"/>
                <a:cs typeface="MS PGothic"/>
                <a:sym typeface="MS PGothic"/>
              </a:rPr>
              <a:t>田辺高校の地域学習の取り組み</a:t>
            </a:r>
          </a:p>
        </p:txBody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235500" y="1232250"/>
            <a:ext cx="8832299" cy="3033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ja" sz="20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●</a:t>
            </a:r>
            <a:r>
              <a:rPr lang="ja" sz="20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「ローカルな知」と「グローバルの知」</a:t>
            </a:r>
            <a:br>
              <a:rPr lang="ja" sz="20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</a:br>
            <a:r>
              <a:rPr lang="ja" sz="20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　　・ グローバル化する社会であるからこそ、地元・郷土（ローカル）を知り、</a:t>
            </a:r>
            <a:br>
              <a:rPr lang="ja" sz="20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</a:br>
            <a:r>
              <a:rPr lang="ja" sz="20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　　　</a:t>
            </a:r>
            <a:r>
              <a:rPr lang="ja" sz="20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誇りを持って欲しい。（「ローカルな知」）</a:t>
            </a:r>
            <a:br>
              <a:rPr lang="ja" sz="20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</a:br>
            <a:r>
              <a:rPr lang="ja" sz="20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　　・ グローバルリーダーとして活躍する人ほど、自らの心の芯としての</a:t>
            </a:r>
            <a:br>
              <a:rPr lang="ja" sz="20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</a:br>
            <a:r>
              <a:rPr lang="ja" sz="20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　　　</a:t>
            </a:r>
            <a:r>
              <a:rPr lang="ja" sz="20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「ローカルな知」を確立している。</a:t>
            </a:r>
            <a:br>
              <a:rPr lang="ja" sz="20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</a:br>
            <a:r>
              <a:rPr lang="ja" sz="20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　　・ 郷土のことを世界に発信</a:t>
            </a:r>
          </a:p>
          <a:p>
            <a:pPr>
              <a:spcBef>
                <a:spcPts val="0"/>
              </a:spcBef>
              <a:buNone/>
            </a:pPr>
            <a:r>
              <a:rPr lang="ja" sz="2000">
                <a:solidFill>
                  <a:srgbClr val="92D050"/>
                </a:solidFill>
                <a:latin typeface="MS PGothic"/>
                <a:ea typeface="MS PGothic"/>
                <a:cs typeface="MS PGothic"/>
                <a:sym typeface="MS PGothic"/>
              </a:rPr>
              <a:t>●</a:t>
            </a:r>
            <a:r>
              <a:rPr lang="ja" sz="20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調べ学習やフィールドワーク・ポスターセッション、学校を飛び出した取り組み</a:t>
            </a:r>
          </a:p>
        </p:txBody>
      </p:sp>
      <p:pic>
        <p:nvPicPr>
          <p:cNvPr id="194" name="Shape 1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750" y="4099525"/>
            <a:ext cx="2238790" cy="158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4774" y="5256125"/>
            <a:ext cx="2238800" cy="147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Shape 1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07687" y="4650175"/>
            <a:ext cx="2625274" cy="1800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32950" y="4099525"/>
            <a:ext cx="1959312" cy="158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19300" y="4939099"/>
            <a:ext cx="2324524" cy="169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311700" y="3647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ja">
                <a:latin typeface="MS PGothic"/>
                <a:ea typeface="MS PGothic"/>
                <a:cs typeface="MS PGothic"/>
                <a:sym typeface="MS PGothic"/>
              </a:rPr>
              <a:t>田辺高校の取り組み</a:t>
            </a:r>
          </a:p>
        </p:txBody>
      </p:sp>
      <p:pic>
        <p:nvPicPr>
          <p:cNvPr id="204" name="Shape 2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8230" y="573013"/>
            <a:ext cx="4170024" cy="2791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Shape 2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6050" y="1736646"/>
            <a:ext cx="4170024" cy="2791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5383" y="3097395"/>
            <a:ext cx="4170012" cy="2780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0981" y="3852667"/>
            <a:ext cx="4170012" cy="2780008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Shape 208"/>
          <p:cNvSpPr txBox="1"/>
          <p:nvPr/>
        </p:nvSpPr>
        <p:spPr>
          <a:xfrm>
            <a:off x="238125" y="973150"/>
            <a:ext cx="4280099" cy="7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ja" sz="12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田辺高校の総合的な学習の授業に向けて、観光ボランティアガイドの案内で街歩きをして教材を作った。高校教諭のほか、観光協会員や和歌山大学職員、県庁職員などが参加した。</a:t>
            </a:r>
          </a:p>
        </p:txBody>
      </p:sp>
      <p:sp>
        <p:nvSpPr>
          <p:cNvPr id="209" name="Shape 209"/>
          <p:cNvSpPr txBox="1"/>
          <p:nvPr/>
        </p:nvSpPr>
        <p:spPr>
          <a:xfrm>
            <a:off x="5006400" y="5957325"/>
            <a:ext cx="3908999" cy="7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ja" sz="12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イベント（いにしえの写真DE交流事業）に向けて、商店街の理事長などと、企画ミーティング。商店街の空き店舗を利用した写真展示場を、高校生が飾り付け。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1062</Words>
  <Application>Microsoft Office PowerPoint</Application>
  <PresentationFormat>画面に合わせる (4:3)</PresentationFormat>
  <Paragraphs>297</Paragraphs>
  <Slides>20</Slides>
  <Notes>20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1" baseType="lpstr">
      <vt:lpstr>simple-light-2</vt:lpstr>
      <vt:lpstr>和歌山ローカルナレッジ</vt:lpstr>
      <vt:lpstr>和歌山県の紹介</vt:lpstr>
      <vt:lpstr>和歌山県のデータ活用にかかる方針策定状況（抜粋）</vt:lpstr>
      <vt:lpstr>和歌山県のオープンデータ提供について</vt:lpstr>
      <vt:lpstr>地域におけるデータ作成、活用の取り組み</vt:lpstr>
      <vt:lpstr>世界への情報発信～International Open Data Day～</vt:lpstr>
      <vt:lpstr>田辺市の取り組み</vt:lpstr>
      <vt:lpstr>田辺高校の地域学習の取り組み</vt:lpstr>
      <vt:lpstr>田辺高校の取り組み</vt:lpstr>
      <vt:lpstr>田辺高校の取り組み</vt:lpstr>
      <vt:lpstr>ビッグデータの活用（地域経済分析システム「RESAS」）</vt:lpstr>
      <vt:lpstr>オープンソースの活用</vt:lpstr>
      <vt:lpstr>LocalWiki</vt:lpstr>
      <vt:lpstr>OpenStreetMap</vt:lpstr>
      <vt:lpstr>ホームページや印刷物で、情報が人に伝わる</vt:lpstr>
      <vt:lpstr>地域の協力体制</vt:lpstr>
      <vt:lpstr>それぞれのメリット</vt:lpstr>
      <vt:lpstr>和歌山ローカルナレッジのまとめ・ポイント</vt:lpstr>
      <vt:lpstr>地域コミュニティがもたらすもの</vt:lpstr>
      <vt:lpstr>今後の目標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1</cp:revision>
  <dcterms:modified xsi:type="dcterms:W3CDTF">2016-09-12T04:13:53Z</dcterms:modified>
</cp:coreProperties>
</file>