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52" name="Shape 5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Shape 15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52" name="Shape 15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Shape 160"/>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61" name="Shape 16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Shape 169"/>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70" name="Shape 17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Shape 18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83" name="Shape 18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Shape 19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92" name="Shape 19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Shape 20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04" name="Shape 20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Shape 21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13" name="Shape 21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Shape 22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24" name="Shape 22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Shape 23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39" name="Shape 23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Shape 257"/>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58" name="Shape 25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Shape 57"/>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58" name="Shape 5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Shape 276"/>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77" name="Shape 27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Shape 289"/>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90" name="Shape 29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Shape 29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99" name="Shape 29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Shape 30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09" name="Shape 30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Shape 315"/>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16" name="Shape 31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Shape 326"/>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27" name="Shape 32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7" name="Shape 397"/>
        <p:cNvGrpSpPr/>
        <p:nvPr/>
      </p:nvGrpSpPr>
      <p:grpSpPr>
        <a:xfrm>
          <a:off x="0" y="0"/>
          <a:ext cx="0" cy="0"/>
          <a:chOff x="0" y="0"/>
          <a:chExt cx="0" cy="0"/>
        </a:xfrm>
      </p:grpSpPr>
      <p:sp>
        <p:nvSpPr>
          <p:cNvPr id="398" name="Shape 39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99" name="Shape 39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Shape 40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405" name="Shape 40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9" name="Shape 409"/>
        <p:cNvGrpSpPr/>
        <p:nvPr/>
      </p:nvGrpSpPr>
      <p:grpSpPr>
        <a:xfrm>
          <a:off x="0" y="0"/>
          <a:ext cx="0" cy="0"/>
          <a:chOff x="0" y="0"/>
          <a:chExt cx="0" cy="0"/>
        </a:xfrm>
      </p:grpSpPr>
      <p:sp>
        <p:nvSpPr>
          <p:cNvPr id="410" name="Shape 410"/>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411" name="Shape 41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Shape 80"/>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81" name="Shape 8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Shape 95"/>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96" name="Shape 9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Shape 10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02" name="Shape 10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Shape 11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13" name="Shape 11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Shape 12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23" name="Shape 12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Shape 13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33" name="Shape 13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Shape 14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43" name="Shape 14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992767"/>
            <a:ext cx="8520600" cy="27369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Shape 11"/>
          <p:cNvSpPr txBox="1"/>
          <p:nvPr>
            <p:ph idx="1" type="subTitle"/>
          </p:nvPr>
        </p:nvSpPr>
        <p:spPr>
          <a:xfrm>
            <a:off x="311700" y="3778833"/>
            <a:ext cx="8520600" cy="10569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Shape 1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474833"/>
            <a:ext cx="8520600" cy="26181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p:txBody>
      </p:sp>
      <p:sp>
        <p:nvSpPr>
          <p:cNvPr id="46" name="Shape 46"/>
          <p:cNvSpPr txBox="1"/>
          <p:nvPr>
            <p:ph idx="1" type="body"/>
          </p:nvPr>
        </p:nvSpPr>
        <p:spPr>
          <a:xfrm>
            <a:off x="311700" y="4202967"/>
            <a:ext cx="8520600" cy="17343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Shape 4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867800"/>
            <a:ext cx="8520600" cy="11223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Shape 1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593367"/>
            <a:ext cx="8520600" cy="7635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Shape 18"/>
          <p:cNvSpPr txBox="1"/>
          <p:nvPr>
            <p:ph idx="1" type="body"/>
          </p:nvPr>
        </p:nvSpPr>
        <p:spPr>
          <a:xfrm>
            <a:off x="311700" y="1536633"/>
            <a:ext cx="8520600" cy="45552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Shape 1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593367"/>
            <a:ext cx="8520600" cy="7635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Shape 22"/>
          <p:cNvSpPr txBox="1"/>
          <p:nvPr>
            <p:ph idx="1" type="body"/>
          </p:nvPr>
        </p:nvSpPr>
        <p:spPr>
          <a:xfrm>
            <a:off x="311700" y="1536633"/>
            <a:ext cx="3999900" cy="4555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Shape 23"/>
          <p:cNvSpPr txBox="1"/>
          <p:nvPr>
            <p:ph idx="2" type="body"/>
          </p:nvPr>
        </p:nvSpPr>
        <p:spPr>
          <a:xfrm>
            <a:off x="4832400" y="1536633"/>
            <a:ext cx="3999900" cy="4555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Shape 2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593367"/>
            <a:ext cx="8520600" cy="7635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Shape 2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740800"/>
            <a:ext cx="2808000" cy="1007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Shape 30"/>
          <p:cNvSpPr txBox="1"/>
          <p:nvPr>
            <p:ph idx="1" type="body"/>
          </p:nvPr>
        </p:nvSpPr>
        <p:spPr>
          <a:xfrm>
            <a:off x="311700" y="1852800"/>
            <a:ext cx="2808000" cy="42393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Shape 3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600200"/>
            <a:ext cx="6367800" cy="54543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Shape 3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 name="Shape 37"/>
          <p:cNvSpPr txBox="1"/>
          <p:nvPr>
            <p:ph type="title"/>
          </p:nvPr>
        </p:nvSpPr>
        <p:spPr>
          <a:xfrm>
            <a:off x="265500" y="1644233"/>
            <a:ext cx="4045200" cy="19764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Shape 38"/>
          <p:cNvSpPr txBox="1"/>
          <p:nvPr>
            <p:ph idx="1" type="subTitle"/>
          </p:nvPr>
        </p:nvSpPr>
        <p:spPr>
          <a:xfrm>
            <a:off x="265500" y="3737433"/>
            <a:ext cx="4045200" cy="16467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Shape 39"/>
          <p:cNvSpPr txBox="1"/>
          <p:nvPr>
            <p:ph idx="2" type="body"/>
          </p:nvPr>
        </p:nvSpPr>
        <p:spPr>
          <a:xfrm>
            <a:off x="4939500" y="965433"/>
            <a:ext cx="3837000" cy="49269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Shape 4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5640767"/>
            <a:ext cx="5998800" cy="8067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Shape 4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j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Shape 6"/>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Shape 7"/>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Shape 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p>
            <a:pPr indent="0" lvl="0" marL="0" algn="r">
              <a:spcBef>
                <a:spcPts val="0"/>
              </a:spcBef>
              <a:spcAft>
                <a:spcPts val="0"/>
              </a:spcAft>
              <a:buNone/>
            </a:pPr>
            <a:fld id="{00000000-1234-1234-1234-123412341234}" type="slidenum">
              <a:rPr lang="ja" sz="1000">
                <a:solidFill>
                  <a:schemeClr val="dk2"/>
                </a:solidFill>
              </a:rPr>
              <a:t>‹#›</a:t>
            </a:fld>
            <a:endParaRPr sz="1000">
              <a:solidFill>
                <a:schemeClr val="dk2"/>
              </a:solidFill>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jpg"/><Relationship Id="rId4" Type="http://schemas.openxmlformats.org/officeDocument/2006/relationships/hyperlink" Target="http://ktdjhs.civic.style" TargetMode="External"/><Relationship Id="rId5" Type="http://schemas.openxmlformats.org/officeDocument/2006/relationships/image" Target="../media/image29.png"/><Relationship Id="rId6" Type="http://schemas.openxmlformats.org/officeDocument/2006/relationships/image" Target="../media/image7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jpg"/><Relationship Id="rId4" Type="http://schemas.openxmlformats.org/officeDocument/2006/relationships/image" Target="../media/image23.png"/><Relationship Id="rId5"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5.jpg"/><Relationship Id="rId4" Type="http://schemas.openxmlformats.org/officeDocument/2006/relationships/hyperlink" Target="http://akizugawa.civic.style/" TargetMode="External"/><Relationship Id="rId5" Type="http://schemas.openxmlformats.org/officeDocument/2006/relationships/image" Target="../media/image28.png"/><Relationship Id="rId6" Type="http://schemas.openxmlformats.org/officeDocument/2006/relationships/image" Target="../media/image35.png"/><Relationship Id="rId7" Type="http://schemas.openxmlformats.org/officeDocument/2006/relationships/image" Target="../media/image30.png"/><Relationship Id="rId8"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jpg"/><Relationship Id="rId4" Type="http://schemas.openxmlformats.org/officeDocument/2006/relationships/image" Target="../media/image27.png"/><Relationship Id="rId5"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jpg"/><Relationship Id="rId4" Type="http://schemas.openxmlformats.org/officeDocument/2006/relationships/hyperlink" Target="http://tiega.civic.style" TargetMode="External"/><Relationship Id="rId5" Type="http://schemas.openxmlformats.org/officeDocument/2006/relationships/image" Target="../media/image31.png"/><Relationship Id="rId6" Type="http://schemas.openxmlformats.org/officeDocument/2006/relationships/image" Target="../media/image33.png"/><Relationship Id="rId7" Type="http://schemas.openxmlformats.org/officeDocument/2006/relationships/image" Target="../media/image38.png"/><Relationship Id="rId8"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jpg"/><Relationship Id="rId4" Type="http://schemas.openxmlformats.org/officeDocument/2006/relationships/image" Target="../media/image36.jpg"/><Relationship Id="rId5" Type="http://schemas.openxmlformats.org/officeDocument/2006/relationships/image" Target="../media/image3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jpg"/><Relationship Id="rId4" Type="http://schemas.openxmlformats.org/officeDocument/2006/relationships/hyperlink" Target="http://kkhs.civic.style" TargetMode="External"/><Relationship Id="rId9" Type="http://schemas.openxmlformats.org/officeDocument/2006/relationships/image" Target="../media/image42.png"/><Relationship Id="rId5" Type="http://schemas.openxmlformats.org/officeDocument/2006/relationships/hyperlink" Target="http://ksm.civic.style" TargetMode="External"/><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2.jpg"/><Relationship Id="rId4" Type="http://schemas.openxmlformats.org/officeDocument/2006/relationships/image" Target="../media/image44.png"/><Relationship Id="rId9" Type="http://schemas.openxmlformats.org/officeDocument/2006/relationships/image" Target="../media/image48.png"/><Relationship Id="rId5" Type="http://schemas.openxmlformats.org/officeDocument/2006/relationships/image" Target="../media/image46.png"/><Relationship Id="rId6" Type="http://schemas.openxmlformats.org/officeDocument/2006/relationships/image" Target="../media/image49.png"/><Relationship Id="rId7" Type="http://schemas.openxmlformats.org/officeDocument/2006/relationships/image" Target="../media/image45.png"/><Relationship Id="rId8"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2.jpg"/><Relationship Id="rId4" Type="http://schemas.openxmlformats.org/officeDocument/2006/relationships/image" Target="../media/image47.png"/><Relationship Id="rId5" Type="http://schemas.openxmlformats.org/officeDocument/2006/relationships/image" Target="../media/image50.png"/><Relationship Id="rId6" Type="http://schemas.openxmlformats.org/officeDocument/2006/relationships/image" Target="../media/image46.png"/><Relationship Id="rId7" Type="http://schemas.openxmlformats.org/officeDocument/2006/relationships/image" Target="../media/image43.png"/><Relationship Id="rId8"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2.jpg"/><Relationship Id="rId4" Type="http://schemas.openxmlformats.org/officeDocument/2006/relationships/image" Target="../media/image47.png"/><Relationship Id="rId5" Type="http://schemas.openxmlformats.org/officeDocument/2006/relationships/image" Target="../media/image50.png"/><Relationship Id="rId6"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2.jpg"/><Relationship Id="rId4" Type="http://schemas.openxmlformats.org/officeDocument/2006/relationships/image" Target="../media/image55.png"/><Relationship Id="rId5" Type="http://schemas.openxmlformats.org/officeDocument/2006/relationships/image" Target="../media/image53.png"/><Relationship Id="rId6" Type="http://schemas.openxmlformats.org/officeDocument/2006/relationships/image" Target="../media/image5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2.jpg"/><Relationship Id="rId4" Type="http://schemas.openxmlformats.org/officeDocument/2006/relationships/image" Target="../media/image61.png"/><Relationship Id="rId5" Type="http://schemas.openxmlformats.org/officeDocument/2006/relationships/image" Target="../media/image6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2.jpg"/><Relationship Id="rId4" Type="http://schemas.openxmlformats.org/officeDocument/2006/relationships/image" Target="../media/image60.png"/><Relationship Id="rId5" Type="http://schemas.openxmlformats.org/officeDocument/2006/relationships/image" Target="../media/image57.png"/><Relationship Id="rId6" Type="http://schemas.openxmlformats.org/officeDocument/2006/relationships/image" Target="../media/image6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1.jpg"/><Relationship Id="rId4" Type="http://schemas.openxmlformats.org/officeDocument/2006/relationships/hyperlink" Target="http://wakags.systemlabo.co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1.jpg"/><Relationship Id="rId4" Type="http://schemas.openxmlformats.org/officeDocument/2006/relationships/image" Target="../media/image66.png"/><Relationship Id="rId5" Type="http://schemas.openxmlformats.org/officeDocument/2006/relationships/image" Target="../media/image62.png"/><Relationship Id="rId6" Type="http://schemas.openxmlformats.org/officeDocument/2006/relationships/image" Target="../media/image68.png"/><Relationship Id="rId7" Type="http://schemas.openxmlformats.org/officeDocument/2006/relationships/image" Target="../media/image63.png"/><Relationship Id="rId8" Type="http://schemas.openxmlformats.org/officeDocument/2006/relationships/image" Target="../media/image6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5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jp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24.png"/><Relationship Id="rId7"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hyperlink" Target="http://wlk.civic.style/udc2017/"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5.png"/><Relationship Id="rId7"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jpg"/><Relationship Id="rId4" Type="http://schemas.openxmlformats.org/officeDocument/2006/relationships/hyperlink" Target="http://wutm.civic.style" TargetMode="External"/><Relationship Id="rId5" Type="http://schemas.openxmlformats.org/officeDocument/2006/relationships/image" Target="../media/image71.png"/><Relationship Id="rId6" Type="http://schemas.openxmlformats.org/officeDocument/2006/relationships/image" Target="../media/image14.png"/><Relationship Id="rId7"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jp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jpg"/><Relationship Id="rId4" Type="http://schemas.openxmlformats.org/officeDocument/2006/relationships/hyperlink" Target="http://wunks.civic.style" TargetMode="External"/><Relationship Id="rId5" Type="http://schemas.openxmlformats.org/officeDocument/2006/relationships/hyperlink" Target="http://wunks.civic.style/" TargetMode="External"/><Relationship Id="rId6" Type="http://schemas.openxmlformats.org/officeDocument/2006/relationships/image" Target="../media/image22.png"/><Relationship Id="rId7" Type="http://schemas.openxmlformats.org/officeDocument/2006/relationships/image" Target="../media/image69.png"/><Relationship Id="rId8"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jpg"/><Relationship Id="rId4" Type="http://schemas.openxmlformats.org/officeDocument/2006/relationships/image" Target="../media/image16.png"/><Relationship Id="rId5"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Shape 54"/>
          <p:cNvSpPr txBox="1"/>
          <p:nvPr>
            <p:ph idx="1" type="subTitle"/>
          </p:nvPr>
        </p:nvSpPr>
        <p:spPr>
          <a:xfrm>
            <a:off x="311700" y="1761473"/>
            <a:ext cx="8520600" cy="1896000"/>
          </a:xfrm>
          <a:prstGeom prst="rect">
            <a:avLst/>
          </a:prstGeom>
        </p:spPr>
        <p:txBody>
          <a:bodyPr anchorCtr="0" anchor="t" bIns="91425" lIns="91425" spcFirstLastPara="1" rIns="91425" wrap="square" tIns="91425">
            <a:noAutofit/>
          </a:bodyPr>
          <a:lstStyle/>
          <a:p>
            <a:pPr indent="0" lvl="0" marL="0" rtl="0">
              <a:spcBef>
                <a:spcPts val="0"/>
              </a:spcBef>
              <a:spcAft>
                <a:spcPts val="0"/>
              </a:spcAft>
              <a:buClr>
                <a:schemeClr val="dk1"/>
              </a:buClr>
              <a:buFont typeface="Arial"/>
              <a:buNone/>
            </a:pPr>
            <a:r>
              <a:rPr lang="ja" sz="2400">
                <a:solidFill>
                  <a:schemeClr val="dk1"/>
                </a:solidFill>
                <a:latin typeface="MS PGothic"/>
                <a:ea typeface="MS PGothic"/>
                <a:cs typeface="MS PGothic"/>
                <a:sym typeface="MS PGothic"/>
              </a:rPr>
              <a:t>《アーバンデータチャレンジ2017》</a:t>
            </a:r>
            <a:br>
              <a:rPr lang="ja" sz="2400">
                <a:solidFill>
                  <a:schemeClr val="dk1"/>
                </a:solidFill>
                <a:latin typeface="MS PGothic"/>
                <a:ea typeface="MS PGothic"/>
                <a:cs typeface="MS PGothic"/>
                <a:sym typeface="MS PGothic"/>
              </a:rPr>
            </a:br>
            <a:r>
              <a:rPr b="1" lang="ja" sz="5200">
                <a:solidFill>
                  <a:schemeClr val="dk1"/>
                </a:solidFill>
                <a:latin typeface="MS PMincho"/>
                <a:ea typeface="MS PMincho"/>
                <a:cs typeface="MS PMincho"/>
                <a:sym typeface="MS PMincho"/>
              </a:rPr>
              <a:t>和歌山ローカルナレッジ</a:t>
            </a:r>
            <a:endParaRPr b="1" sz="5200">
              <a:solidFill>
                <a:schemeClr val="dk1"/>
              </a:solidFill>
              <a:latin typeface="MS PMincho"/>
              <a:ea typeface="MS PMincho"/>
              <a:cs typeface="MS PMincho"/>
              <a:sym typeface="MS PMincho"/>
            </a:endParaRPr>
          </a:p>
          <a:p>
            <a:pPr indent="0" lvl="0" marL="0" rtl="0">
              <a:spcBef>
                <a:spcPts val="0"/>
              </a:spcBef>
              <a:spcAft>
                <a:spcPts val="0"/>
              </a:spcAft>
              <a:buClr>
                <a:schemeClr val="dk1"/>
              </a:buClr>
              <a:buFont typeface="Arial"/>
              <a:buNone/>
            </a:pPr>
            <a:r>
              <a:rPr lang="ja">
                <a:solidFill>
                  <a:srgbClr val="FF0000"/>
                </a:solidFill>
                <a:latin typeface="MS PGothic"/>
                <a:ea typeface="MS PGothic"/>
                <a:cs typeface="MS PGothic"/>
                <a:sym typeface="MS PGothic"/>
              </a:rPr>
              <a:t>地域を知り、共有すれば、心が動く。</a:t>
            </a:r>
            <a:endParaRPr>
              <a:solidFill>
                <a:srgbClr val="FF0000"/>
              </a:solidFill>
              <a:latin typeface="MS PGothic"/>
              <a:ea typeface="MS PGothic"/>
              <a:cs typeface="MS PGothic"/>
              <a:sym typeface="MS PGothic"/>
            </a:endParaRPr>
          </a:p>
        </p:txBody>
      </p:sp>
      <p:sp>
        <p:nvSpPr>
          <p:cNvPr id="55" name="Shape 55"/>
          <p:cNvSpPr txBox="1"/>
          <p:nvPr/>
        </p:nvSpPr>
        <p:spPr>
          <a:xfrm>
            <a:off x="1162350" y="4478050"/>
            <a:ext cx="6819300" cy="1637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2400">
                <a:latin typeface="MS PGothic"/>
                <a:ea typeface="MS PGothic"/>
                <a:cs typeface="MS PGothic"/>
                <a:sym typeface="MS PGothic"/>
              </a:rPr>
              <a:t>上仲　輝幸</a:t>
            </a:r>
            <a:endParaRPr sz="2400">
              <a:latin typeface="MS PGothic"/>
              <a:ea typeface="MS PGothic"/>
              <a:cs typeface="MS PGothic"/>
              <a:sym typeface="MS PGothic"/>
            </a:endParaRPr>
          </a:p>
          <a:p>
            <a:pPr indent="0" lvl="0" marL="0" rtl="0" algn="ctr">
              <a:lnSpc>
                <a:spcPct val="115000"/>
              </a:lnSpc>
              <a:spcBef>
                <a:spcPts val="0"/>
              </a:spcBef>
              <a:spcAft>
                <a:spcPts val="0"/>
              </a:spcAft>
              <a:buClr>
                <a:schemeClr val="dk1"/>
              </a:buClr>
              <a:buSzPts val="1100"/>
              <a:buFont typeface="Arial"/>
              <a:buNone/>
            </a:pPr>
            <a:r>
              <a:rPr b="1" lang="ja" sz="1800">
                <a:solidFill>
                  <a:schemeClr val="dk1"/>
                </a:solidFill>
                <a:latin typeface="MS PGothic"/>
                <a:ea typeface="MS PGothic"/>
                <a:cs typeface="MS PGothic"/>
                <a:sym typeface="MS PGothic"/>
              </a:rPr>
              <a:t>株式会社 紀伊民報 </a:t>
            </a:r>
            <a:r>
              <a:rPr lang="ja" sz="1800">
                <a:solidFill>
                  <a:schemeClr val="dk1"/>
                </a:solidFill>
                <a:latin typeface="MS PGothic"/>
                <a:ea typeface="MS PGothic"/>
                <a:cs typeface="MS PGothic"/>
                <a:sym typeface="MS PGothic"/>
              </a:rPr>
              <a:t>マルチメディア事業部 </a:t>
            </a:r>
            <a:endParaRPr sz="1800">
              <a:latin typeface="MS PGothic"/>
              <a:ea typeface="MS PGothic"/>
              <a:cs typeface="MS PGothic"/>
              <a:sym typeface="MS PGothic"/>
            </a:endParaRPr>
          </a:p>
          <a:p>
            <a:pPr indent="0" lvl="0" marL="0" rtl="0" algn="ctr">
              <a:lnSpc>
                <a:spcPct val="115000"/>
              </a:lnSpc>
              <a:spcBef>
                <a:spcPts val="0"/>
              </a:spcBef>
              <a:spcAft>
                <a:spcPts val="0"/>
              </a:spcAft>
              <a:buNone/>
            </a:pPr>
            <a:r>
              <a:rPr lang="ja">
                <a:latin typeface="MS PGothic"/>
                <a:ea typeface="MS PGothic"/>
                <a:cs typeface="MS PGothic"/>
                <a:sym typeface="MS PGothic"/>
              </a:rPr>
              <a:t>〒646-8660　和歌山県田辺市秋津町100</a:t>
            </a:r>
            <a:endParaRPr>
              <a:latin typeface="MS PGothic"/>
              <a:ea typeface="MS PGothic"/>
              <a:cs typeface="MS PGothic"/>
              <a:sym typeface="MS PGothic"/>
            </a:endParaRPr>
          </a:p>
          <a:p>
            <a:pPr indent="0" lvl="0" marL="0" rtl="0" algn="ctr">
              <a:lnSpc>
                <a:spcPct val="115000"/>
              </a:lnSpc>
              <a:spcBef>
                <a:spcPts val="0"/>
              </a:spcBef>
              <a:spcAft>
                <a:spcPts val="0"/>
              </a:spcAft>
              <a:buNone/>
            </a:pPr>
            <a:r>
              <a:rPr lang="ja">
                <a:latin typeface="MS PGothic"/>
                <a:ea typeface="MS PGothic"/>
                <a:cs typeface="MS PGothic"/>
                <a:sym typeface="MS PGothic"/>
              </a:rPr>
              <a:t>TEL.0739-26-7171　FAX.0739-81-7181</a:t>
            </a:r>
            <a:endParaRPr>
              <a:latin typeface="MS PGothic"/>
              <a:ea typeface="MS PGothic"/>
              <a:cs typeface="MS PGothic"/>
              <a:sym typeface="MS PGothic"/>
            </a:endParaRPr>
          </a:p>
          <a:p>
            <a:pPr indent="0" lvl="0" marL="0" rtl="0" algn="ctr">
              <a:lnSpc>
                <a:spcPct val="115000"/>
              </a:lnSpc>
              <a:spcBef>
                <a:spcPts val="0"/>
              </a:spcBef>
              <a:spcAft>
                <a:spcPts val="0"/>
              </a:spcAft>
              <a:buNone/>
            </a:pPr>
            <a:r>
              <a:rPr lang="ja">
                <a:latin typeface="MS PGothic"/>
                <a:ea typeface="MS PGothic"/>
                <a:cs typeface="MS PGothic"/>
                <a:sym typeface="MS PGothic"/>
              </a:rPr>
              <a:t>e-mail：t-kmnk@agara.co.jp</a:t>
            </a:r>
            <a:endParaRPr>
              <a:latin typeface="MS PGothic"/>
              <a:ea typeface="MS PGothic"/>
              <a:cs typeface="MS PGothic"/>
              <a:sym typeface="MS P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53" name="Shape 153"/>
        <p:cNvGrpSpPr/>
        <p:nvPr/>
      </p:nvGrpSpPr>
      <p:grpSpPr>
        <a:xfrm>
          <a:off x="0" y="0"/>
          <a:ext cx="0" cy="0"/>
          <a:chOff x="0" y="0"/>
          <a:chExt cx="0" cy="0"/>
        </a:xfrm>
      </p:grpSpPr>
      <p:sp>
        <p:nvSpPr>
          <p:cNvPr id="154" name="Shape 154"/>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ja" sz="3200">
                <a:latin typeface="MS PGothic"/>
                <a:ea typeface="MS PGothic"/>
                <a:cs typeface="MS PGothic"/>
                <a:sym typeface="MS PGothic"/>
              </a:rPr>
              <a:t>地域力・仕事再発見ワークショップ(2)</a:t>
            </a:r>
            <a:endParaRPr sz="3200">
              <a:latin typeface="MS PGothic"/>
              <a:ea typeface="MS PGothic"/>
              <a:cs typeface="MS PGothic"/>
              <a:sym typeface="MS PGothic"/>
            </a:endParaRPr>
          </a:p>
          <a:p>
            <a:pPr indent="0" lvl="0" marL="0" rtl="0">
              <a:spcBef>
                <a:spcPts val="0"/>
              </a:spcBef>
              <a:spcAft>
                <a:spcPts val="0"/>
              </a:spcAft>
              <a:buNone/>
            </a:pPr>
            <a:r>
              <a:t/>
            </a:r>
            <a:endParaRPr sz="2700">
              <a:latin typeface="MS PGothic"/>
              <a:ea typeface="MS PGothic"/>
              <a:cs typeface="MS PGothic"/>
              <a:sym typeface="MS PGothic"/>
            </a:endParaRPr>
          </a:p>
        </p:txBody>
      </p:sp>
      <p:sp>
        <p:nvSpPr>
          <p:cNvPr id="155" name="Shape 155"/>
          <p:cNvSpPr txBox="1"/>
          <p:nvPr/>
        </p:nvSpPr>
        <p:spPr>
          <a:xfrm>
            <a:off x="486375" y="1498350"/>
            <a:ext cx="4800000" cy="49317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a:t>
            </a:r>
            <a:r>
              <a:rPr b="1" lang="ja" sz="1600">
                <a:solidFill>
                  <a:schemeClr val="dk1"/>
                </a:solidFill>
                <a:latin typeface="MS PGothic"/>
                <a:ea typeface="MS PGothic"/>
                <a:cs typeface="MS PGothic"/>
                <a:sym typeface="MS PGothic"/>
              </a:rPr>
              <a:t>開催日時・場所</a:t>
            </a:r>
            <a:r>
              <a:rPr b="1" lang="ja" sz="1600">
                <a:solidFill>
                  <a:srgbClr val="000000"/>
                </a:solidFill>
                <a:latin typeface="MS PGothic"/>
                <a:ea typeface="MS PGothic"/>
                <a:cs typeface="MS PGothic"/>
                <a:sym typeface="MS PGothic"/>
              </a:rPr>
              <a:t>】</a:t>
            </a:r>
            <a:br>
              <a:rPr lang="ja" sz="1600">
                <a:latin typeface="MS PGothic"/>
                <a:ea typeface="MS PGothic"/>
                <a:cs typeface="MS PGothic"/>
                <a:sym typeface="MS PGothic"/>
              </a:rPr>
            </a:br>
            <a:r>
              <a:rPr lang="ja" sz="1600">
                <a:solidFill>
                  <a:schemeClr val="dk1"/>
                </a:solidFill>
                <a:latin typeface="MS PGothic"/>
                <a:ea typeface="MS PGothic"/>
                <a:cs typeface="MS PGothic"/>
                <a:sym typeface="MS PGothic"/>
              </a:rPr>
              <a:t>2017/8/25・26</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上富田町内、上富田中学校</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chemeClr val="dk1"/>
                </a:solidFill>
                <a:latin typeface="MS PGothic"/>
                <a:ea typeface="MS PGothic"/>
                <a:cs typeface="MS PGothic"/>
                <a:sym typeface="MS PGothic"/>
              </a:rPr>
              <a:t>【主催・共催・後援】</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主催：</a:t>
            </a:r>
            <a:r>
              <a:rPr lang="ja" sz="1600">
                <a:solidFill>
                  <a:schemeClr val="dk1"/>
                </a:solidFill>
                <a:latin typeface="MS PGothic"/>
                <a:ea typeface="MS PGothic"/>
                <a:cs typeface="MS PGothic"/>
                <a:sym typeface="MS PGothic"/>
              </a:rPr>
              <a:t>和歌山大学</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　　　　上富田中学校パソコン部</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後援：上仲輝幸</a:t>
            </a:r>
            <a:endParaRPr sz="12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200">
                <a:solidFill>
                  <a:schemeClr val="dk1"/>
                </a:solidFill>
                <a:latin typeface="MS PGothic"/>
                <a:ea typeface="MS PGothic"/>
                <a:cs typeface="MS PGothic"/>
                <a:sym typeface="MS PGothic"/>
              </a:rPr>
              <a:t>　　　　　　(UDC和歌山実行委員会・紀伊民報）</a:t>
            </a:r>
            <a:endParaRPr sz="12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a:t>
            </a:r>
            <a:r>
              <a:rPr b="1" lang="ja" sz="1600">
                <a:solidFill>
                  <a:schemeClr val="dk1"/>
                </a:solidFill>
                <a:latin typeface="MS PGothic"/>
                <a:ea typeface="MS PGothic"/>
                <a:cs typeface="MS PGothic"/>
                <a:sym typeface="MS PGothic"/>
              </a:rPr>
              <a:t>参加者数</a:t>
            </a:r>
            <a:r>
              <a:rPr b="1" lang="ja" sz="1600">
                <a:solidFill>
                  <a:srgbClr val="000000"/>
                </a:solidFill>
                <a:latin typeface="MS PGothic"/>
                <a:ea typeface="MS PGothic"/>
                <a:cs typeface="MS PGothic"/>
                <a:sym typeface="MS PGothic"/>
              </a:rPr>
              <a:t>】</a:t>
            </a:r>
            <a:endParaRPr b="1"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20</a:t>
            </a:r>
            <a:r>
              <a:rPr lang="ja" sz="1600">
                <a:solidFill>
                  <a:schemeClr val="dk1"/>
                </a:solidFill>
                <a:latin typeface="MS PGothic"/>
                <a:ea typeface="MS PGothic"/>
                <a:cs typeface="MS PGothic"/>
                <a:sym typeface="MS PGothic"/>
              </a:rPr>
              <a:t>名：</a:t>
            </a:r>
            <a:r>
              <a:rPr lang="ja" sz="1600">
                <a:solidFill>
                  <a:schemeClr val="dk1"/>
                </a:solidFill>
                <a:latin typeface="MS PGothic"/>
                <a:ea typeface="MS PGothic"/>
                <a:cs typeface="MS PGothic"/>
                <a:sym typeface="MS PGothic"/>
              </a:rPr>
              <a:t>大学教員1名、大学生6名、</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　　　　中学教員1名、中学生11名、</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　　　　新聞社1名</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chemeClr val="dk1"/>
                </a:solidFill>
                <a:latin typeface="MS PGothic"/>
                <a:ea typeface="MS PGothic"/>
                <a:cs typeface="MS PGothic"/>
                <a:sym typeface="MS PGothic"/>
              </a:rPr>
              <a:t>【ホームページ】</a:t>
            </a:r>
            <a:endParaRPr b="1"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u="sng">
                <a:solidFill>
                  <a:schemeClr val="hlink"/>
                </a:solidFill>
                <a:latin typeface="MS PGothic"/>
                <a:ea typeface="MS PGothic"/>
                <a:cs typeface="MS PGothic"/>
                <a:sym typeface="MS PGothic"/>
                <a:hlinkClick r:id="rId4"/>
              </a:rPr>
              <a:t>http://ktdjhs.civic.style</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p:txBody>
      </p:sp>
      <p:pic>
        <p:nvPicPr>
          <p:cNvPr id="156" name="Shape 156"/>
          <p:cNvPicPr preferRelativeResize="0"/>
          <p:nvPr/>
        </p:nvPicPr>
        <p:blipFill>
          <a:blip r:embed="rId5">
            <a:alphaModFix/>
          </a:blip>
          <a:stretch>
            <a:fillRect/>
          </a:stretch>
        </p:blipFill>
        <p:spPr>
          <a:xfrm>
            <a:off x="3691400" y="1253500"/>
            <a:ext cx="2774474" cy="4241201"/>
          </a:xfrm>
          <a:prstGeom prst="rect">
            <a:avLst/>
          </a:prstGeom>
          <a:noFill/>
          <a:ln>
            <a:noFill/>
          </a:ln>
        </p:spPr>
      </p:pic>
      <p:pic>
        <p:nvPicPr>
          <p:cNvPr id="157" name="Shape 157"/>
          <p:cNvPicPr preferRelativeResize="0"/>
          <p:nvPr/>
        </p:nvPicPr>
        <p:blipFill>
          <a:blip r:embed="rId6">
            <a:alphaModFix/>
          </a:blip>
          <a:stretch>
            <a:fillRect/>
          </a:stretch>
        </p:blipFill>
        <p:spPr>
          <a:xfrm>
            <a:off x="6623650" y="1253525"/>
            <a:ext cx="2260374" cy="5421372"/>
          </a:xfrm>
          <a:prstGeom prst="rect">
            <a:avLst/>
          </a:prstGeom>
          <a:noFill/>
          <a:ln>
            <a:noFill/>
          </a:ln>
        </p:spPr>
      </p:pic>
      <p:sp>
        <p:nvSpPr>
          <p:cNvPr id="158" name="Shape 158"/>
          <p:cNvSpPr txBox="1"/>
          <p:nvPr/>
        </p:nvSpPr>
        <p:spPr>
          <a:xfrm>
            <a:off x="235500" y="0"/>
            <a:ext cx="5418000" cy="4281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ja" sz="1800">
                <a:solidFill>
                  <a:schemeClr val="lt1"/>
                </a:solidFill>
                <a:latin typeface="MS PGothic"/>
                <a:ea typeface="MS PGothic"/>
                <a:cs typeface="MS PGothic"/>
                <a:sym typeface="MS PGothic"/>
              </a:rPr>
              <a:t>●</a:t>
            </a:r>
            <a:r>
              <a:rPr lang="ja" sz="1800">
                <a:solidFill>
                  <a:schemeClr val="dk1"/>
                </a:solidFill>
                <a:latin typeface="MS PGothic"/>
                <a:ea typeface="MS PGothic"/>
                <a:cs typeface="MS PGothic"/>
                <a:sym typeface="MS PGothic"/>
              </a:rPr>
              <a:t>LocalWikiを活用した取り組み【和歌山大学主体】</a:t>
            </a:r>
            <a:endParaRPr sz="1800">
              <a:solidFill>
                <a:schemeClr val="dk1"/>
              </a:solidFill>
              <a:latin typeface="MS PGothic"/>
              <a:ea typeface="MS PGothic"/>
              <a:cs typeface="MS PGothic"/>
              <a:sym typeface="MS P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62" name="Shape 162"/>
        <p:cNvGrpSpPr/>
        <p:nvPr/>
      </p:nvGrpSpPr>
      <p:grpSpPr>
        <a:xfrm>
          <a:off x="0" y="0"/>
          <a:ext cx="0" cy="0"/>
          <a:chOff x="0" y="0"/>
          <a:chExt cx="0" cy="0"/>
        </a:xfrm>
      </p:grpSpPr>
      <p:sp>
        <p:nvSpPr>
          <p:cNvPr id="163" name="Shape 163"/>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ja" sz="3200">
                <a:latin typeface="MS PGothic"/>
                <a:ea typeface="MS PGothic"/>
                <a:cs typeface="MS PGothic"/>
                <a:sym typeface="MS PGothic"/>
              </a:rPr>
              <a:t>備長炭を中心とする秋津川の情報化活動</a:t>
            </a:r>
            <a:r>
              <a:rPr lang="ja" sz="3200">
                <a:latin typeface="MS PGothic"/>
                <a:ea typeface="MS PGothic"/>
                <a:cs typeface="MS PGothic"/>
                <a:sym typeface="MS PGothic"/>
              </a:rPr>
              <a:t>(1)</a:t>
            </a:r>
            <a:endParaRPr sz="3200">
              <a:latin typeface="MS PGothic"/>
              <a:ea typeface="MS PGothic"/>
              <a:cs typeface="MS PGothic"/>
              <a:sym typeface="MS PGothic"/>
            </a:endParaRPr>
          </a:p>
        </p:txBody>
      </p:sp>
      <p:sp>
        <p:nvSpPr>
          <p:cNvPr id="164" name="Shape 164"/>
          <p:cNvSpPr txBox="1"/>
          <p:nvPr/>
        </p:nvSpPr>
        <p:spPr>
          <a:xfrm>
            <a:off x="486375" y="1498350"/>
            <a:ext cx="4708200" cy="51066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【活動内容】</a:t>
            </a:r>
            <a:endParaRPr b="1"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田辺市秋津川公民館と地域住民、地域おこし協力隊、地元高校生、秋津川中学校教諭、元秋津川中学校教諭などが、紀州備長炭発祥の地の秋津川の歴史や、備長炭で作った楽器「炭琴」などの音楽活動などを、LocalWikiにまとめる。サイトイメージの絵は、地元の高校生が担当し、イベントにも参加している。</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本活動の成果は、紀伊民報が開発したLoacalWikiやOSMにあるデータを、APIを使ってWebサイトや印刷物に出力するシステムを使って、他の和歌山県ブロックにおける活動の成果もまとめてUDC提出作品とする。</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【目的】</a:t>
            </a:r>
            <a:endParaRPr b="1"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秋津川は、人口減少や少子化、過疎化問題が特に深刻。活動を通じて、多世代コミュニティーを再構築し、情報を共有、継承する環境を整えることが目的。</a:t>
            </a:r>
            <a:endParaRPr sz="1600">
              <a:latin typeface="MS PGothic"/>
              <a:ea typeface="MS PGothic"/>
              <a:cs typeface="MS PGothic"/>
              <a:sym typeface="MS PGothic"/>
            </a:endParaRPr>
          </a:p>
        </p:txBody>
      </p:sp>
      <p:pic>
        <p:nvPicPr>
          <p:cNvPr id="165" name="Shape 165"/>
          <p:cNvPicPr preferRelativeResize="0"/>
          <p:nvPr/>
        </p:nvPicPr>
        <p:blipFill>
          <a:blip r:embed="rId4">
            <a:alphaModFix/>
          </a:blip>
          <a:stretch>
            <a:fillRect/>
          </a:stretch>
        </p:blipFill>
        <p:spPr>
          <a:xfrm>
            <a:off x="5346975" y="1170825"/>
            <a:ext cx="3457575" cy="2600325"/>
          </a:xfrm>
          <a:prstGeom prst="rect">
            <a:avLst/>
          </a:prstGeom>
          <a:noFill/>
          <a:ln>
            <a:noFill/>
          </a:ln>
        </p:spPr>
      </p:pic>
      <p:pic>
        <p:nvPicPr>
          <p:cNvPr id="166" name="Shape 166"/>
          <p:cNvPicPr preferRelativeResize="0"/>
          <p:nvPr/>
        </p:nvPicPr>
        <p:blipFill>
          <a:blip r:embed="rId5">
            <a:alphaModFix/>
          </a:blip>
          <a:stretch>
            <a:fillRect/>
          </a:stretch>
        </p:blipFill>
        <p:spPr>
          <a:xfrm>
            <a:off x="5346973" y="4004625"/>
            <a:ext cx="3457575" cy="2600333"/>
          </a:xfrm>
          <a:prstGeom prst="rect">
            <a:avLst/>
          </a:prstGeom>
          <a:noFill/>
          <a:ln>
            <a:noFill/>
          </a:ln>
        </p:spPr>
      </p:pic>
      <p:sp>
        <p:nvSpPr>
          <p:cNvPr id="167" name="Shape 167"/>
          <p:cNvSpPr txBox="1"/>
          <p:nvPr/>
        </p:nvSpPr>
        <p:spPr>
          <a:xfrm>
            <a:off x="235500" y="0"/>
            <a:ext cx="5532900" cy="4281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ja" sz="1800">
                <a:solidFill>
                  <a:schemeClr val="lt1"/>
                </a:solidFill>
                <a:latin typeface="MS PGothic"/>
                <a:ea typeface="MS PGothic"/>
                <a:cs typeface="MS PGothic"/>
                <a:sym typeface="MS PGothic"/>
              </a:rPr>
              <a:t>●</a:t>
            </a:r>
            <a:r>
              <a:rPr lang="ja" sz="1800">
                <a:solidFill>
                  <a:schemeClr val="dk1"/>
                </a:solidFill>
                <a:latin typeface="MS PGothic"/>
                <a:ea typeface="MS PGothic"/>
                <a:cs typeface="MS PGothic"/>
                <a:sym typeface="MS PGothic"/>
              </a:rPr>
              <a:t>LocalWikiを活用した取り組み【</a:t>
            </a:r>
            <a:r>
              <a:rPr lang="ja" sz="1800">
                <a:solidFill>
                  <a:schemeClr val="dk1"/>
                </a:solidFill>
                <a:latin typeface="MS PGothic"/>
                <a:ea typeface="MS PGothic"/>
                <a:cs typeface="MS PGothic"/>
                <a:sym typeface="MS PGothic"/>
              </a:rPr>
              <a:t>上仲（紀伊民報）主体】</a:t>
            </a:r>
            <a:endParaRPr sz="1800">
              <a:solidFill>
                <a:schemeClr val="dk1"/>
              </a:solidFill>
              <a:latin typeface="MS PGothic"/>
              <a:ea typeface="MS PGothic"/>
              <a:cs typeface="MS PGothic"/>
              <a:sym typeface="MS P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71" name="Shape 171"/>
        <p:cNvGrpSpPr/>
        <p:nvPr/>
      </p:nvGrpSpPr>
      <p:grpSpPr>
        <a:xfrm>
          <a:off x="0" y="0"/>
          <a:ext cx="0" cy="0"/>
          <a:chOff x="0" y="0"/>
          <a:chExt cx="0" cy="0"/>
        </a:xfrm>
      </p:grpSpPr>
      <p:sp>
        <p:nvSpPr>
          <p:cNvPr id="172" name="Shape 172"/>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ja" sz="3200">
                <a:latin typeface="MS PGothic"/>
                <a:ea typeface="MS PGothic"/>
                <a:cs typeface="MS PGothic"/>
                <a:sym typeface="MS PGothic"/>
              </a:rPr>
              <a:t>備長炭を中心とする秋津川の情報化活動</a:t>
            </a:r>
            <a:r>
              <a:rPr lang="ja" sz="3200">
                <a:latin typeface="MS PGothic"/>
                <a:ea typeface="MS PGothic"/>
                <a:cs typeface="MS PGothic"/>
                <a:sym typeface="MS PGothic"/>
              </a:rPr>
              <a:t>(2)</a:t>
            </a:r>
            <a:endParaRPr sz="3200">
              <a:latin typeface="MS PGothic"/>
              <a:ea typeface="MS PGothic"/>
              <a:cs typeface="MS PGothic"/>
              <a:sym typeface="MS PGothic"/>
            </a:endParaRPr>
          </a:p>
          <a:p>
            <a:pPr indent="0" lvl="0" marL="0" rtl="0">
              <a:spcBef>
                <a:spcPts val="0"/>
              </a:spcBef>
              <a:spcAft>
                <a:spcPts val="0"/>
              </a:spcAft>
              <a:buNone/>
            </a:pPr>
            <a:r>
              <a:t/>
            </a:r>
            <a:endParaRPr sz="2700">
              <a:latin typeface="MS PGothic"/>
              <a:ea typeface="MS PGothic"/>
              <a:cs typeface="MS PGothic"/>
              <a:sym typeface="MS PGothic"/>
            </a:endParaRPr>
          </a:p>
        </p:txBody>
      </p:sp>
      <p:sp>
        <p:nvSpPr>
          <p:cNvPr id="173" name="Shape 173"/>
          <p:cNvSpPr txBox="1"/>
          <p:nvPr/>
        </p:nvSpPr>
        <p:spPr>
          <a:xfrm>
            <a:off x="486375" y="1498350"/>
            <a:ext cx="4800000" cy="52236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a:t>
            </a:r>
            <a:r>
              <a:rPr b="1" lang="ja" sz="1600">
                <a:solidFill>
                  <a:schemeClr val="dk1"/>
                </a:solidFill>
                <a:latin typeface="MS PGothic"/>
                <a:ea typeface="MS PGothic"/>
                <a:cs typeface="MS PGothic"/>
                <a:sym typeface="MS PGothic"/>
              </a:rPr>
              <a:t>開催日時・場所</a:t>
            </a:r>
            <a:r>
              <a:rPr b="1" lang="ja" sz="1600">
                <a:solidFill>
                  <a:srgbClr val="000000"/>
                </a:solidFill>
                <a:latin typeface="MS PGothic"/>
                <a:ea typeface="MS PGothic"/>
                <a:cs typeface="MS PGothic"/>
                <a:sym typeface="MS PGothic"/>
              </a:rPr>
              <a:t>】</a:t>
            </a:r>
            <a:br>
              <a:rPr lang="ja" sz="1600">
                <a:latin typeface="MS PGothic"/>
                <a:ea typeface="MS PGothic"/>
                <a:cs typeface="MS PGothic"/>
                <a:sym typeface="MS PGothic"/>
              </a:rPr>
            </a:br>
            <a:r>
              <a:rPr lang="ja" sz="1600">
                <a:solidFill>
                  <a:schemeClr val="dk1"/>
                </a:solidFill>
                <a:latin typeface="MS PGothic"/>
                <a:ea typeface="MS PGothic"/>
                <a:cs typeface="MS PGothic"/>
                <a:sym typeface="MS PGothic"/>
              </a:rPr>
              <a:t>2017/11/13</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2017/12/7</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2018/1/18</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秋津川公民館</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chemeClr val="dk1"/>
                </a:solidFill>
                <a:latin typeface="MS PGothic"/>
                <a:ea typeface="MS PGothic"/>
                <a:cs typeface="MS PGothic"/>
                <a:sym typeface="MS PGothic"/>
              </a:rPr>
              <a:t>【主催・共催・後援】</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主催：</a:t>
            </a:r>
            <a:r>
              <a:rPr lang="ja">
                <a:solidFill>
                  <a:schemeClr val="dk1"/>
                </a:solidFill>
                <a:latin typeface="MS PGothic"/>
                <a:ea typeface="MS PGothic"/>
                <a:cs typeface="MS PGothic"/>
                <a:sym typeface="MS PGothic"/>
              </a:rPr>
              <a:t>秋津川公民館</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後援：上仲輝幸</a:t>
            </a:r>
            <a:r>
              <a:rPr lang="ja" sz="1100">
                <a:solidFill>
                  <a:schemeClr val="dk1"/>
                </a:solidFill>
                <a:latin typeface="MS PGothic"/>
                <a:ea typeface="MS PGothic"/>
                <a:cs typeface="MS PGothic"/>
                <a:sym typeface="MS PGothic"/>
              </a:rPr>
              <a:t>(UDC和歌山実行委員会・紀伊民報）</a:t>
            </a:r>
            <a:endParaRPr sz="11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a:t>
            </a:r>
            <a:r>
              <a:rPr b="1" lang="ja" sz="1600">
                <a:solidFill>
                  <a:schemeClr val="dk1"/>
                </a:solidFill>
                <a:latin typeface="MS PGothic"/>
                <a:ea typeface="MS PGothic"/>
                <a:cs typeface="MS PGothic"/>
                <a:sym typeface="MS PGothic"/>
              </a:rPr>
              <a:t>参加者数</a:t>
            </a:r>
            <a:r>
              <a:rPr b="1" lang="ja" sz="1600">
                <a:solidFill>
                  <a:srgbClr val="000000"/>
                </a:solidFill>
                <a:latin typeface="MS PGothic"/>
                <a:ea typeface="MS PGothic"/>
                <a:cs typeface="MS PGothic"/>
                <a:sym typeface="MS PGothic"/>
              </a:rPr>
              <a:t>】</a:t>
            </a:r>
            <a:endParaRPr b="1"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20</a:t>
            </a:r>
            <a:r>
              <a:rPr lang="ja" sz="1600">
                <a:solidFill>
                  <a:schemeClr val="dk1"/>
                </a:solidFill>
                <a:latin typeface="MS PGothic"/>
                <a:ea typeface="MS PGothic"/>
                <a:cs typeface="MS PGothic"/>
                <a:sym typeface="MS PGothic"/>
              </a:rPr>
              <a:t>名：</a:t>
            </a:r>
            <a:r>
              <a:rPr lang="ja" sz="1600">
                <a:solidFill>
                  <a:schemeClr val="dk1"/>
                </a:solidFill>
                <a:latin typeface="MS PGothic"/>
                <a:ea typeface="MS PGothic"/>
                <a:cs typeface="MS PGothic"/>
                <a:sym typeface="MS PGothic"/>
              </a:rPr>
              <a:t>秋津川住民16名、</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　　　　秋津川中学校校長と担当教員1名、</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　　　　元秋津川中学校教員1名、</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　　　　地元高校生1名</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chemeClr val="dk1"/>
                </a:solidFill>
                <a:latin typeface="MS PGothic"/>
                <a:ea typeface="MS PGothic"/>
                <a:cs typeface="MS PGothic"/>
                <a:sym typeface="MS PGothic"/>
              </a:rPr>
              <a:t>【ホームページ】</a:t>
            </a:r>
            <a:endParaRPr b="1"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u="sng">
                <a:solidFill>
                  <a:schemeClr val="hlink"/>
                </a:solidFill>
                <a:latin typeface="MS PGothic"/>
                <a:ea typeface="MS PGothic"/>
                <a:cs typeface="MS PGothic"/>
                <a:sym typeface="MS PGothic"/>
                <a:hlinkClick r:id="rId4"/>
              </a:rPr>
              <a:t>http://akizugawa.civic.style</a:t>
            </a:r>
            <a:endParaRPr sz="1600">
              <a:solidFill>
                <a:schemeClr val="dk1"/>
              </a:solidFill>
              <a:latin typeface="MS PGothic"/>
              <a:ea typeface="MS PGothic"/>
              <a:cs typeface="MS PGothic"/>
              <a:sym typeface="MS PGothic"/>
            </a:endParaRPr>
          </a:p>
        </p:txBody>
      </p:sp>
      <p:pic>
        <p:nvPicPr>
          <p:cNvPr id="174" name="Shape 174"/>
          <p:cNvPicPr preferRelativeResize="0"/>
          <p:nvPr/>
        </p:nvPicPr>
        <p:blipFill>
          <a:blip r:embed="rId5">
            <a:alphaModFix/>
          </a:blip>
          <a:stretch>
            <a:fillRect/>
          </a:stretch>
        </p:blipFill>
        <p:spPr>
          <a:xfrm>
            <a:off x="4170175" y="1086250"/>
            <a:ext cx="3218349" cy="3680301"/>
          </a:xfrm>
          <a:prstGeom prst="rect">
            <a:avLst/>
          </a:prstGeom>
          <a:noFill/>
          <a:ln>
            <a:noFill/>
          </a:ln>
        </p:spPr>
      </p:pic>
      <p:pic>
        <p:nvPicPr>
          <p:cNvPr id="175" name="Shape 175"/>
          <p:cNvPicPr preferRelativeResize="0"/>
          <p:nvPr/>
        </p:nvPicPr>
        <p:blipFill>
          <a:blip r:embed="rId6">
            <a:alphaModFix/>
          </a:blip>
          <a:stretch>
            <a:fillRect/>
          </a:stretch>
        </p:blipFill>
        <p:spPr>
          <a:xfrm>
            <a:off x="6912051" y="1385850"/>
            <a:ext cx="2012704" cy="2437255"/>
          </a:xfrm>
          <a:prstGeom prst="rect">
            <a:avLst/>
          </a:prstGeom>
          <a:noFill/>
          <a:ln>
            <a:noFill/>
          </a:ln>
        </p:spPr>
      </p:pic>
      <p:pic>
        <p:nvPicPr>
          <p:cNvPr id="176" name="Shape 176"/>
          <p:cNvPicPr preferRelativeResize="0"/>
          <p:nvPr/>
        </p:nvPicPr>
        <p:blipFill>
          <a:blip r:embed="rId7">
            <a:alphaModFix/>
          </a:blip>
          <a:stretch>
            <a:fillRect/>
          </a:stretch>
        </p:blipFill>
        <p:spPr>
          <a:xfrm>
            <a:off x="6912050" y="3885842"/>
            <a:ext cx="2012704" cy="2786333"/>
          </a:xfrm>
          <a:prstGeom prst="rect">
            <a:avLst/>
          </a:prstGeom>
          <a:noFill/>
          <a:ln>
            <a:noFill/>
          </a:ln>
        </p:spPr>
      </p:pic>
      <p:sp>
        <p:nvSpPr>
          <p:cNvPr id="177" name="Shape 177"/>
          <p:cNvSpPr txBox="1"/>
          <p:nvPr/>
        </p:nvSpPr>
        <p:spPr>
          <a:xfrm>
            <a:off x="235500" y="0"/>
            <a:ext cx="5532900" cy="4281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ja" sz="1800">
                <a:solidFill>
                  <a:schemeClr val="lt1"/>
                </a:solidFill>
                <a:latin typeface="MS PGothic"/>
                <a:ea typeface="MS PGothic"/>
                <a:cs typeface="MS PGothic"/>
                <a:sym typeface="MS PGothic"/>
              </a:rPr>
              <a:t>●</a:t>
            </a:r>
            <a:r>
              <a:rPr lang="ja" sz="1800">
                <a:solidFill>
                  <a:schemeClr val="dk1"/>
                </a:solidFill>
                <a:latin typeface="MS PGothic"/>
                <a:ea typeface="MS PGothic"/>
                <a:cs typeface="MS PGothic"/>
                <a:sym typeface="MS PGothic"/>
              </a:rPr>
              <a:t>LocalWikiを活用した取り組み【上仲（紀伊民報）主体】</a:t>
            </a:r>
            <a:endParaRPr sz="1800">
              <a:solidFill>
                <a:schemeClr val="dk1"/>
              </a:solidFill>
              <a:latin typeface="MS PGothic"/>
              <a:ea typeface="MS PGothic"/>
              <a:cs typeface="MS PGothic"/>
              <a:sym typeface="MS PGothic"/>
            </a:endParaRPr>
          </a:p>
        </p:txBody>
      </p:sp>
      <p:pic>
        <p:nvPicPr>
          <p:cNvPr id="178" name="Shape 178"/>
          <p:cNvPicPr preferRelativeResize="0"/>
          <p:nvPr/>
        </p:nvPicPr>
        <p:blipFill>
          <a:blip r:embed="rId8">
            <a:alphaModFix/>
          </a:blip>
          <a:stretch>
            <a:fillRect/>
          </a:stretch>
        </p:blipFill>
        <p:spPr>
          <a:xfrm>
            <a:off x="4303050" y="3555450"/>
            <a:ext cx="2200024" cy="3116726"/>
          </a:xfrm>
          <a:prstGeom prst="rect">
            <a:avLst/>
          </a:prstGeom>
          <a:noFill/>
          <a:ln>
            <a:noFill/>
          </a:ln>
        </p:spPr>
      </p:pic>
      <p:sp>
        <p:nvSpPr>
          <p:cNvPr id="179" name="Shape 179"/>
          <p:cNvSpPr txBox="1"/>
          <p:nvPr/>
        </p:nvSpPr>
        <p:spPr>
          <a:xfrm>
            <a:off x="2801750" y="5760275"/>
            <a:ext cx="1501200" cy="4281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b="1" lang="ja">
                <a:solidFill>
                  <a:srgbClr val="FF0000"/>
                </a:solidFill>
                <a:latin typeface="MS PGothic"/>
                <a:ea typeface="MS PGothic"/>
                <a:cs typeface="MS PGothic"/>
                <a:sym typeface="MS PGothic"/>
              </a:rPr>
              <a:t>印刷物（PDF）→</a:t>
            </a:r>
            <a:endParaRPr/>
          </a:p>
        </p:txBody>
      </p:sp>
      <p:sp>
        <p:nvSpPr>
          <p:cNvPr id="180" name="Shape 180"/>
          <p:cNvSpPr txBox="1"/>
          <p:nvPr/>
        </p:nvSpPr>
        <p:spPr>
          <a:xfrm>
            <a:off x="6440350" y="5760275"/>
            <a:ext cx="543000" cy="428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ja" sz="2400">
                <a:solidFill>
                  <a:srgbClr val="FF0000"/>
                </a:solidFill>
                <a:latin typeface="MS PGothic"/>
                <a:ea typeface="MS PGothic"/>
                <a:cs typeface="MS PGothic"/>
                <a:sym typeface="MS PGothic"/>
              </a:rPr>
              <a:t>←</a:t>
            </a:r>
            <a:endParaRPr sz="24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84" name="Shape 184"/>
        <p:cNvGrpSpPr/>
        <p:nvPr/>
      </p:nvGrpSpPr>
      <p:grpSpPr>
        <a:xfrm>
          <a:off x="0" y="0"/>
          <a:ext cx="0" cy="0"/>
          <a:chOff x="0" y="0"/>
          <a:chExt cx="0" cy="0"/>
        </a:xfrm>
      </p:grpSpPr>
      <p:sp>
        <p:nvSpPr>
          <p:cNvPr id="185" name="Shape 185"/>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ja" sz="3200">
                <a:latin typeface="MS PGothic"/>
                <a:ea typeface="MS PGothic"/>
                <a:cs typeface="MS PGothic"/>
                <a:sym typeface="MS PGothic"/>
              </a:rPr>
              <a:t>LocalWikiの活用」勉強会</a:t>
            </a:r>
            <a:r>
              <a:rPr lang="ja" sz="3200">
                <a:latin typeface="MS PGothic"/>
                <a:ea typeface="MS PGothic"/>
                <a:cs typeface="MS PGothic"/>
                <a:sym typeface="MS PGothic"/>
              </a:rPr>
              <a:t>(1)</a:t>
            </a:r>
            <a:endParaRPr sz="3200">
              <a:latin typeface="MS PGothic"/>
              <a:ea typeface="MS PGothic"/>
              <a:cs typeface="MS PGothic"/>
              <a:sym typeface="MS PGothic"/>
            </a:endParaRPr>
          </a:p>
        </p:txBody>
      </p:sp>
      <p:sp>
        <p:nvSpPr>
          <p:cNvPr id="186" name="Shape 186"/>
          <p:cNvSpPr txBox="1"/>
          <p:nvPr/>
        </p:nvSpPr>
        <p:spPr>
          <a:xfrm>
            <a:off x="486375" y="1498350"/>
            <a:ext cx="4708200" cy="51066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【活動内容】</a:t>
            </a:r>
            <a:endParaRPr b="1"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TIEGAは、現在持っている情報をデジタル化する上で、次世代に継承するため、共有財産として情報化をする。学校連携を図れることを目的に、田辺高校の全校生徒が編集できるLocalWikiに情報化をする。</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本活動の成果は、紀伊民報が開発したLoacalWikiやOSMにあるデータを、APIを使ってWebサイトや印刷物に出力するシステムを使って、他の和歌山県ブロックにおける活動の成果もまとめてUDC提出作品とする。</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【目的】</a:t>
            </a:r>
            <a:endParaRPr b="1"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ガイド個人で持っている情報をデジタル化することと、田辺高校の全校生徒、県内いくつかの中学・高校で編集できるLocalWikiに情報化することで、学校連携を図れることが目的。</a:t>
            </a:r>
            <a:endParaRPr sz="1600">
              <a:latin typeface="MS PGothic"/>
              <a:ea typeface="MS PGothic"/>
              <a:cs typeface="MS PGothic"/>
              <a:sym typeface="MS PGothic"/>
            </a:endParaRPr>
          </a:p>
        </p:txBody>
      </p:sp>
      <p:pic>
        <p:nvPicPr>
          <p:cNvPr id="187" name="Shape 187"/>
          <p:cNvPicPr preferRelativeResize="0"/>
          <p:nvPr/>
        </p:nvPicPr>
        <p:blipFill>
          <a:blip r:embed="rId4">
            <a:alphaModFix/>
          </a:blip>
          <a:stretch>
            <a:fillRect/>
          </a:stretch>
        </p:blipFill>
        <p:spPr>
          <a:xfrm>
            <a:off x="5346975" y="1333575"/>
            <a:ext cx="3429000" cy="2571750"/>
          </a:xfrm>
          <a:prstGeom prst="rect">
            <a:avLst/>
          </a:prstGeom>
          <a:noFill/>
          <a:ln>
            <a:noFill/>
          </a:ln>
        </p:spPr>
      </p:pic>
      <p:pic>
        <p:nvPicPr>
          <p:cNvPr id="188" name="Shape 188"/>
          <p:cNvPicPr preferRelativeResize="0"/>
          <p:nvPr/>
        </p:nvPicPr>
        <p:blipFill>
          <a:blip r:embed="rId5">
            <a:alphaModFix/>
          </a:blip>
          <a:stretch>
            <a:fillRect/>
          </a:stretch>
        </p:blipFill>
        <p:spPr>
          <a:xfrm>
            <a:off x="5346975" y="4133843"/>
            <a:ext cx="3429000" cy="2571757"/>
          </a:xfrm>
          <a:prstGeom prst="rect">
            <a:avLst/>
          </a:prstGeom>
          <a:noFill/>
          <a:ln>
            <a:noFill/>
          </a:ln>
        </p:spPr>
      </p:pic>
      <p:sp>
        <p:nvSpPr>
          <p:cNvPr id="189" name="Shape 189"/>
          <p:cNvSpPr txBox="1"/>
          <p:nvPr/>
        </p:nvSpPr>
        <p:spPr>
          <a:xfrm>
            <a:off x="235500" y="0"/>
            <a:ext cx="5532900" cy="4281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ja" sz="1800">
                <a:solidFill>
                  <a:schemeClr val="lt1"/>
                </a:solidFill>
                <a:latin typeface="MS PGothic"/>
                <a:ea typeface="MS PGothic"/>
                <a:cs typeface="MS PGothic"/>
                <a:sym typeface="MS PGothic"/>
              </a:rPr>
              <a:t>●</a:t>
            </a:r>
            <a:r>
              <a:rPr lang="ja" sz="1800">
                <a:solidFill>
                  <a:schemeClr val="dk1"/>
                </a:solidFill>
                <a:latin typeface="MS PGothic"/>
                <a:ea typeface="MS PGothic"/>
                <a:cs typeface="MS PGothic"/>
                <a:sym typeface="MS PGothic"/>
              </a:rPr>
              <a:t>LocalWikiを活用した取り組み【上仲（紀伊民報）主体】</a:t>
            </a:r>
            <a:endParaRPr sz="1800">
              <a:solidFill>
                <a:schemeClr val="dk1"/>
              </a:solidFill>
              <a:latin typeface="MS PGothic"/>
              <a:ea typeface="MS PGothic"/>
              <a:cs typeface="MS PGothic"/>
              <a:sym typeface="MS P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93" name="Shape 193"/>
        <p:cNvGrpSpPr/>
        <p:nvPr/>
      </p:nvGrpSpPr>
      <p:grpSpPr>
        <a:xfrm>
          <a:off x="0" y="0"/>
          <a:ext cx="0" cy="0"/>
          <a:chOff x="0" y="0"/>
          <a:chExt cx="0" cy="0"/>
        </a:xfrm>
      </p:grpSpPr>
      <p:sp>
        <p:nvSpPr>
          <p:cNvPr id="194" name="Shape 194"/>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ja" sz="3200">
                <a:latin typeface="MS PGothic"/>
                <a:ea typeface="MS PGothic"/>
                <a:cs typeface="MS PGothic"/>
                <a:sym typeface="MS PGothic"/>
              </a:rPr>
              <a:t>LocalWikiの活用」勉強会</a:t>
            </a:r>
            <a:r>
              <a:rPr lang="ja" sz="3200">
                <a:latin typeface="MS PGothic"/>
                <a:ea typeface="MS PGothic"/>
                <a:cs typeface="MS PGothic"/>
                <a:sym typeface="MS PGothic"/>
              </a:rPr>
              <a:t>(2)</a:t>
            </a:r>
            <a:endParaRPr sz="3200">
              <a:latin typeface="MS PGothic"/>
              <a:ea typeface="MS PGothic"/>
              <a:cs typeface="MS PGothic"/>
              <a:sym typeface="MS PGothic"/>
            </a:endParaRPr>
          </a:p>
          <a:p>
            <a:pPr indent="0" lvl="0" marL="0" rtl="0">
              <a:spcBef>
                <a:spcPts val="0"/>
              </a:spcBef>
              <a:spcAft>
                <a:spcPts val="0"/>
              </a:spcAft>
              <a:buNone/>
            </a:pPr>
            <a:r>
              <a:t/>
            </a:r>
            <a:endParaRPr sz="2700">
              <a:latin typeface="MS PGothic"/>
              <a:ea typeface="MS PGothic"/>
              <a:cs typeface="MS PGothic"/>
              <a:sym typeface="MS PGothic"/>
            </a:endParaRPr>
          </a:p>
        </p:txBody>
      </p:sp>
      <p:sp>
        <p:nvSpPr>
          <p:cNvPr id="195" name="Shape 195"/>
          <p:cNvSpPr txBox="1"/>
          <p:nvPr/>
        </p:nvSpPr>
        <p:spPr>
          <a:xfrm>
            <a:off x="486375" y="1345950"/>
            <a:ext cx="4800000" cy="40188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a:t>
            </a:r>
            <a:r>
              <a:rPr b="1" lang="ja" sz="1600">
                <a:solidFill>
                  <a:schemeClr val="dk1"/>
                </a:solidFill>
                <a:latin typeface="MS PGothic"/>
                <a:ea typeface="MS PGothic"/>
                <a:cs typeface="MS PGothic"/>
                <a:sym typeface="MS PGothic"/>
              </a:rPr>
              <a:t>開催日時・場所</a:t>
            </a:r>
            <a:r>
              <a:rPr b="1" lang="ja" sz="1600">
                <a:solidFill>
                  <a:srgbClr val="000000"/>
                </a:solidFill>
                <a:latin typeface="MS PGothic"/>
                <a:ea typeface="MS PGothic"/>
                <a:cs typeface="MS PGothic"/>
                <a:sym typeface="MS PGothic"/>
              </a:rPr>
              <a:t>】</a:t>
            </a:r>
            <a:br>
              <a:rPr lang="ja" sz="1600">
                <a:latin typeface="MS PGothic"/>
                <a:ea typeface="MS PGothic"/>
                <a:cs typeface="MS PGothic"/>
                <a:sym typeface="MS PGothic"/>
              </a:rPr>
            </a:br>
            <a:r>
              <a:rPr lang="ja" sz="1600">
                <a:solidFill>
                  <a:schemeClr val="dk1"/>
                </a:solidFill>
                <a:latin typeface="MS PGothic"/>
                <a:ea typeface="MS PGothic"/>
                <a:cs typeface="MS PGothic"/>
                <a:sym typeface="MS PGothic"/>
              </a:rPr>
              <a:t>2017/11/11</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田辺市民総合センター2階研修室</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chemeClr val="dk1"/>
                </a:solidFill>
                <a:latin typeface="MS PGothic"/>
                <a:ea typeface="MS PGothic"/>
                <a:cs typeface="MS PGothic"/>
                <a:sym typeface="MS PGothic"/>
              </a:rPr>
              <a:t>【主催・共催・後援】</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主催：</a:t>
            </a:r>
            <a:r>
              <a:rPr lang="ja" sz="1600">
                <a:solidFill>
                  <a:schemeClr val="dk1"/>
                </a:solidFill>
                <a:latin typeface="MS PGothic"/>
                <a:ea typeface="MS PGothic"/>
                <a:cs typeface="MS PGothic"/>
                <a:sym typeface="MS PGothic"/>
              </a:rPr>
              <a:t>TIEGA</a:t>
            </a:r>
            <a:r>
              <a:rPr lang="ja">
                <a:solidFill>
                  <a:schemeClr val="dk1"/>
                </a:solidFill>
                <a:latin typeface="MS PGothic"/>
                <a:ea typeface="MS PGothic"/>
                <a:cs typeface="MS PGothic"/>
                <a:sym typeface="MS PGothic"/>
              </a:rPr>
              <a:t>（田辺国際英語ガイドの会　大河）</a:t>
            </a:r>
            <a:endParaRPr>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後援：上仲輝幸</a:t>
            </a:r>
            <a:r>
              <a:rPr lang="ja" sz="1200">
                <a:solidFill>
                  <a:schemeClr val="dk1"/>
                </a:solidFill>
                <a:latin typeface="MS PGothic"/>
                <a:ea typeface="MS PGothic"/>
                <a:cs typeface="MS PGothic"/>
                <a:sym typeface="MS PGothic"/>
              </a:rPr>
              <a:t>(UDC和歌山実行委員会・紀伊民報）</a:t>
            </a:r>
            <a:endParaRPr sz="12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a:t>
            </a:r>
            <a:r>
              <a:rPr b="1" lang="ja" sz="1600">
                <a:solidFill>
                  <a:schemeClr val="dk1"/>
                </a:solidFill>
                <a:latin typeface="MS PGothic"/>
                <a:ea typeface="MS PGothic"/>
                <a:cs typeface="MS PGothic"/>
                <a:sym typeface="MS PGothic"/>
              </a:rPr>
              <a:t>参加者数</a:t>
            </a:r>
            <a:r>
              <a:rPr b="1" lang="ja" sz="1600">
                <a:solidFill>
                  <a:srgbClr val="000000"/>
                </a:solidFill>
                <a:latin typeface="MS PGothic"/>
                <a:ea typeface="MS PGothic"/>
                <a:cs typeface="MS PGothic"/>
                <a:sym typeface="MS PGothic"/>
              </a:rPr>
              <a:t>】</a:t>
            </a:r>
            <a:endParaRPr b="1"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12</a:t>
            </a:r>
            <a:r>
              <a:rPr lang="ja" sz="1600">
                <a:solidFill>
                  <a:schemeClr val="dk1"/>
                </a:solidFill>
                <a:latin typeface="MS PGothic"/>
                <a:ea typeface="MS PGothic"/>
                <a:cs typeface="MS PGothic"/>
                <a:sym typeface="MS PGothic"/>
              </a:rPr>
              <a:t>名：</a:t>
            </a:r>
            <a:r>
              <a:rPr lang="ja" sz="1600">
                <a:solidFill>
                  <a:schemeClr val="dk1"/>
                </a:solidFill>
                <a:latin typeface="MS PGothic"/>
                <a:ea typeface="MS PGothic"/>
                <a:cs typeface="MS PGothic"/>
                <a:sym typeface="MS PGothic"/>
              </a:rPr>
              <a:t>TIEGAメンバー11名</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　　　　新聞社1名</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chemeClr val="dk1"/>
                </a:solidFill>
                <a:latin typeface="MS PGothic"/>
                <a:ea typeface="MS PGothic"/>
                <a:cs typeface="MS PGothic"/>
                <a:sym typeface="MS PGothic"/>
              </a:rPr>
              <a:t>【ホームページ】</a:t>
            </a:r>
            <a:endParaRPr b="1"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u="sng">
                <a:solidFill>
                  <a:schemeClr val="hlink"/>
                </a:solidFill>
                <a:latin typeface="MS PGothic"/>
                <a:ea typeface="MS PGothic"/>
                <a:cs typeface="MS PGothic"/>
                <a:sym typeface="MS PGothic"/>
                <a:hlinkClick r:id="rId4"/>
              </a:rPr>
              <a:t>http://tiega.civic.style</a:t>
            </a:r>
            <a:endParaRPr sz="1600">
              <a:solidFill>
                <a:schemeClr val="dk1"/>
              </a:solidFill>
              <a:latin typeface="MS PGothic"/>
              <a:ea typeface="MS PGothic"/>
              <a:cs typeface="MS PGothic"/>
              <a:sym typeface="MS PGothic"/>
            </a:endParaRPr>
          </a:p>
        </p:txBody>
      </p:sp>
      <p:pic>
        <p:nvPicPr>
          <p:cNvPr id="196" name="Shape 196"/>
          <p:cNvPicPr preferRelativeResize="0"/>
          <p:nvPr/>
        </p:nvPicPr>
        <p:blipFill>
          <a:blip r:embed="rId5">
            <a:alphaModFix/>
          </a:blip>
          <a:stretch>
            <a:fillRect/>
          </a:stretch>
        </p:blipFill>
        <p:spPr>
          <a:xfrm>
            <a:off x="6757400" y="491125"/>
            <a:ext cx="2180800" cy="2800312"/>
          </a:xfrm>
          <a:prstGeom prst="rect">
            <a:avLst/>
          </a:prstGeom>
          <a:noFill/>
          <a:ln>
            <a:noFill/>
          </a:ln>
        </p:spPr>
      </p:pic>
      <p:pic>
        <p:nvPicPr>
          <p:cNvPr id="197" name="Shape 197"/>
          <p:cNvPicPr preferRelativeResize="0"/>
          <p:nvPr/>
        </p:nvPicPr>
        <p:blipFill>
          <a:blip r:embed="rId6">
            <a:alphaModFix/>
          </a:blip>
          <a:stretch>
            <a:fillRect/>
          </a:stretch>
        </p:blipFill>
        <p:spPr>
          <a:xfrm>
            <a:off x="4343400" y="1321725"/>
            <a:ext cx="2180799" cy="3968343"/>
          </a:xfrm>
          <a:prstGeom prst="rect">
            <a:avLst/>
          </a:prstGeom>
          <a:noFill/>
          <a:ln>
            <a:noFill/>
          </a:ln>
        </p:spPr>
      </p:pic>
      <p:pic>
        <p:nvPicPr>
          <p:cNvPr id="198" name="Shape 198"/>
          <p:cNvPicPr preferRelativeResize="0"/>
          <p:nvPr/>
        </p:nvPicPr>
        <p:blipFill>
          <a:blip r:embed="rId7">
            <a:alphaModFix/>
          </a:blip>
          <a:stretch>
            <a:fillRect/>
          </a:stretch>
        </p:blipFill>
        <p:spPr>
          <a:xfrm>
            <a:off x="6231468" y="2554043"/>
            <a:ext cx="2180806" cy="4125158"/>
          </a:xfrm>
          <a:prstGeom prst="rect">
            <a:avLst/>
          </a:prstGeom>
          <a:noFill/>
          <a:ln>
            <a:noFill/>
          </a:ln>
        </p:spPr>
      </p:pic>
      <p:pic>
        <p:nvPicPr>
          <p:cNvPr id="199" name="Shape 199"/>
          <p:cNvPicPr preferRelativeResize="0"/>
          <p:nvPr/>
        </p:nvPicPr>
        <p:blipFill>
          <a:blip r:embed="rId8">
            <a:alphaModFix/>
          </a:blip>
          <a:stretch>
            <a:fillRect/>
          </a:stretch>
        </p:blipFill>
        <p:spPr>
          <a:xfrm>
            <a:off x="3105575" y="3601425"/>
            <a:ext cx="2180800" cy="3077777"/>
          </a:xfrm>
          <a:prstGeom prst="rect">
            <a:avLst/>
          </a:prstGeom>
          <a:noFill/>
          <a:ln>
            <a:noFill/>
          </a:ln>
        </p:spPr>
      </p:pic>
      <p:sp>
        <p:nvSpPr>
          <p:cNvPr id="200" name="Shape 200"/>
          <p:cNvSpPr txBox="1"/>
          <p:nvPr/>
        </p:nvSpPr>
        <p:spPr>
          <a:xfrm>
            <a:off x="486375" y="5424175"/>
            <a:ext cx="2618700" cy="12792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ja">
                <a:solidFill>
                  <a:srgbClr val="FF0000"/>
                </a:solidFill>
                <a:latin typeface="MS PGothic"/>
                <a:ea typeface="MS PGothic"/>
                <a:cs typeface="MS PGothic"/>
                <a:sym typeface="MS PGothic"/>
              </a:rPr>
              <a:t>印刷物（PDF）→</a:t>
            </a:r>
            <a:endParaRPr b="1">
              <a:solidFill>
                <a:srgbClr val="FF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200">
                <a:latin typeface="MS PGothic"/>
                <a:ea typeface="MS PGothic"/>
                <a:cs typeface="MS PGothic"/>
                <a:sym typeface="MS PGothic"/>
              </a:rPr>
              <a:t>LocalWiki内に情報があれば、10分程度で、本日のルートマップや、宿泊施設周辺の観光名所など、オリジナルの印刷物を作成可能。</a:t>
            </a:r>
            <a:endParaRPr sz="1200">
              <a:latin typeface="MS PGothic"/>
              <a:ea typeface="MS PGothic"/>
              <a:cs typeface="MS PGothic"/>
              <a:sym typeface="MS PGothic"/>
            </a:endParaRPr>
          </a:p>
        </p:txBody>
      </p:sp>
      <p:sp>
        <p:nvSpPr>
          <p:cNvPr id="201" name="Shape 201"/>
          <p:cNvSpPr txBox="1"/>
          <p:nvPr/>
        </p:nvSpPr>
        <p:spPr>
          <a:xfrm>
            <a:off x="235500" y="0"/>
            <a:ext cx="5532900" cy="4281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ja" sz="1800">
                <a:solidFill>
                  <a:schemeClr val="lt1"/>
                </a:solidFill>
                <a:latin typeface="MS PGothic"/>
                <a:ea typeface="MS PGothic"/>
                <a:cs typeface="MS PGothic"/>
                <a:sym typeface="MS PGothic"/>
              </a:rPr>
              <a:t>●</a:t>
            </a:r>
            <a:r>
              <a:rPr lang="ja" sz="1800">
                <a:solidFill>
                  <a:schemeClr val="dk1"/>
                </a:solidFill>
                <a:latin typeface="MS PGothic"/>
                <a:ea typeface="MS PGothic"/>
                <a:cs typeface="MS PGothic"/>
                <a:sym typeface="MS PGothic"/>
              </a:rPr>
              <a:t>LocalWikiを活用した取り組み【上仲（紀伊民報）主体】</a:t>
            </a:r>
            <a:endParaRPr sz="1800">
              <a:solidFill>
                <a:schemeClr val="dk1"/>
              </a:solidFill>
              <a:latin typeface="MS PGothic"/>
              <a:ea typeface="MS PGothic"/>
              <a:cs typeface="MS PGothic"/>
              <a:sym typeface="MS P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05" name="Shape 205"/>
        <p:cNvGrpSpPr/>
        <p:nvPr/>
      </p:nvGrpSpPr>
      <p:grpSpPr>
        <a:xfrm>
          <a:off x="0" y="0"/>
          <a:ext cx="0" cy="0"/>
          <a:chOff x="0" y="0"/>
          <a:chExt cx="0" cy="0"/>
        </a:xfrm>
      </p:grpSpPr>
      <p:sp>
        <p:nvSpPr>
          <p:cNvPr id="206" name="Shape 206"/>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ja" sz="3200">
                <a:latin typeface="MS PGothic"/>
                <a:ea typeface="MS PGothic"/>
                <a:cs typeface="MS PGothic"/>
                <a:sym typeface="MS PGothic"/>
              </a:rPr>
              <a:t>串本街歩き＆LocalWiki編集会</a:t>
            </a:r>
            <a:r>
              <a:rPr lang="ja" sz="3200">
                <a:latin typeface="MS PGothic"/>
                <a:ea typeface="MS PGothic"/>
                <a:cs typeface="MS PGothic"/>
                <a:sym typeface="MS PGothic"/>
              </a:rPr>
              <a:t>(1)</a:t>
            </a:r>
            <a:endParaRPr sz="3200">
              <a:latin typeface="MS PGothic"/>
              <a:ea typeface="MS PGothic"/>
              <a:cs typeface="MS PGothic"/>
              <a:sym typeface="MS PGothic"/>
            </a:endParaRPr>
          </a:p>
        </p:txBody>
      </p:sp>
      <p:sp>
        <p:nvSpPr>
          <p:cNvPr id="207" name="Shape 207"/>
          <p:cNvSpPr txBox="1"/>
          <p:nvPr/>
        </p:nvSpPr>
        <p:spPr>
          <a:xfrm>
            <a:off x="486375" y="1498350"/>
            <a:ext cx="4708200" cy="51066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【活動内容】</a:t>
            </a:r>
            <a:endParaRPr b="1"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串本町では、古民家再生プロジェクトに伴い運営団体を設立予定。古民家を宿泊施設にするとともに、2016年10月に、世界遺産熊野古道の追加登録箇所もあることから、地域情報をLocalWikiやOSMにまとめる。今回のイベントでは、串本古座高校CGS部（別名：地域包括的支援部）の代表と、古民家周辺を街歩きし、LocalWikiとOSMの編集作業をした。</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Clr>
                <a:schemeClr val="dk1"/>
              </a:buClr>
              <a:buSzPts val="1100"/>
              <a:buFont typeface="Arial"/>
              <a:buNone/>
            </a:pPr>
            <a:r>
              <a:rPr lang="ja" sz="1600">
                <a:solidFill>
                  <a:schemeClr val="dk1"/>
                </a:solidFill>
                <a:latin typeface="MS PGothic"/>
                <a:ea typeface="MS PGothic"/>
                <a:cs typeface="MS PGothic"/>
                <a:sym typeface="MS PGothic"/>
              </a:rPr>
              <a:t>本活動の成果は、紀伊民報が開発したLoacalWikiやOSMにあるデータを、APIを使ってWebサイトや印刷物に出力するシステムを使って、他の和歌山県ブロックにおける活動の成果もまとめてUDC提出作品とする。</a:t>
            </a:r>
            <a:endParaRPr sz="1600">
              <a:solidFill>
                <a:schemeClr val="dk1"/>
              </a:solidFill>
              <a:latin typeface="MS PGothic"/>
              <a:ea typeface="MS PGothic"/>
              <a:cs typeface="MS PGothic"/>
              <a:sym typeface="MS PGothic"/>
            </a:endParaRPr>
          </a:p>
          <a:p>
            <a:pPr indent="190500" lvl="0" marL="0" rtl="0">
              <a:lnSpc>
                <a:spcPct val="115000"/>
              </a:lnSpc>
              <a:spcBef>
                <a:spcPts val="0"/>
              </a:spcBef>
              <a:spcAft>
                <a:spcPts val="0"/>
              </a:spcAft>
              <a:buClr>
                <a:schemeClr val="dk1"/>
              </a:buClr>
              <a:buSzPts val="1100"/>
              <a:buFont typeface="Arial"/>
              <a:buNone/>
            </a:pPr>
            <a:r>
              <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【目的】</a:t>
            </a:r>
            <a:endParaRPr b="1"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観光情報環境の整備と、地域みんなので、地域の歴史や文化、地理、産業、観光資源などの情報化することを通じて、郷土愛を育てることが目的。</a:t>
            </a:r>
            <a:endParaRPr sz="1600">
              <a:latin typeface="MS PGothic"/>
              <a:ea typeface="MS PGothic"/>
              <a:cs typeface="MS PGothic"/>
              <a:sym typeface="MS PGothic"/>
            </a:endParaRPr>
          </a:p>
        </p:txBody>
      </p:sp>
      <p:pic>
        <p:nvPicPr>
          <p:cNvPr descr="IMG_0817.JPG" id="208" name="Shape 208"/>
          <p:cNvPicPr preferRelativeResize="0"/>
          <p:nvPr/>
        </p:nvPicPr>
        <p:blipFill rotWithShape="1">
          <a:blip r:embed="rId4">
            <a:alphaModFix/>
          </a:blip>
          <a:srcRect b="0" l="0" r="0" t="0"/>
          <a:stretch/>
        </p:blipFill>
        <p:spPr>
          <a:xfrm>
            <a:off x="5403969" y="1200055"/>
            <a:ext cx="3428324" cy="2569039"/>
          </a:xfrm>
          <a:prstGeom prst="rect">
            <a:avLst/>
          </a:prstGeom>
          <a:noFill/>
          <a:ln>
            <a:noFill/>
          </a:ln>
        </p:spPr>
      </p:pic>
      <p:pic>
        <p:nvPicPr>
          <p:cNvPr descr="IMG_0823.JPG" id="209" name="Shape 209"/>
          <p:cNvPicPr preferRelativeResize="0"/>
          <p:nvPr/>
        </p:nvPicPr>
        <p:blipFill rotWithShape="1">
          <a:blip r:embed="rId5">
            <a:alphaModFix/>
          </a:blip>
          <a:srcRect b="0" l="0" r="0" t="0"/>
          <a:stretch/>
        </p:blipFill>
        <p:spPr>
          <a:xfrm>
            <a:off x="5382786" y="4004154"/>
            <a:ext cx="3470702" cy="2600796"/>
          </a:xfrm>
          <a:prstGeom prst="rect">
            <a:avLst/>
          </a:prstGeom>
          <a:noFill/>
          <a:ln>
            <a:noFill/>
          </a:ln>
        </p:spPr>
      </p:pic>
      <p:sp>
        <p:nvSpPr>
          <p:cNvPr id="210" name="Shape 210"/>
          <p:cNvSpPr txBox="1"/>
          <p:nvPr/>
        </p:nvSpPr>
        <p:spPr>
          <a:xfrm>
            <a:off x="235500" y="0"/>
            <a:ext cx="5532900" cy="4281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ja" sz="1800">
                <a:solidFill>
                  <a:schemeClr val="lt1"/>
                </a:solidFill>
                <a:latin typeface="MS PGothic"/>
                <a:ea typeface="MS PGothic"/>
                <a:cs typeface="MS PGothic"/>
                <a:sym typeface="MS PGothic"/>
              </a:rPr>
              <a:t>●</a:t>
            </a:r>
            <a:r>
              <a:rPr lang="ja" sz="1800">
                <a:solidFill>
                  <a:schemeClr val="dk1"/>
                </a:solidFill>
                <a:latin typeface="MS PGothic"/>
                <a:ea typeface="MS PGothic"/>
                <a:cs typeface="MS PGothic"/>
                <a:sym typeface="MS PGothic"/>
              </a:rPr>
              <a:t>LocalWikiを活用した取り組み【上仲（紀伊民報）主体】</a:t>
            </a:r>
            <a:endParaRPr sz="1800">
              <a:solidFill>
                <a:schemeClr val="dk1"/>
              </a:solidFill>
              <a:latin typeface="MS PGothic"/>
              <a:ea typeface="MS PGothic"/>
              <a:cs typeface="MS PGothic"/>
              <a:sym typeface="MS P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14" name="Shape 214"/>
        <p:cNvGrpSpPr/>
        <p:nvPr/>
      </p:nvGrpSpPr>
      <p:grpSpPr>
        <a:xfrm>
          <a:off x="0" y="0"/>
          <a:ext cx="0" cy="0"/>
          <a:chOff x="0" y="0"/>
          <a:chExt cx="0" cy="0"/>
        </a:xfrm>
      </p:grpSpPr>
      <p:sp>
        <p:nvSpPr>
          <p:cNvPr id="215" name="Shape 215"/>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ja" sz="3200">
                <a:latin typeface="MS PGothic"/>
                <a:ea typeface="MS PGothic"/>
                <a:cs typeface="MS PGothic"/>
                <a:sym typeface="MS PGothic"/>
              </a:rPr>
              <a:t>串本街歩き＆LocalWiki編集会</a:t>
            </a:r>
            <a:r>
              <a:rPr lang="ja" sz="3200">
                <a:latin typeface="MS PGothic"/>
                <a:ea typeface="MS PGothic"/>
                <a:cs typeface="MS PGothic"/>
                <a:sym typeface="MS PGothic"/>
              </a:rPr>
              <a:t>(2)</a:t>
            </a:r>
            <a:endParaRPr sz="3200">
              <a:latin typeface="MS PGothic"/>
              <a:ea typeface="MS PGothic"/>
              <a:cs typeface="MS PGothic"/>
              <a:sym typeface="MS PGothic"/>
            </a:endParaRPr>
          </a:p>
          <a:p>
            <a:pPr indent="0" lvl="0" marL="0" rtl="0">
              <a:spcBef>
                <a:spcPts val="0"/>
              </a:spcBef>
              <a:spcAft>
                <a:spcPts val="0"/>
              </a:spcAft>
              <a:buNone/>
            </a:pPr>
            <a:r>
              <a:t/>
            </a:r>
            <a:endParaRPr sz="2700">
              <a:latin typeface="MS PGothic"/>
              <a:ea typeface="MS PGothic"/>
              <a:cs typeface="MS PGothic"/>
              <a:sym typeface="MS PGothic"/>
            </a:endParaRPr>
          </a:p>
        </p:txBody>
      </p:sp>
      <p:sp>
        <p:nvSpPr>
          <p:cNvPr id="216" name="Shape 216"/>
          <p:cNvSpPr txBox="1"/>
          <p:nvPr/>
        </p:nvSpPr>
        <p:spPr>
          <a:xfrm>
            <a:off x="486375" y="1498350"/>
            <a:ext cx="4800000" cy="49317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a:t>
            </a:r>
            <a:r>
              <a:rPr b="1" lang="ja" sz="1600">
                <a:solidFill>
                  <a:schemeClr val="dk1"/>
                </a:solidFill>
                <a:latin typeface="MS PGothic"/>
                <a:ea typeface="MS PGothic"/>
                <a:cs typeface="MS PGothic"/>
                <a:sym typeface="MS PGothic"/>
              </a:rPr>
              <a:t>開催日時・場所</a:t>
            </a:r>
            <a:r>
              <a:rPr b="1" lang="ja" sz="1600">
                <a:solidFill>
                  <a:srgbClr val="000000"/>
                </a:solidFill>
                <a:latin typeface="MS PGothic"/>
                <a:ea typeface="MS PGothic"/>
                <a:cs typeface="MS PGothic"/>
                <a:sym typeface="MS PGothic"/>
              </a:rPr>
              <a:t>】</a:t>
            </a:r>
            <a:br>
              <a:rPr lang="ja" sz="1600">
                <a:latin typeface="MS PGothic"/>
                <a:ea typeface="MS PGothic"/>
                <a:cs typeface="MS PGothic"/>
                <a:sym typeface="MS PGothic"/>
              </a:rPr>
            </a:br>
            <a:r>
              <a:rPr lang="ja" sz="1600">
                <a:solidFill>
                  <a:schemeClr val="dk1"/>
                </a:solidFill>
                <a:latin typeface="MS PGothic"/>
                <a:ea typeface="MS PGothic"/>
                <a:cs typeface="MS PGothic"/>
                <a:sym typeface="MS PGothic"/>
              </a:rPr>
              <a:t>2017/11/18</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串本町役場別館会議室１階</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chemeClr val="dk1"/>
                </a:solidFill>
                <a:latin typeface="MS PGothic"/>
                <a:ea typeface="MS PGothic"/>
                <a:cs typeface="MS PGothic"/>
                <a:sym typeface="MS PGothic"/>
              </a:rPr>
              <a:t>【主催・共催・後援】</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主催：</a:t>
            </a:r>
            <a:r>
              <a:rPr lang="ja" sz="1600">
                <a:solidFill>
                  <a:schemeClr val="dk1"/>
                </a:solidFill>
                <a:latin typeface="MS PGothic"/>
                <a:ea typeface="MS PGothic"/>
                <a:cs typeface="MS PGothic"/>
                <a:sym typeface="MS PGothic"/>
              </a:rPr>
              <a:t>和歌山県立串本古座高等学校ＣＧＳ部、</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後援：上仲輝幸</a:t>
            </a:r>
            <a:r>
              <a:rPr lang="ja" sz="1200">
                <a:solidFill>
                  <a:schemeClr val="dk1"/>
                </a:solidFill>
                <a:latin typeface="MS PGothic"/>
                <a:ea typeface="MS PGothic"/>
                <a:cs typeface="MS PGothic"/>
                <a:sym typeface="MS PGothic"/>
              </a:rPr>
              <a:t>(UDC和歌山実行委員会・紀伊民報）</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共催：アーバンデータチャレンジ2017実行委員会</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a:t>
            </a:r>
            <a:r>
              <a:rPr b="1" lang="ja" sz="1600">
                <a:solidFill>
                  <a:schemeClr val="dk1"/>
                </a:solidFill>
                <a:latin typeface="MS PGothic"/>
                <a:ea typeface="MS PGothic"/>
                <a:cs typeface="MS PGothic"/>
                <a:sym typeface="MS PGothic"/>
              </a:rPr>
              <a:t>参加者数</a:t>
            </a:r>
            <a:r>
              <a:rPr b="1" lang="ja" sz="1600">
                <a:solidFill>
                  <a:srgbClr val="000000"/>
                </a:solidFill>
                <a:latin typeface="MS PGothic"/>
                <a:ea typeface="MS PGothic"/>
                <a:cs typeface="MS PGothic"/>
                <a:sym typeface="MS PGothic"/>
              </a:rPr>
              <a:t>】</a:t>
            </a:r>
            <a:endParaRPr b="1"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11名：</a:t>
            </a:r>
            <a:r>
              <a:rPr lang="ja" sz="1600">
                <a:solidFill>
                  <a:schemeClr val="dk1"/>
                </a:solidFill>
                <a:latin typeface="MS PGothic"/>
                <a:ea typeface="MS PGothic"/>
                <a:cs typeface="MS PGothic"/>
                <a:sym typeface="MS PGothic"/>
              </a:rPr>
              <a:t>高校教員2名、高校生4名、</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　　　　串本役場2名、和歌山県庁2名、</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　　　　新聞社1名</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chemeClr val="dk1"/>
                </a:solidFill>
                <a:latin typeface="MS PGothic"/>
                <a:ea typeface="MS PGothic"/>
                <a:cs typeface="MS PGothic"/>
                <a:sym typeface="MS PGothic"/>
              </a:rPr>
              <a:t>【ホームページ】</a:t>
            </a:r>
            <a:endParaRPr b="1"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u="sng">
                <a:solidFill>
                  <a:schemeClr val="hlink"/>
                </a:solidFill>
                <a:latin typeface="MS PGothic"/>
                <a:ea typeface="MS PGothic"/>
                <a:cs typeface="MS PGothic"/>
                <a:sym typeface="MS PGothic"/>
                <a:hlinkClick r:id="rId4"/>
              </a:rPr>
              <a:t>http://kkhs.civic.style</a:t>
            </a:r>
            <a:br>
              <a:rPr lang="ja" sz="1600">
                <a:solidFill>
                  <a:schemeClr val="dk1"/>
                </a:solidFill>
                <a:latin typeface="MS PGothic"/>
                <a:ea typeface="MS PGothic"/>
                <a:cs typeface="MS PGothic"/>
                <a:sym typeface="MS PGothic"/>
              </a:rPr>
            </a:br>
            <a:r>
              <a:rPr lang="ja" sz="1600" u="sng">
                <a:solidFill>
                  <a:schemeClr val="hlink"/>
                </a:solidFill>
                <a:latin typeface="MS PGothic"/>
                <a:ea typeface="MS PGothic"/>
                <a:cs typeface="MS PGothic"/>
                <a:sym typeface="MS PGothic"/>
                <a:hlinkClick r:id="rId5"/>
              </a:rPr>
              <a:t>http://ksm.civic.style</a:t>
            </a:r>
            <a:endParaRPr sz="1600">
              <a:solidFill>
                <a:schemeClr val="dk1"/>
              </a:solidFill>
              <a:latin typeface="MS PGothic"/>
              <a:ea typeface="MS PGothic"/>
              <a:cs typeface="MS PGothic"/>
              <a:sym typeface="MS PGothic"/>
            </a:endParaRPr>
          </a:p>
        </p:txBody>
      </p:sp>
      <p:pic>
        <p:nvPicPr>
          <p:cNvPr id="217" name="Shape 217"/>
          <p:cNvPicPr preferRelativeResize="0"/>
          <p:nvPr/>
        </p:nvPicPr>
        <p:blipFill>
          <a:blip r:embed="rId6">
            <a:alphaModFix/>
          </a:blip>
          <a:stretch>
            <a:fillRect/>
          </a:stretch>
        </p:blipFill>
        <p:spPr>
          <a:xfrm>
            <a:off x="6679451" y="500675"/>
            <a:ext cx="2213425" cy="2775642"/>
          </a:xfrm>
          <a:prstGeom prst="rect">
            <a:avLst/>
          </a:prstGeom>
          <a:noFill/>
          <a:ln>
            <a:noFill/>
          </a:ln>
        </p:spPr>
      </p:pic>
      <p:pic>
        <p:nvPicPr>
          <p:cNvPr id="218" name="Shape 218"/>
          <p:cNvPicPr preferRelativeResize="0"/>
          <p:nvPr/>
        </p:nvPicPr>
        <p:blipFill>
          <a:blip r:embed="rId7">
            <a:alphaModFix/>
          </a:blip>
          <a:stretch>
            <a:fillRect/>
          </a:stretch>
        </p:blipFill>
        <p:spPr>
          <a:xfrm>
            <a:off x="4895225" y="1025000"/>
            <a:ext cx="1644449" cy="2761961"/>
          </a:xfrm>
          <a:prstGeom prst="rect">
            <a:avLst/>
          </a:prstGeom>
          <a:noFill/>
          <a:ln>
            <a:noFill/>
          </a:ln>
        </p:spPr>
      </p:pic>
      <p:pic>
        <p:nvPicPr>
          <p:cNvPr id="219" name="Shape 219"/>
          <p:cNvPicPr preferRelativeResize="0"/>
          <p:nvPr/>
        </p:nvPicPr>
        <p:blipFill>
          <a:blip r:embed="rId8">
            <a:alphaModFix/>
          </a:blip>
          <a:stretch>
            <a:fillRect/>
          </a:stretch>
        </p:blipFill>
        <p:spPr>
          <a:xfrm>
            <a:off x="6679450" y="3422523"/>
            <a:ext cx="2213425" cy="2913400"/>
          </a:xfrm>
          <a:prstGeom prst="rect">
            <a:avLst/>
          </a:prstGeom>
          <a:noFill/>
          <a:ln>
            <a:noFill/>
          </a:ln>
        </p:spPr>
      </p:pic>
      <p:pic>
        <p:nvPicPr>
          <p:cNvPr id="220" name="Shape 220"/>
          <p:cNvPicPr preferRelativeResize="0"/>
          <p:nvPr/>
        </p:nvPicPr>
        <p:blipFill>
          <a:blip r:embed="rId9">
            <a:alphaModFix/>
          </a:blip>
          <a:stretch>
            <a:fillRect/>
          </a:stretch>
        </p:blipFill>
        <p:spPr>
          <a:xfrm>
            <a:off x="4895225" y="3921064"/>
            <a:ext cx="1644449" cy="2782687"/>
          </a:xfrm>
          <a:prstGeom prst="rect">
            <a:avLst/>
          </a:prstGeom>
          <a:noFill/>
          <a:ln>
            <a:noFill/>
          </a:ln>
        </p:spPr>
      </p:pic>
      <p:sp>
        <p:nvSpPr>
          <p:cNvPr id="221" name="Shape 221"/>
          <p:cNvSpPr txBox="1"/>
          <p:nvPr/>
        </p:nvSpPr>
        <p:spPr>
          <a:xfrm>
            <a:off x="235500" y="0"/>
            <a:ext cx="5532900" cy="4281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ja" sz="1800">
                <a:solidFill>
                  <a:schemeClr val="lt1"/>
                </a:solidFill>
                <a:latin typeface="MS PGothic"/>
                <a:ea typeface="MS PGothic"/>
                <a:cs typeface="MS PGothic"/>
                <a:sym typeface="MS PGothic"/>
              </a:rPr>
              <a:t>●</a:t>
            </a:r>
            <a:r>
              <a:rPr lang="ja" sz="1800">
                <a:solidFill>
                  <a:schemeClr val="dk1"/>
                </a:solidFill>
                <a:latin typeface="MS PGothic"/>
                <a:ea typeface="MS PGothic"/>
                <a:cs typeface="MS PGothic"/>
                <a:sym typeface="MS PGothic"/>
              </a:rPr>
              <a:t>LocalWikiを活用した取り組み【上仲（紀伊民報）主体】</a:t>
            </a:r>
            <a:endParaRPr sz="1800">
              <a:solidFill>
                <a:schemeClr val="dk1"/>
              </a:solidFill>
              <a:latin typeface="MS PGothic"/>
              <a:ea typeface="MS PGothic"/>
              <a:cs typeface="MS PGothic"/>
              <a:sym typeface="MS P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25" name="Shape 225"/>
        <p:cNvGrpSpPr/>
        <p:nvPr/>
      </p:nvGrpSpPr>
      <p:grpSpPr>
        <a:xfrm>
          <a:off x="0" y="0"/>
          <a:ext cx="0" cy="0"/>
          <a:chOff x="0" y="0"/>
          <a:chExt cx="0" cy="0"/>
        </a:xfrm>
      </p:grpSpPr>
      <p:pic>
        <p:nvPicPr>
          <p:cNvPr id="226" name="Shape 226"/>
          <p:cNvPicPr preferRelativeResize="0"/>
          <p:nvPr/>
        </p:nvPicPr>
        <p:blipFill>
          <a:blip r:embed="rId4">
            <a:alphaModFix/>
          </a:blip>
          <a:stretch>
            <a:fillRect/>
          </a:stretch>
        </p:blipFill>
        <p:spPr>
          <a:xfrm>
            <a:off x="311700" y="3570750"/>
            <a:ext cx="3452900" cy="3160451"/>
          </a:xfrm>
          <a:prstGeom prst="rect">
            <a:avLst/>
          </a:prstGeom>
          <a:noFill/>
          <a:ln>
            <a:noFill/>
          </a:ln>
        </p:spPr>
      </p:pic>
      <p:sp>
        <p:nvSpPr>
          <p:cNvPr id="227" name="Shape 227"/>
          <p:cNvSpPr txBox="1"/>
          <p:nvPr/>
        </p:nvSpPr>
        <p:spPr>
          <a:xfrm>
            <a:off x="311700" y="364775"/>
            <a:ext cx="8520600" cy="12792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ja" sz="3200">
                <a:solidFill>
                  <a:schemeClr val="dk1"/>
                </a:solidFill>
                <a:latin typeface="MS PGothic"/>
                <a:ea typeface="MS PGothic"/>
                <a:cs typeface="MS PGothic"/>
                <a:sym typeface="MS PGothic"/>
              </a:rPr>
              <a:t>日本赤十字社和歌山県赤十字血液センター</a:t>
            </a:r>
            <a:endParaRPr sz="3200">
              <a:solidFill>
                <a:schemeClr val="dk1"/>
              </a:solidFill>
              <a:latin typeface="MS PGothic"/>
              <a:ea typeface="MS PGothic"/>
              <a:cs typeface="MS PGothic"/>
              <a:sym typeface="MS PGothic"/>
            </a:endParaRPr>
          </a:p>
          <a:p>
            <a:pPr indent="0" lvl="0" marL="0" rtl="0">
              <a:spcBef>
                <a:spcPts val="0"/>
              </a:spcBef>
              <a:spcAft>
                <a:spcPts val="0"/>
              </a:spcAft>
              <a:buNone/>
            </a:pPr>
            <a:r>
              <a:rPr lang="ja" sz="3200">
                <a:solidFill>
                  <a:schemeClr val="dk1"/>
                </a:solidFill>
                <a:latin typeface="MS PGothic"/>
                <a:ea typeface="MS PGothic"/>
                <a:cs typeface="MS PGothic"/>
                <a:sym typeface="MS PGothic"/>
              </a:rPr>
              <a:t>献血バスの日程 </a:t>
            </a:r>
            <a:endParaRPr sz="3200">
              <a:solidFill>
                <a:schemeClr val="dk1"/>
              </a:solidFill>
              <a:latin typeface="MS PGothic"/>
              <a:ea typeface="MS PGothic"/>
              <a:cs typeface="MS PGothic"/>
              <a:sym typeface="MS PGothic"/>
            </a:endParaRPr>
          </a:p>
        </p:txBody>
      </p:sp>
      <p:pic>
        <p:nvPicPr>
          <p:cNvPr id="228" name="Shape 228"/>
          <p:cNvPicPr preferRelativeResize="0"/>
          <p:nvPr/>
        </p:nvPicPr>
        <p:blipFill>
          <a:blip r:embed="rId5">
            <a:alphaModFix/>
          </a:blip>
          <a:stretch>
            <a:fillRect/>
          </a:stretch>
        </p:blipFill>
        <p:spPr>
          <a:xfrm>
            <a:off x="6569225" y="1055425"/>
            <a:ext cx="2263071" cy="3758783"/>
          </a:xfrm>
          <a:prstGeom prst="rect">
            <a:avLst/>
          </a:prstGeom>
          <a:noFill/>
          <a:ln>
            <a:noFill/>
          </a:ln>
        </p:spPr>
      </p:pic>
      <p:pic>
        <p:nvPicPr>
          <p:cNvPr id="229" name="Shape 229"/>
          <p:cNvPicPr preferRelativeResize="0"/>
          <p:nvPr/>
        </p:nvPicPr>
        <p:blipFill>
          <a:blip r:embed="rId6">
            <a:alphaModFix/>
          </a:blip>
          <a:stretch>
            <a:fillRect/>
          </a:stretch>
        </p:blipFill>
        <p:spPr>
          <a:xfrm>
            <a:off x="4200729" y="1543771"/>
            <a:ext cx="2263071" cy="3270431"/>
          </a:xfrm>
          <a:prstGeom prst="rect">
            <a:avLst/>
          </a:prstGeom>
          <a:noFill/>
          <a:ln>
            <a:noFill/>
          </a:ln>
        </p:spPr>
      </p:pic>
      <p:pic>
        <p:nvPicPr>
          <p:cNvPr id="230" name="Shape 230"/>
          <p:cNvPicPr preferRelativeResize="0"/>
          <p:nvPr/>
        </p:nvPicPr>
        <p:blipFill>
          <a:blip r:embed="rId7">
            <a:alphaModFix/>
          </a:blip>
          <a:stretch>
            <a:fillRect/>
          </a:stretch>
        </p:blipFill>
        <p:spPr>
          <a:xfrm>
            <a:off x="5729479" y="3530521"/>
            <a:ext cx="2263071" cy="3200678"/>
          </a:xfrm>
          <a:prstGeom prst="rect">
            <a:avLst/>
          </a:prstGeom>
          <a:noFill/>
          <a:ln>
            <a:noFill/>
          </a:ln>
        </p:spPr>
      </p:pic>
      <p:grpSp>
        <p:nvGrpSpPr>
          <p:cNvPr id="231" name="Shape 231"/>
          <p:cNvGrpSpPr/>
          <p:nvPr/>
        </p:nvGrpSpPr>
        <p:grpSpPr>
          <a:xfrm>
            <a:off x="3980582" y="3916903"/>
            <a:ext cx="1408423" cy="2814285"/>
            <a:chOff x="3666374" y="2333049"/>
            <a:chExt cx="1568226" cy="3133599"/>
          </a:xfrm>
        </p:grpSpPr>
        <p:pic>
          <p:nvPicPr>
            <p:cNvPr id="232" name="Shape 232"/>
            <p:cNvPicPr preferRelativeResize="0"/>
            <p:nvPr/>
          </p:nvPicPr>
          <p:blipFill>
            <a:blip r:embed="rId8">
              <a:alphaModFix/>
            </a:blip>
            <a:stretch>
              <a:fillRect/>
            </a:stretch>
          </p:blipFill>
          <p:spPr>
            <a:xfrm>
              <a:off x="3762475" y="2701025"/>
              <a:ext cx="1383450" cy="2722626"/>
            </a:xfrm>
            <a:prstGeom prst="rect">
              <a:avLst/>
            </a:prstGeom>
            <a:noFill/>
            <a:ln>
              <a:noFill/>
            </a:ln>
          </p:spPr>
        </p:pic>
        <p:pic>
          <p:nvPicPr>
            <p:cNvPr descr="iPhone画像.png" id="233" name="Shape 233"/>
            <p:cNvPicPr preferRelativeResize="0"/>
            <p:nvPr/>
          </p:nvPicPr>
          <p:blipFill>
            <a:blip r:embed="rId9">
              <a:alphaModFix/>
            </a:blip>
            <a:stretch>
              <a:fillRect/>
            </a:stretch>
          </p:blipFill>
          <p:spPr>
            <a:xfrm>
              <a:off x="3666374" y="2333049"/>
              <a:ext cx="1568226" cy="3133599"/>
            </a:xfrm>
            <a:prstGeom prst="rect">
              <a:avLst/>
            </a:prstGeom>
            <a:noFill/>
            <a:ln>
              <a:noFill/>
            </a:ln>
          </p:spPr>
        </p:pic>
      </p:grpSp>
      <p:sp>
        <p:nvSpPr>
          <p:cNvPr id="234" name="Shape 234"/>
          <p:cNvSpPr/>
          <p:nvPr/>
        </p:nvSpPr>
        <p:spPr>
          <a:xfrm rot="-1800007">
            <a:off x="3405499" y="3596233"/>
            <a:ext cx="960597" cy="589643"/>
          </a:xfrm>
          <a:prstGeom prst="right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5" name="Shape 235"/>
          <p:cNvSpPr txBox="1"/>
          <p:nvPr/>
        </p:nvSpPr>
        <p:spPr>
          <a:xfrm>
            <a:off x="311700" y="1678325"/>
            <a:ext cx="3783600" cy="16560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日本赤十字社和歌山県赤十字血液センターでは、献血日程や献血バス日程を</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管理する機械から出力されるCSVを、</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紀伊民報のホームページ更新システム</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「ｅメイド」を通して、WEBサイトを更新。</a:t>
            </a:r>
            <a:endParaRPr sz="1600">
              <a:latin typeface="MS PGothic"/>
              <a:ea typeface="MS PGothic"/>
              <a:cs typeface="MS PGothic"/>
              <a:sym typeface="MS PGothic"/>
            </a:endParaRPr>
          </a:p>
        </p:txBody>
      </p:sp>
      <p:sp>
        <p:nvSpPr>
          <p:cNvPr id="236" name="Shape 236"/>
          <p:cNvSpPr txBox="1"/>
          <p:nvPr/>
        </p:nvSpPr>
        <p:spPr>
          <a:xfrm>
            <a:off x="235500" y="0"/>
            <a:ext cx="4005600" cy="4281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ja" sz="1800">
                <a:solidFill>
                  <a:srgbClr val="FFFFFF"/>
                </a:solidFill>
                <a:latin typeface="MS PGothic"/>
                <a:ea typeface="MS PGothic"/>
                <a:cs typeface="MS PGothic"/>
                <a:sym typeface="MS PGothic"/>
              </a:rPr>
              <a:t>●</a:t>
            </a:r>
            <a:r>
              <a:rPr lang="ja" sz="1800">
                <a:latin typeface="MS PGothic"/>
                <a:ea typeface="MS PGothic"/>
                <a:cs typeface="MS PGothic"/>
                <a:sym typeface="MS PGothic"/>
              </a:rPr>
              <a:t>CSVの活用と情報流通の取り組み</a:t>
            </a:r>
            <a:endParaRPr sz="1800">
              <a:solidFill>
                <a:srgbClr val="000000"/>
              </a:solidFill>
              <a:latin typeface="MS PGothic"/>
              <a:ea typeface="MS PGothic"/>
              <a:cs typeface="MS PGothic"/>
              <a:sym typeface="MS P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40" name="Shape 240"/>
        <p:cNvGrpSpPr/>
        <p:nvPr/>
      </p:nvGrpSpPr>
      <p:grpSpPr>
        <a:xfrm>
          <a:off x="0" y="0"/>
          <a:ext cx="0" cy="0"/>
          <a:chOff x="0" y="0"/>
          <a:chExt cx="0" cy="0"/>
        </a:xfrm>
      </p:grpSpPr>
      <p:sp>
        <p:nvSpPr>
          <p:cNvPr id="241" name="Shape 241"/>
          <p:cNvSpPr txBox="1"/>
          <p:nvPr/>
        </p:nvSpPr>
        <p:spPr>
          <a:xfrm>
            <a:off x="311700" y="364775"/>
            <a:ext cx="8520600" cy="12792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ja" sz="3200">
                <a:solidFill>
                  <a:schemeClr val="dk1"/>
                </a:solidFill>
                <a:latin typeface="MS PGothic"/>
                <a:ea typeface="MS PGothic"/>
                <a:cs typeface="MS PGothic"/>
                <a:sym typeface="MS PGothic"/>
              </a:rPr>
              <a:t>CSVデータ活用と作業効率化による工数削減</a:t>
            </a:r>
            <a:endParaRPr sz="3200">
              <a:solidFill>
                <a:srgbClr val="000000"/>
              </a:solidFill>
              <a:latin typeface="MS PGothic"/>
              <a:ea typeface="MS PGothic"/>
              <a:cs typeface="MS PGothic"/>
              <a:sym typeface="MS PGothic"/>
            </a:endParaRPr>
          </a:p>
        </p:txBody>
      </p:sp>
      <p:sp>
        <p:nvSpPr>
          <p:cNvPr id="242" name="Shape 242"/>
          <p:cNvSpPr txBox="1"/>
          <p:nvPr/>
        </p:nvSpPr>
        <p:spPr>
          <a:xfrm>
            <a:off x="311700" y="1297325"/>
            <a:ext cx="8832300" cy="18747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ホームページに掲載している献血バス日程の更新作業は、３時間かかっていたが、CSVデータを</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活用する仕組みを導入してからは、15分に短縮。</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献血日程や献血バス日程を管理する機械から出力されるCSVと、献血が行われる場所の位置情報</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のCSV、２つのCSVを組み合わせる仕組み。過去に登録した位置情報の登録が不要することで、</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更新作業を重ねるたびに、工数が削減される。</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さらに、位置情報がない場所が一目で分かる運用ページも作成。</a:t>
            </a:r>
            <a:endParaRPr sz="1600">
              <a:solidFill>
                <a:schemeClr val="dk1"/>
              </a:solidFill>
              <a:latin typeface="MS PGothic"/>
              <a:ea typeface="MS PGothic"/>
              <a:cs typeface="MS PGothic"/>
              <a:sym typeface="MS PGothic"/>
            </a:endParaRPr>
          </a:p>
        </p:txBody>
      </p:sp>
      <p:pic>
        <p:nvPicPr>
          <p:cNvPr id="243" name="Shape 243"/>
          <p:cNvPicPr preferRelativeResize="0"/>
          <p:nvPr/>
        </p:nvPicPr>
        <p:blipFill>
          <a:blip r:embed="rId4">
            <a:alphaModFix/>
          </a:blip>
          <a:stretch>
            <a:fillRect/>
          </a:stretch>
        </p:blipFill>
        <p:spPr>
          <a:xfrm>
            <a:off x="311700" y="3248150"/>
            <a:ext cx="3674679" cy="2199450"/>
          </a:xfrm>
          <a:prstGeom prst="rect">
            <a:avLst/>
          </a:prstGeom>
          <a:noFill/>
          <a:ln>
            <a:noFill/>
          </a:ln>
        </p:spPr>
      </p:pic>
      <p:pic>
        <p:nvPicPr>
          <p:cNvPr id="244" name="Shape 244"/>
          <p:cNvPicPr preferRelativeResize="0"/>
          <p:nvPr/>
        </p:nvPicPr>
        <p:blipFill>
          <a:blip r:embed="rId5">
            <a:alphaModFix/>
          </a:blip>
          <a:stretch>
            <a:fillRect/>
          </a:stretch>
        </p:blipFill>
        <p:spPr>
          <a:xfrm>
            <a:off x="667233" y="4429974"/>
            <a:ext cx="3817641" cy="2199450"/>
          </a:xfrm>
          <a:prstGeom prst="rect">
            <a:avLst/>
          </a:prstGeom>
          <a:noFill/>
          <a:ln>
            <a:noFill/>
          </a:ln>
        </p:spPr>
      </p:pic>
      <p:pic>
        <p:nvPicPr>
          <p:cNvPr id="245" name="Shape 245"/>
          <p:cNvPicPr preferRelativeResize="0"/>
          <p:nvPr/>
        </p:nvPicPr>
        <p:blipFill>
          <a:blip r:embed="rId6">
            <a:alphaModFix/>
          </a:blip>
          <a:stretch>
            <a:fillRect/>
          </a:stretch>
        </p:blipFill>
        <p:spPr>
          <a:xfrm>
            <a:off x="6663325" y="2927201"/>
            <a:ext cx="2114200" cy="3511525"/>
          </a:xfrm>
          <a:prstGeom prst="rect">
            <a:avLst/>
          </a:prstGeom>
          <a:noFill/>
          <a:ln>
            <a:noFill/>
          </a:ln>
        </p:spPr>
      </p:pic>
      <p:grpSp>
        <p:nvGrpSpPr>
          <p:cNvPr id="246" name="Shape 246"/>
          <p:cNvGrpSpPr/>
          <p:nvPr/>
        </p:nvGrpSpPr>
        <p:grpSpPr>
          <a:xfrm>
            <a:off x="5374882" y="3858528"/>
            <a:ext cx="1408423" cy="2814285"/>
            <a:chOff x="3666374" y="2333049"/>
            <a:chExt cx="1568226" cy="3133599"/>
          </a:xfrm>
        </p:grpSpPr>
        <p:pic>
          <p:nvPicPr>
            <p:cNvPr id="247" name="Shape 247"/>
            <p:cNvPicPr preferRelativeResize="0"/>
            <p:nvPr/>
          </p:nvPicPr>
          <p:blipFill>
            <a:blip r:embed="rId7">
              <a:alphaModFix/>
            </a:blip>
            <a:stretch>
              <a:fillRect/>
            </a:stretch>
          </p:blipFill>
          <p:spPr>
            <a:xfrm>
              <a:off x="3762475" y="2701025"/>
              <a:ext cx="1383450" cy="2722626"/>
            </a:xfrm>
            <a:prstGeom prst="rect">
              <a:avLst/>
            </a:prstGeom>
            <a:noFill/>
            <a:ln>
              <a:noFill/>
            </a:ln>
          </p:spPr>
        </p:pic>
        <p:pic>
          <p:nvPicPr>
            <p:cNvPr descr="iPhone画像.png" id="248" name="Shape 248"/>
            <p:cNvPicPr preferRelativeResize="0"/>
            <p:nvPr/>
          </p:nvPicPr>
          <p:blipFill>
            <a:blip r:embed="rId8">
              <a:alphaModFix/>
            </a:blip>
            <a:stretch>
              <a:fillRect/>
            </a:stretch>
          </p:blipFill>
          <p:spPr>
            <a:xfrm>
              <a:off x="3666374" y="2333049"/>
              <a:ext cx="1568226" cy="3133599"/>
            </a:xfrm>
            <a:prstGeom prst="rect">
              <a:avLst/>
            </a:prstGeom>
            <a:noFill/>
            <a:ln>
              <a:noFill/>
            </a:ln>
          </p:spPr>
        </p:pic>
      </p:grpSp>
      <p:sp>
        <p:nvSpPr>
          <p:cNvPr id="249" name="Shape 249"/>
          <p:cNvSpPr/>
          <p:nvPr/>
        </p:nvSpPr>
        <p:spPr>
          <a:xfrm>
            <a:off x="618048" y="3647772"/>
            <a:ext cx="3175500" cy="5499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0" name="Shape 250"/>
          <p:cNvSpPr/>
          <p:nvPr/>
        </p:nvSpPr>
        <p:spPr>
          <a:xfrm>
            <a:off x="873920" y="5289778"/>
            <a:ext cx="3458100" cy="4155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1" name="Shape 251"/>
          <p:cNvSpPr txBox="1"/>
          <p:nvPr/>
        </p:nvSpPr>
        <p:spPr>
          <a:xfrm>
            <a:off x="815354" y="5289778"/>
            <a:ext cx="3575100" cy="415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ja">
                <a:solidFill>
                  <a:srgbClr val="FF0000"/>
                </a:solidFill>
                <a:latin typeface="MS PGothic"/>
                <a:ea typeface="MS PGothic"/>
                <a:cs typeface="MS PGothic"/>
                <a:sym typeface="MS PGothic"/>
              </a:rPr>
              <a:t>献血が行われる場所の位置情報のCSV</a:t>
            </a:r>
            <a:endParaRPr b="1">
              <a:solidFill>
                <a:srgbClr val="FF0000"/>
              </a:solidFill>
            </a:endParaRPr>
          </a:p>
        </p:txBody>
      </p:sp>
      <p:sp>
        <p:nvSpPr>
          <p:cNvPr id="252" name="Shape 252"/>
          <p:cNvSpPr txBox="1"/>
          <p:nvPr/>
        </p:nvSpPr>
        <p:spPr>
          <a:xfrm>
            <a:off x="618048" y="3611464"/>
            <a:ext cx="3175500" cy="6225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b="1" lang="ja">
                <a:solidFill>
                  <a:srgbClr val="FF0000"/>
                </a:solidFill>
                <a:latin typeface="MS PGothic"/>
                <a:ea typeface="MS PGothic"/>
                <a:cs typeface="MS PGothic"/>
                <a:sym typeface="MS PGothic"/>
              </a:rPr>
              <a:t>献血日程や献血バス日程を管理する</a:t>
            </a:r>
            <a:br>
              <a:rPr b="1" lang="ja">
                <a:solidFill>
                  <a:srgbClr val="FF0000"/>
                </a:solidFill>
                <a:latin typeface="MS PGothic"/>
                <a:ea typeface="MS PGothic"/>
                <a:cs typeface="MS PGothic"/>
                <a:sym typeface="MS PGothic"/>
              </a:rPr>
            </a:br>
            <a:r>
              <a:rPr b="1" lang="ja">
                <a:solidFill>
                  <a:srgbClr val="FF0000"/>
                </a:solidFill>
                <a:latin typeface="MS PGothic"/>
                <a:ea typeface="MS PGothic"/>
                <a:cs typeface="MS PGothic"/>
                <a:sym typeface="MS PGothic"/>
              </a:rPr>
              <a:t>機械から出力されるCSV</a:t>
            </a:r>
            <a:endParaRPr b="1">
              <a:solidFill>
                <a:srgbClr val="FF0000"/>
              </a:solidFill>
            </a:endParaRPr>
          </a:p>
        </p:txBody>
      </p:sp>
      <p:sp>
        <p:nvSpPr>
          <p:cNvPr id="253" name="Shape 253"/>
          <p:cNvSpPr/>
          <p:nvPr/>
        </p:nvSpPr>
        <p:spPr>
          <a:xfrm rot="900221">
            <a:off x="4034840" y="3772122"/>
            <a:ext cx="1379012" cy="589810"/>
          </a:xfrm>
          <a:prstGeom prst="right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4" name="Shape 254"/>
          <p:cNvSpPr/>
          <p:nvPr/>
        </p:nvSpPr>
        <p:spPr>
          <a:xfrm rot="-900242">
            <a:off x="4446148" y="4931149"/>
            <a:ext cx="960651" cy="589810"/>
          </a:xfrm>
          <a:prstGeom prst="right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5" name="Shape 255"/>
          <p:cNvSpPr txBox="1"/>
          <p:nvPr/>
        </p:nvSpPr>
        <p:spPr>
          <a:xfrm>
            <a:off x="235500" y="0"/>
            <a:ext cx="4005600" cy="4281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ja" sz="1800">
                <a:solidFill>
                  <a:srgbClr val="FFFFFF"/>
                </a:solidFill>
                <a:latin typeface="MS PGothic"/>
                <a:ea typeface="MS PGothic"/>
                <a:cs typeface="MS PGothic"/>
                <a:sym typeface="MS PGothic"/>
              </a:rPr>
              <a:t>●</a:t>
            </a:r>
            <a:r>
              <a:rPr lang="ja" sz="1800">
                <a:latin typeface="MS PGothic"/>
                <a:ea typeface="MS PGothic"/>
                <a:cs typeface="MS PGothic"/>
                <a:sym typeface="MS PGothic"/>
              </a:rPr>
              <a:t>CSVの活用と情報流通の取り組み</a:t>
            </a:r>
            <a:endParaRPr sz="1800">
              <a:solidFill>
                <a:srgbClr val="000000"/>
              </a:solidFill>
              <a:latin typeface="MS PGothic"/>
              <a:ea typeface="MS PGothic"/>
              <a:cs typeface="MS PGothic"/>
              <a:sym typeface="MS P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59" name="Shape 259"/>
        <p:cNvGrpSpPr/>
        <p:nvPr/>
      </p:nvGrpSpPr>
      <p:grpSpPr>
        <a:xfrm>
          <a:off x="0" y="0"/>
          <a:ext cx="0" cy="0"/>
          <a:chOff x="0" y="0"/>
          <a:chExt cx="0" cy="0"/>
        </a:xfrm>
      </p:grpSpPr>
      <p:sp>
        <p:nvSpPr>
          <p:cNvPr id="260" name="Shape 260"/>
          <p:cNvSpPr txBox="1"/>
          <p:nvPr/>
        </p:nvSpPr>
        <p:spPr>
          <a:xfrm>
            <a:off x="311700" y="364775"/>
            <a:ext cx="8520600" cy="12792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ja" sz="2400">
                <a:solidFill>
                  <a:srgbClr val="FF0000"/>
                </a:solidFill>
                <a:latin typeface="MS PGothic"/>
                <a:ea typeface="MS PGothic"/>
                <a:cs typeface="MS PGothic"/>
                <a:sym typeface="MS PGothic"/>
              </a:rPr>
              <a:t>【アーバンデータチャレンジ2017での取り組み】</a:t>
            </a:r>
            <a:br>
              <a:rPr lang="ja" sz="3200">
                <a:solidFill>
                  <a:schemeClr val="dk1"/>
                </a:solidFill>
                <a:latin typeface="MS PGothic"/>
                <a:ea typeface="MS PGothic"/>
                <a:cs typeface="MS PGothic"/>
                <a:sym typeface="MS PGothic"/>
              </a:rPr>
            </a:br>
            <a:r>
              <a:rPr lang="ja" sz="3200">
                <a:solidFill>
                  <a:schemeClr val="dk1"/>
                </a:solidFill>
                <a:latin typeface="MS PGothic"/>
                <a:ea typeface="MS PGothic"/>
                <a:cs typeface="MS PGothic"/>
                <a:sym typeface="MS PGothic"/>
              </a:rPr>
              <a:t>献血バス日程の</a:t>
            </a:r>
            <a:r>
              <a:rPr lang="ja" sz="3200">
                <a:latin typeface="MS PGothic"/>
                <a:ea typeface="MS PGothic"/>
                <a:cs typeface="MS PGothic"/>
                <a:sym typeface="MS PGothic"/>
              </a:rPr>
              <a:t>オープンデータ化</a:t>
            </a:r>
            <a:endParaRPr sz="3200">
              <a:solidFill>
                <a:srgbClr val="000000"/>
              </a:solidFill>
              <a:latin typeface="MS PGothic"/>
              <a:ea typeface="MS PGothic"/>
              <a:cs typeface="MS PGothic"/>
              <a:sym typeface="MS PGothic"/>
            </a:endParaRPr>
          </a:p>
        </p:txBody>
      </p:sp>
      <p:sp>
        <p:nvSpPr>
          <p:cNvPr id="261" name="Shape 261"/>
          <p:cNvSpPr txBox="1"/>
          <p:nvPr/>
        </p:nvSpPr>
        <p:spPr>
          <a:xfrm>
            <a:off x="311700" y="1678325"/>
            <a:ext cx="8832300" cy="12174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ja" sz="1800">
                <a:solidFill>
                  <a:schemeClr val="dk1"/>
                </a:solidFill>
                <a:latin typeface="MS PGothic"/>
                <a:ea typeface="MS PGothic"/>
                <a:cs typeface="MS PGothic"/>
                <a:sym typeface="MS PGothic"/>
              </a:rPr>
              <a:t>アーバンデータチャレンジ2017に参加するにあたり、まず、献血バス日程のCSVと、</a:t>
            </a:r>
            <a:endParaRPr sz="18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800">
                <a:solidFill>
                  <a:schemeClr val="dk1"/>
                </a:solidFill>
                <a:latin typeface="MS PGothic"/>
                <a:ea typeface="MS PGothic"/>
                <a:cs typeface="MS PGothic"/>
                <a:sym typeface="MS PGothic"/>
              </a:rPr>
              <a:t>位置情報CSVを一つまとめ、オープンデータとして公開。</a:t>
            </a:r>
            <a:endParaRPr sz="18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800">
                <a:solidFill>
                  <a:schemeClr val="dk1"/>
                </a:solidFill>
                <a:latin typeface="MS PGothic"/>
                <a:ea typeface="MS PGothic"/>
                <a:cs typeface="MS PGothic"/>
                <a:sym typeface="MS PGothic"/>
              </a:rPr>
              <a:t>さらに、オープンデータ化の作業は追加せず、自動更新される仕組みを導入した。</a:t>
            </a:r>
            <a:endParaRPr sz="1800">
              <a:solidFill>
                <a:schemeClr val="dk1"/>
              </a:solidFill>
              <a:latin typeface="MS PGothic"/>
              <a:ea typeface="MS PGothic"/>
              <a:cs typeface="MS PGothic"/>
              <a:sym typeface="MS PGothic"/>
            </a:endParaRPr>
          </a:p>
        </p:txBody>
      </p:sp>
      <p:pic>
        <p:nvPicPr>
          <p:cNvPr id="262" name="Shape 262"/>
          <p:cNvPicPr preferRelativeResize="0"/>
          <p:nvPr/>
        </p:nvPicPr>
        <p:blipFill>
          <a:blip r:embed="rId4">
            <a:alphaModFix/>
          </a:blip>
          <a:stretch>
            <a:fillRect/>
          </a:stretch>
        </p:blipFill>
        <p:spPr>
          <a:xfrm>
            <a:off x="311700" y="2983500"/>
            <a:ext cx="3720710" cy="2226998"/>
          </a:xfrm>
          <a:prstGeom prst="rect">
            <a:avLst/>
          </a:prstGeom>
          <a:noFill/>
          <a:ln>
            <a:noFill/>
          </a:ln>
        </p:spPr>
      </p:pic>
      <p:pic>
        <p:nvPicPr>
          <p:cNvPr id="263" name="Shape 263"/>
          <p:cNvPicPr preferRelativeResize="0"/>
          <p:nvPr/>
        </p:nvPicPr>
        <p:blipFill>
          <a:blip r:embed="rId5">
            <a:alphaModFix/>
          </a:blip>
          <a:stretch>
            <a:fillRect/>
          </a:stretch>
        </p:blipFill>
        <p:spPr>
          <a:xfrm>
            <a:off x="671686" y="4408727"/>
            <a:ext cx="3865465" cy="2226998"/>
          </a:xfrm>
          <a:prstGeom prst="rect">
            <a:avLst/>
          </a:prstGeom>
          <a:noFill/>
          <a:ln>
            <a:noFill/>
          </a:ln>
        </p:spPr>
      </p:pic>
      <p:sp>
        <p:nvSpPr>
          <p:cNvPr id="264" name="Shape 264"/>
          <p:cNvSpPr/>
          <p:nvPr/>
        </p:nvSpPr>
        <p:spPr>
          <a:xfrm>
            <a:off x="489625" y="3414400"/>
            <a:ext cx="3424200" cy="5928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5" name="Shape 265"/>
          <p:cNvSpPr/>
          <p:nvPr/>
        </p:nvSpPr>
        <p:spPr>
          <a:xfrm>
            <a:off x="765525" y="5413525"/>
            <a:ext cx="3728700" cy="4479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6" name="Shape 266"/>
          <p:cNvSpPr txBox="1"/>
          <p:nvPr/>
        </p:nvSpPr>
        <p:spPr>
          <a:xfrm>
            <a:off x="702375" y="5413525"/>
            <a:ext cx="3855000" cy="447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ja" sz="1600">
                <a:solidFill>
                  <a:srgbClr val="FF0000"/>
                </a:solidFill>
                <a:latin typeface="MS PGothic"/>
                <a:ea typeface="MS PGothic"/>
                <a:cs typeface="MS PGothic"/>
                <a:sym typeface="MS PGothic"/>
              </a:rPr>
              <a:t>献血が行われる場所の位置情報のCSV</a:t>
            </a:r>
            <a:endParaRPr b="1">
              <a:solidFill>
                <a:srgbClr val="FF0000"/>
              </a:solidFill>
            </a:endParaRPr>
          </a:p>
        </p:txBody>
      </p:sp>
      <p:sp>
        <p:nvSpPr>
          <p:cNvPr id="267" name="Shape 267"/>
          <p:cNvSpPr txBox="1"/>
          <p:nvPr/>
        </p:nvSpPr>
        <p:spPr>
          <a:xfrm>
            <a:off x="489625" y="3375250"/>
            <a:ext cx="3424200" cy="6711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b="1" lang="ja" sz="1600">
                <a:solidFill>
                  <a:srgbClr val="FF0000"/>
                </a:solidFill>
                <a:latin typeface="MS PGothic"/>
                <a:ea typeface="MS PGothic"/>
                <a:cs typeface="MS PGothic"/>
                <a:sym typeface="MS PGothic"/>
              </a:rPr>
              <a:t>献血日程や献血バス日程を管理する</a:t>
            </a:r>
            <a:br>
              <a:rPr b="1" lang="ja" sz="1600">
                <a:solidFill>
                  <a:srgbClr val="FF0000"/>
                </a:solidFill>
                <a:latin typeface="MS PGothic"/>
                <a:ea typeface="MS PGothic"/>
                <a:cs typeface="MS PGothic"/>
                <a:sym typeface="MS PGothic"/>
              </a:rPr>
            </a:br>
            <a:r>
              <a:rPr b="1" lang="ja" sz="1600">
                <a:solidFill>
                  <a:srgbClr val="FF0000"/>
                </a:solidFill>
                <a:latin typeface="MS PGothic"/>
                <a:ea typeface="MS PGothic"/>
                <a:cs typeface="MS PGothic"/>
                <a:sym typeface="MS PGothic"/>
              </a:rPr>
              <a:t>機械から出力されるCSV</a:t>
            </a:r>
            <a:endParaRPr b="1">
              <a:solidFill>
                <a:srgbClr val="FF0000"/>
              </a:solidFill>
            </a:endParaRPr>
          </a:p>
        </p:txBody>
      </p:sp>
      <p:pic>
        <p:nvPicPr>
          <p:cNvPr id="268" name="Shape 268"/>
          <p:cNvPicPr preferRelativeResize="0"/>
          <p:nvPr/>
        </p:nvPicPr>
        <p:blipFill>
          <a:blip r:embed="rId6">
            <a:alphaModFix/>
          </a:blip>
          <a:stretch>
            <a:fillRect/>
          </a:stretch>
        </p:blipFill>
        <p:spPr>
          <a:xfrm>
            <a:off x="4698172" y="3490600"/>
            <a:ext cx="4027677" cy="2385548"/>
          </a:xfrm>
          <a:prstGeom prst="rect">
            <a:avLst/>
          </a:prstGeom>
          <a:noFill/>
          <a:ln>
            <a:noFill/>
          </a:ln>
        </p:spPr>
      </p:pic>
      <p:sp>
        <p:nvSpPr>
          <p:cNvPr id="269" name="Shape 269"/>
          <p:cNvSpPr/>
          <p:nvPr/>
        </p:nvSpPr>
        <p:spPr>
          <a:xfrm>
            <a:off x="5305200" y="4506199"/>
            <a:ext cx="3268242" cy="2239110"/>
          </a:xfrm>
          <a:prstGeom prst="irregularSeal1">
            <a:avLst/>
          </a:prstGeom>
          <a:solidFill>
            <a:srgbClr val="FFD96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0" name="Shape 270"/>
          <p:cNvSpPr txBox="1"/>
          <p:nvPr/>
        </p:nvSpPr>
        <p:spPr>
          <a:xfrm>
            <a:off x="5454775" y="4923325"/>
            <a:ext cx="2969100" cy="1636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2400">
                <a:latin typeface="MS PGothic"/>
                <a:ea typeface="MS PGothic"/>
                <a:cs typeface="MS PGothic"/>
                <a:sym typeface="MS PGothic"/>
              </a:rPr>
              <a:t>オープンデータ化の</a:t>
            </a:r>
            <a:br>
              <a:rPr lang="ja" sz="2400">
                <a:latin typeface="MS PGothic"/>
                <a:ea typeface="MS PGothic"/>
                <a:cs typeface="MS PGothic"/>
                <a:sym typeface="MS PGothic"/>
              </a:rPr>
            </a:br>
            <a:r>
              <a:rPr lang="ja" sz="2400">
                <a:latin typeface="MS PGothic"/>
                <a:ea typeface="MS PGothic"/>
                <a:cs typeface="MS PGothic"/>
                <a:sym typeface="MS PGothic"/>
              </a:rPr>
              <a:t>作業なし</a:t>
            </a:r>
            <a:br>
              <a:rPr lang="ja" sz="2400">
                <a:latin typeface="MS PGothic"/>
                <a:ea typeface="MS PGothic"/>
                <a:cs typeface="MS PGothic"/>
                <a:sym typeface="MS PGothic"/>
              </a:rPr>
            </a:br>
            <a:r>
              <a:rPr b="1" lang="ja" sz="3200">
                <a:solidFill>
                  <a:srgbClr val="FF0000"/>
                </a:solidFill>
                <a:latin typeface="MS PGothic"/>
                <a:ea typeface="MS PGothic"/>
                <a:cs typeface="MS PGothic"/>
                <a:sym typeface="MS PGothic"/>
              </a:rPr>
              <a:t>自動更新</a:t>
            </a:r>
            <a:endParaRPr b="1" sz="3200">
              <a:solidFill>
                <a:srgbClr val="FF0000"/>
              </a:solidFill>
              <a:latin typeface="MS PGothic"/>
              <a:ea typeface="MS PGothic"/>
              <a:cs typeface="MS PGothic"/>
              <a:sym typeface="MS PGothic"/>
            </a:endParaRPr>
          </a:p>
        </p:txBody>
      </p:sp>
      <p:sp>
        <p:nvSpPr>
          <p:cNvPr id="271" name="Shape 271"/>
          <p:cNvSpPr/>
          <p:nvPr/>
        </p:nvSpPr>
        <p:spPr>
          <a:xfrm rot="900242">
            <a:off x="4078182" y="3802096"/>
            <a:ext cx="960651" cy="589810"/>
          </a:xfrm>
          <a:prstGeom prst="right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2" name="Shape 272"/>
          <p:cNvSpPr/>
          <p:nvPr/>
        </p:nvSpPr>
        <p:spPr>
          <a:xfrm rot="-900242">
            <a:off x="4078173" y="4709412"/>
            <a:ext cx="960651" cy="589810"/>
          </a:xfrm>
          <a:prstGeom prst="right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3" name="Shape 273"/>
          <p:cNvSpPr txBox="1"/>
          <p:nvPr/>
        </p:nvSpPr>
        <p:spPr>
          <a:xfrm>
            <a:off x="4707450" y="2951125"/>
            <a:ext cx="2453700" cy="6711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ja" sz="2400">
                <a:solidFill>
                  <a:srgbClr val="FF0000"/>
                </a:solidFill>
                <a:latin typeface="MS PGothic"/>
                <a:ea typeface="MS PGothic"/>
                <a:cs typeface="MS PGothic"/>
                <a:sym typeface="MS PGothic"/>
              </a:rPr>
              <a:t>オープンデータ化</a:t>
            </a:r>
            <a:endParaRPr sz="2400">
              <a:solidFill>
                <a:srgbClr val="FF0000"/>
              </a:solidFill>
            </a:endParaRPr>
          </a:p>
        </p:txBody>
      </p:sp>
      <p:sp>
        <p:nvSpPr>
          <p:cNvPr id="274" name="Shape 274"/>
          <p:cNvSpPr txBox="1"/>
          <p:nvPr/>
        </p:nvSpPr>
        <p:spPr>
          <a:xfrm>
            <a:off x="235500" y="0"/>
            <a:ext cx="4005600" cy="4281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ja" sz="1800">
                <a:solidFill>
                  <a:srgbClr val="FFFFFF"/>
                </a:solidFill>
                <a:latin typeface="MS PGothic"/>
                <a:ea typeface="MS PGothic"/>
                <a:cs typeface="MS PGothic"/>
                <a:sym typeface="MS PGothic"/>
              </a:rPr>
              <a:t>●</a:t>
            </a:r>
            <a:r>
              <a:rPr lang="ja" sz="1800">
                <a:latin typeface="MS PGothic"/>
                <a:ea typeface="MS PGothic"/>
                <a:cs typeface="MS PGothic"/>
                <a:sym typeface="MS PGothic"/>
              </a:rPr>
              <a:t>CSVの活用と情報流通の取り組み</a:t>
            </a:r>
            <a:endParaRPr sz="1800">
              <a:solidFill>
                <a:srgbClr val="000000"/>
              </a:solidFill>
              <a:latin typeface="MS PGothic"/>
              <a:ea typeface="MS PGothic"/>
              <a:cs typeface="MS PGothic"/>
              <a:sym typeface="MS P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59" name="Shape 59"/>
        <p:cNvGrpSpPr/>
        <p:nvPr/>
      </p:nvGrpSpPr>
      <p:grpSpPr>
        <a:xfrm>
          <a:off x="0" y="0"/>
          <a:ext cx="0" cy="0"/>
          <a:chOff x="0" y="0"/>
          <a:chExt cx="0" cy="0"/>
        </a:xfrm>
      </p:grpSpPr>
      <p:sp>
        <p:nvSpPr>
          <p:cNvPr id="60" name="Shape 60"/>
          <p:cNvSpPr/>
          <p:nvPr/>
        </p:nvSpPr>
        <p:spPr>
          <a:xfrm>
            <a:off x="6356675" y="3650900"/>
            <a:ext cx="2606202" cy="2446200"/>
          </a:xfrm>
          <a:prstGeom prst="irregularSeal1">
            <a:avLst/>
          </a:prstGeom>
          <a:solidFill>
            <a:srgbClr val="FFD96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1" name="Shape 61"/>
          <p:cNvSpPr txBox="1"/>
          <p:nvPr/>
        </p:nvSpPr>
        <p:spPr>
          <a:xfrm>
            <a:off x="6630325" y="4406300"/>
            <a:ext cx="2059200" cy="1240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2400">
                <a:latin typeface="MS PGothic"/>
                <a:ea typeface="MS PGothic"/>
                <a:cs typeface="MS PGothic"/>
                <a:sym typeface="MS PGothic"/>
              </a:rPr>
              <a:t>ホームページ</a:t>
            </a:r>
            <a:br>
              <a:rPr lang="ja" sz="2400">
                <a:latin typeface="MS PGothic"/>
                <a:ea typeface="MS PGothic"/>
                <a:cs typeface="MS PGothic"/>
                <a:sym typeface="MS PGothic"/>
              </a:rPr>
            </a:br>
            <a:r>
              <a:rPr lang="ja" sz="2400">
                <a:latin typeface="MS PGothic"/>
                <a:ea typeface="MS PGothic"/>
                <a:cs typeface="MS PGothic"/>
                <a:sym typeface="MS PGothic"/>
              </a:rPr>
              <a:t>印刷物</a:t>
            </a:r>
            <a:endParaRPr sz="2400">
              <a:latin typeface="MS PGothic"/>
              <a:ea typeface="MS PGothic"/>
              <a:cs typeface="MS PGothic"/>
              <a:sym typeface="MS PGothic"/>
            </a:endParaRPr>
          </a:p>
        </p:txBody>
      </p:sp>
      <p:sp>
        <p:nvSpPr>
          <p:cNvPr id="62" name="Shape 62"/>
          <p:cNvSpPr txBox="1"/>
          <p:nvPr/>
        </p:nvSpPr>
        <p:spPr>
          <a:xfrm>
            <a:off x="311700" y="364775"/>
            <a:ext cx="8520600" cy="12792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ja" sz="3200">
                <a:solidFill>
                  <a:srgbClr val="000000"/>
                </a:solidFill>
                <a:latin typeface="MS PGothic"/>
                <a:ea typeface="MS PGothic"/>
                <a:cs typeface="MS PGothic"/>
                <a:sym typeface="MS PGothic"/>
              </a:rPr>
              <a:t>和歌山ローカルナレッジとは</a:t>
            </a:r>
            <a:endParaRPr sz="3200">
              <a:solidFill>
                <a:srgbClr val="000000"/>
              </a:solidFill>
              <a:latin typeface="MS PGothic"/>
              <a:ea typeface="MS PGothic"/>
              <a:cs typeface="MS PGothic"/>
              <a:sym typeface="MS PGothic"/>
            </a:endParaRPr>
          </a:p>
        </p:txBody>
      </p:sp>
      <p:sp>
        <p:nvSpPr>
          <p:cNvPr id="63" name="Shape 63"/>
          <p:cNvSpPr txBox="1"/>
          <p:nvPr/>
        </p:nvSpPr>
        <p:spPr>
          <a:xfrm>
            <a:off x="486375" y="1345950"/>
            <a:ext cx="8618700" cy="27471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ja" sz="1800">
                <a:solidFill>
                  <a:srgbClr val="92D050"/>
                </a:solidFill>
                <a:latin typeface="MS PGothic"/>
                <a:ea typeface="MS PGothic"/>
                <a:cs typeface="MS PGothic"/>
                <a:sym typeface="MS PGothic"/>
              </a:rPr>
              <a:t>●</a:t>
            </a:r>
            <a:r>
              <a:rPr lang="ja" sz="1800">
                <a:solidFill>
                  <a:srgbClr val="000000"/>
                </a:solidFill>
                <a:latin typeface="MS PGothic"/>
                <a:ea typeface="MS PGothic"/>
                <a:cs typeface="MS PGothic"/>
                <a:sym typeface="MS PGothic"/>
              </a:rPr>
              <a:t>和歌山県におけるオープンデータの取り組みと、和歌山大学がきっかけで広がった</a:t>
            </a:r>
            <a:br>
              <a:rPr lang="ja" sz="1800">
                <a:solidFill>
                  <a:srgbClr val="000000"/>
                </a:solidFill>
                <a:latin typeface="MS PGothic"/>
                <a:ea typeface="MS PGothic"/>
                <a:cs typeface="MS PGothic"/>
                <a:sym typeface="MS PGothic"/>
              </a:rPr>
            </a:br>
            <a:r>
              <a:rPr lang="ja" sz="1800">
                <a:solidFill>
                  <a:srgbClr val="000000"/>
                </a:solidFill>
                <a:latin typeface="MS PGothic"/>
                <a:ea typeface="MS PGothic"/>
                <a:cs typeface="MS PGothic"/>
                <a:sym typeface="MS PGothic"/>
              </a:rPr>
              <a:t>　 LocalWikiやOSMを活用した、</a:t>
            </a:r>
            <a:r>
              <a:rPr lang="ja" sz="1800">
                <a:solidFill>
                  <a:srgbClr val="FF0000"/>
                </a:solidFill>
                <a:latin typeface="MS PGothic"/>
                <a:ea typeface="MS PGothic"/>
                <a:cs typeface="MS PGothic"/>
                <a:sym typeface="MS PGothic"/>
              </a:rPr>
              <a:t>マッピングパーティーやシビックテックの活動</a:t>
            </a:r>
            <a:r>
              <a:rPr lang="ja" sz="1800">
                <a:solidFill>
                  <a:srgbClr val="000000"/>
                </a:solidFill>
                <a:latin typeface="MS PGothic"/>
                <a:ea typeface="MS PGothic"/>
                <a:cs typeface="MS PGothic"/>
                <a:sym typeface="MS PGothic"/>
              </a:rPr>
              <a:t>。</a:t>
            </a:r>
            <a:endParaRPr sz="10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800">
                <a:solidFill>
                  <a:srgbClr val="92D050"/>
                </a:solidFill>
                <a:latin typeface="MS PGothic"/>
                <a:ea typeface="MS PGothic"/>
                <a:cs typeface="MS PGothic"/>
                <a:sym typeface="MS PGothic"/>
              </a:rPr>
              <a:t>●</a:t>
            </a:r>
            <a:r>
              <a:rPr lang="ja" sz="1800">
                <a:solidFill>
                  <a:srgbClr val="FF0000"/>
                </a:solidFill>
                <a:latin typeface="MS PGothic"/>
                <a:ea typeface="MS PGothic"/>
                <a:cs typeface="MS PGothic"/>
                <a:sym typeface="MS PGothic"/>
              </a:rPr>
              <a:t>自治体や学校、さまざまな組織や企業、住民などが連携</a:t>
            </a:r>
            <a:r>
              <a:rPr lang="ja" sz="1800">
                <a:solidFill>
                  <a:srgbClr val="000000"/>
                </a:solidFill>
                <a:latin typeface="MS PGothic"/>
                <a:ea typeface="MS PGothic"/>
                <a:cs typeface="MS PGothic"/>
                <a:sym typeface="MS PGothic"/>
              </a:rPr>
              <a:t>して、地域の歴史や文化、</a:t>
            </a:r>
            <a:br>
              <a:rPr lang="ja" sz="1800">
                <a:solidFill>
                  <a:srgbClr val="000000"/>
                </a:solidFill>
                <a:latin typeface="MS PGothic"/>
                <a:ea typeface="MS PGothic"/>
                <a:cs typeface="MS PGothic"/>
                <a:sym typeface="MS PGothic"/>
              </a:rPr>
            </a:br>
            <a:r>
              <a:rPr lang="ja" sz="1800">
                <a:solidFill>
                  <a:srgbClr val="000000"/>
                </a:solidFill>
                <a:latin typeface="MS PGothic"/>
                <a:ea typeface="MS PGothic"/>
                <a:cs typeface="MS PGothic"/>
                <a:sym typeface="MS PGothic"/>
              </a:rPr>
              <a:t>　 地理、産業、観光資源など</a:t>
            </a:r>
            <a:r>
              <a:rPr lang="ja" sz="1800">
                <a:latin typeface="MS PGothic"/>
                <a:ea typeface="MS PGothic"/>
                <a:cs typeface="MS PGothic"/>
                <a:sym typeface="MS PGothic"/>
              </a:rPr>
              <a:t>を集約し、</a:t>
            </a:r>
            <a:r>
              <a:rPr lang="ja" sz="1800">
                <a:solidFill>
                  <a:srgbClr val="FF0000"/>
                </a:solidFill>
                <a:latin typeface="MS PGothic"/>
                <a:ea typeface="MS PGothic"/>
                <a:cs typeface="MS PGothic"/>
                <a:sym typeface="MS PGothic"/>
              </a:rPr>
              <a:t>共有財産</a:t>
            </a:r>
            <a:r>
              <a:rPr lang="ja" sz="1800">
                <a:latin typeface="MS PGothic"/>
                <a:ea typeface="MS PGothic"/>
                <a:cs typeface="MS PGothic"/>
                <a:sym typeface="MS PGothic"/>
              </a:rPr>
              <a:t>とする。</a:t>
            </a:r>
            <a:endParaRPr sz="18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800">
                <a:solidFill>
                  <a:srgbClr val="92D050"/>
                </a:solidFill>
                <a:latin typeface="MS PGothic"/>
                <a:ea typeface="MS PGothic"/>
                <a:cs typeface="MS PGothic"/>
                <a:sym typeface="MS PGothic"/>
              </a:rPr>
              <a:t>●</a:t>
            </a:r>
            <a:r>
              <a:rPr lang="ja" sz="1800">
                <a:solidFill>
                  <a:srgbClr val="000000"/>
                </a:solidFill>
                <a:latin typeface="MS PGothic"/>
                <a:ea typeface="MS PGothic"/>
                <a:cs typeface="MS PGothic"/>
                <a:sym typeface="MS PGothic"/>
              </a:rPr>
              <a:t>紀伊民報のホームページ更新システム「ｅメイド」を通して、</a:t>
            </a:r>
            <a:r>
              <a:rPr lang="ja" sz="1800">
                <a:solidFill>
                  <a:srgbClr val="FF0000"/>
                </a:solidFill>
                <a:latin typeface="MS PGothic"/>
                <a:ea typeface="MS PGothic"/>
                <a:cs typeface="MS PGothic"/>
                <a:sym typeface="MS PGothic"/>
              </a:rPr>
              <a:t>WEBサイトや印刷物で</a:t>
            </a:r>
            <a:br>
              <a:rPr lang="ja" sz="1800">
                <a:solidFill>
                  <a:srgbClr val="FF0000"/>
                </a:solidFill>
                <a:latin typeface="MS PGothic"/>
                <a:ea typeface="MS PGothic"/>
                <a:cs typeface="MS PGothic"/>
                <a:sym typeface="MS PGothic"/>
              </a:rPr>
            </a:br>
            <a:r>
              <a:rPr lang="ja" sz="1800">
                <a:solidFill>
                  <a:srgbClr val="FF0000"/>
                </a:solidFill>
                <a:latin typeface="MS PGothic"/>
                <a:ea typeface="MS PGothic"/>
                <a:cs typeface="MS PGothic"/>
                <a:sym typeface="MS PGothic"/>
              </a:rPr>
              <a:t>　 見える化</a:t>
            </a:r>
            <a:r>
              <a:rPr lang="ja" sz="1800">
                <a:solidFill>
                  <a:srgbClr val="000000"/>
                </a:solidFill>
                <a:latin typeface="MS PGothic"/>
                <a:ea typeface="MS PGothic"/>
                <a:cs typeface="MS PGothic"/>
                <a:sym typeface="MS PGothic"/>
              </a:rPr>
              <a:t>。ソーシャルメディアなどを活用し、情報流通の促進をする。</a:t>
            </a:r>
            <a:endParaRPr sz="18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800">
                <a:solidFill>
                  <a:srgbClr val="92D050"/>
                </a:solidFill>
                <a:latin typeface="MS PGothic"/>
                <a:ea typeface="MS PGothic"/>
                <a:cs typeface="MS PGothic"/>
                <a:sym typeface="MS PGothic"/>
              </a:rPr>
              <a:t>●</a:t>
            </a:r>
            <a:r>
              <a:rPr lang="ja" sz="1800">
                <a:solidFill>
                  <a:srgbClr val="000000"/>
                </a:solidFill>
                <a:latin typeface="MS PGothic"/>
                <a:ea typeface="MS PGothic"/>
                <a:cs typeface="MS PGothic"/>
                <a:sym typeface="MS PGothic"/>
              </a:rPr>
              <a:t>さまざまな立場や多世代との交流活動を通じて、情報を共有し、地域課題の解決に</a:t>
            </a:r>
            <a:br>
              <a:rPr lang="ja" sz="1800">
                <a:solidFill>
                  <a:srgbClr val="000000"/>
                </a:solidFill>
                <a:latin typeface="MS PGothic"/>
                <a:ea typeface="MS PGothic"/>
                <a:cs typeface="MS PGothic"/>
                <a:sym typeface="MS PGothic"/>
              </a:rPr>
            </a:br>
            <a:r>
              <a:rPr lang="ja" sz="1800">
                <a:solidFill>
                  <a:srgbClr val="000000"/>
                </a:solidFill>
                <a:latin typeface="MS PGothic"/>
                <a:ea typeface="MS PGothic"/>
                <a:cs typeface="MS PGothic"/>
                <a:sym typeface="MS PGothic"/>
              </a:rPr>
              <a:t>　 取り組み、昔を知り、</a:t>
            </a:r>
            <a:r>
              <a:rPr lang="ja" sz="1800">
                <a:solidFill>
                  <a:srgbClr val="FF0000"/>
                </a:solidFill>
                <a:latin typeface="MS PGothic"/>
                <a:ea typeface="MS PGothic"/>
                <a:cs typeface="MS PGothic"/>
                <a:sym typeface="MS PGothic"/>
              </a:rPr>
              <a:t>今に合った地域コミュニティーの再構築が最大の目的</a:t>
            </a:r>
            <a:r>
              <a:rPr lang="ja" sz="1800">
                <a:solidFill>
                  <a:srgbClr val="000000"/>
                </a:solidFill>
                <a:latin typeface="MS PGothic"/>
                <a:ea typeface="MS PGothic"/>
                <a:cs typeface="MS PGothic"/>
                <a:sym typeface="MS PGothic"/>
              </a:rPr>
              <a:t>。</a:t>
            </a:r>
            <a:endParaRPr sz="1800">
              <a:solidFill>
                <a:srgbClr val="92D050"/>
              </a:solidFill>
              <a:latin typeface="MS PGothic"/>
              <a:ea typeface="MS PGothic"/>
              <a:cs typeface="MS PGothic"/>
              <a:sym typeface="MS PGothic"/>
            </a:endParaRPr>
          </a:p>
        </p:txBody>
      </p:sp>
      <p:sp>
        <p:nvSpPr>
          <p:cNvPr id="64" name="Shape 64"/>
          <p:cNvSpPr/>
          <p:nvPr/>
        </p:nvSpPr>
        <p:spPr>
          <a:xfrm>
            <a:off x="653275" y="4013850"/>
            <a:ext cx="2200200" cy="780000"/>
          </a:xfrm>
          <a:prstGeom prst="ellipse">
            <a:avLst/>
          </a:prstGeom>
          <a:solidFill>
            <a:srgbClr val="D9EAD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5" name="Shape 65"/>
          <p:cNvSpPr txBox="1"/>
          <p:nvPr/>
        </p:nvSpPr>
        <p:spPr>
          <a:xfrm>
            <a:off x="931868" y="4078950"/>
            <a:ext cx="1643100" cy="649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rgbClr val="000000"/>
              </a:buClr>
              <a:buSzPts val="1100"/>
              <a:buFont typeface="Arial"/>
              <a:buNone/>
            </a:pPr>
            <a:r>
              <a:rPr lang="ja" sz="2400">
                <a:solidFill>
                  <a:srgbClr val="000000"/>
                </a:solidFill>
                <a:latin typeface="MS PGothic"/>
                <a:ea typeface="MS PGothic"/>
                <a:cs typeface="MS PGothic"/>
                <a:sym typeface="MS PGothic"/>
              </a:rPr>
              <a:t>LocalWiki</a:t>
            </a:r>
            <a:endParaRPr sz="2400">
              <a:latin typeface="MS PGothic"/>
              <a:ea typeface="MS PGothic"/>
              <a:cs typeface="MS PGothic"/>
              <a:sym typeface="MS PGothic"/>
            </a:endParaRPr>
          </a:p>
        </p:txBody>
      </p:sp>
      <p:sp>
        <p:nvSpPr>
          <p:cNvPr id="66" name="Shape 66"/>
          <p:cNvSpPr/>
          <p:nvPr/>
        </p:nvSpPr>
        <p:spPr>
          <a:xfrm>
            <a:off x="653275" y="4946369"/>
            <a:ext cx="2200200" cy="780000"/>
          </a:xfrm>
          <a:prstGeom prst="ellipse">
            <a:avLst/>
          </a:prstGeom>
          <a:solidFill>
            <a:srgbClr val="D9D2E9"/>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7" name="Shape 67"/>
          <p:cNvSpPr txBox="1"/>
          <p:nvPr/>
        </p:nvSpPr>
        <p:spPr>
          <a:xfrm>
            <a:off x="551725" y="5011486"/>
            <a:ext cx="2403300" cy="649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2400">
                <a:solidFill>
                  <a:srgbClr val="000000"/>
                </a:solidFill>
              </a:rPr>
              <a:t>OpenStreetMap</a:t>
            </a:r>
            <a:endParaRPr sz="2400">
              <a:latin typeface="MS PGothic"/>
              <a:ea typeface="MS PGothic"/>
              <a:cs typeface="MS PGothic"/>
              <a:sym typeface="MS PGothic"/>
            </a:endParaRPr>
          </a:p>
        </p:txBody>
      </p:sp>
      <p:sp>
        <p:nvSpPr>
          <p:cNvPr id="68" name="Shape 68"/>
          <p:cNvSpPr/>
          <p:nvPr/>
        </p:nvSpPr>
        <p:spPr>
          <a:xfrm>
            <a:off x="3471900" y="4408925"/>
            <a:ext cx="2200200" cy="1854900"/>
          </a:xfrm>
          <a:prstGeom prst="ellipse">
            <a:avLst/>
          </a:prstGeom>
          <a:solidFill>
            <a:srgbClr val="C9DAF8"/>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9" name="Shape 69"/>
          <p:cNvSpPr txBox="1"/>
          <p:nvPr/>
        </p:nvSpPr>
        <p:spPr>
          <a:xfrm>
            <a:off x="3542400" y="4716275"/>
            <a:ext cx="2059200" cy="1240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2000">
                <a:latin typeface="MS PGothic"/>
                <a:ea typeface="MS PGothic"/>
                <a:cs typeface="MS PGothic"/>
                <a:sym typeface="MS PGothic"/>
              </a:rPr>
              <a:t>ホームページ</a:t>
            </a:r>
            <a:br>
              <a:rPr lang="ja" sz="2000">
                <a:latin typeface="MS PGothic"/>
                <a:ea typeface="MS PGothic"/>
                <a:cs typeface="MS PGothic"/>
                <a:sym typeface="MS PGothic"/>
              </a:rPr>
            </a:br>
            <a:r>
              <a:rPr lang="ja" sz="2000">
                <a:latin typeface="MS PGothic"/>
                <a:ea typeface="MS PGothic"/>
                <a:cs typeface="MS PGothic"/>
                <a:sym typeface="MS PGothic"/>
              </a:rPr>
              <a:t>印刷物</a:t>
            </a:r>
            <a:br>
              <a:rPr lang="ja" sz="2000">
                <a:latin typeface="MS PGothic"/>
                <a:ea typeface="MS PGothic"/>
                <a:cs typeface="MS PGothic"/>
                <a:sym typeface="MS PGothic"/>
              </a:rPr>
            </a:br>
            <a:r>
              <a:rPr lang="ja" sz="2000">
                <a:latin typeface="MS PGothic"/>
                <a:ea typeface="MS PGothic"/>
                <a:cs typeface="MS PGothic"/>
                <a:sym typeface="MS PGothic"/>
              </a:rPr>
              <a:t>制作システム</a:t>
            </a:r>
            <a:endParaRPr sz="2000">
              <a:latin typeface="MS PGothic"/>
              <a:ea typeface="MS PGothic"/>
              <a:cs typeface="MS PGothic"/>
              <a:sym typeface="MS PGothic"/>
            </a:endParaRPr>
          </a:p>
        </p:txBody>
      </p:sp>
      <p:sp>
        <p:nvSpPr>
          <p:cNvPr id="70" name="Shape 70"/>
          <p:cNvSpPr/>
          <p:nvPr/>
        </p:nvSpPr>
        <p:spPr>
          <a:xfrm rot="-900242">
            <a:off x="5672106" y="4736617"/>
            <a:ext cx="960651" cy="589810"/>
          </a:xfrm>
          <a:prstGeom prst="right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1" name="Shape 71"/>
          <p:cNvSpPr/>
          <p:nvPr/>
        </p:nvSpPr>
        <p:spPr>
          <a:xfrm>
            <a:off x="653275" y="5878894"/>
            <a:ext cx="2200200" cy="780000"/>
          </a:xfrm>
          <a:prstGeom prst="ellipse">
            <a:avLst/>
          </a:prstGeom>
          <a:solidFill>
            <a:srgbClr val="F4CCCC"/>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2" name="Shape 72"/>
          <p:cNvSpPr txBox="1"/>
          <p:nvPr/>
        </p:nvSpPr>
        <p:spPr>
          <a:xfrm>
            <a:off x="551725" y="5944011"/>
            <a:ext cx="2403300" cy="649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2400"/>
              <a:t>CSV</a:t>
            </a:r>
            <a:endParaRPr sz="2400">
              <a:latin typeface="MS PGothic"/>
              <a:ea typeface="MS PGothic"/>
              <a:cs typeface="MS PGothic"/>
              <a:sym typeface="MS PGothic"/>
            </a:endParaRPr>
          </a:p>
        </p:txBody>
      </p:sp>
      <p:sp>
        <p:nvSpPr>
          <p:cNvPr id="73" name="Shape 73"/>
          <p:cNvSpPr/>
          <p:nvPr/>
        </p:nvSpPr>
        <p:spPr>
          <a:xfrm>
            <a:off x="2841341" y="5041463"/>
            <a:ext cx="960600" cy="589800"/>
          </a:xfrm>
          <a:prstGeom prst="right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4" name="Shape 74"/>
          <p:cNvSpPr/>
          <p:nvPr/>
        </p:nvSpPr>
        <p:spPr>
          <a:xfrm rot="900242">
            <a:off x="2841307" y="4374746"/>
            <a:ext cx="960651" cy="589810"/>
          </a:xfrm>
          <a:prstGeom prst="right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5" name="Shape 75"/>
          <p:cNvSpPr/>
          <p:nvPr/>
        </p:nvSpPr>
        <p:spPr>
          <a:xfrm rot="-900242">
            <a:off x="2841298" y="5708187"/>
            <a:ext cx="960651" cy="589810"/>
          </a:xfrm>
          <a:prstGeom prst="right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6" name="Shape 76"/>
          <p:cNvSpPr/>
          <p:nvPr/>
        </p:nvSpPr>
        <p:spPr>
          <a:xfrm rot="900242">
            <a:off x="5609707" y="5555021"/>
            <a:ext cx="960651" cy="589810"/>
          </a:xfrm>
          <a:prstGeom prst="right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7" name="Shape 77"/>
          <p:cNvSpPr/>
          <p:nvPr/>
        </p:nvSpPr>
        <p:spPr>
          <a:xfrm>
            <a:off x="6491500" y="5878894"/>
            <a:ext cx="2200200" cy="780000"/>
          </a:xfrm>
          <a:prstGeom prst="ellipse">
            <a:avLst/>
          </a:prstGeom>
          <a:solidFill>
            <a:srgbClr val="F4CCCC"/>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8" name="Shape 78"/>
          <p:cNvSpPr txBox="1"/>
          <p:nvPr/>
        </p:nvSpPr>
        <p:spPr>
          <a:xfrm>
            <a:off x="6389950" y="5944011"/>
            <a:ext cx="2403300" cy="649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2400"/>
              <a:t>オープンデータ</a:t>
            </a:r>
            <a:endParaRPr sz="2400">
              <a:latin typeface="MS PGothic"/>
              <a:ea typeface="MS PGothic"/>
              <a:cs typeface="MS PGothic"/>
              <a:sym typeface="MS P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78" name="Shape 278"/>
        <p:cNvGrpSpPr/>
        <p:nvPr/>
      </p:nvGrpSpPr>
      <p:grpSpPr>
        <a:xfrm>
          <a:off x="0" y="0"/>
          <a:ext cx="0" cy="0"/>
          <a:chOff x="0" y="0"/>
          <a:chExt cx="0" cy="0"/>
        </a:xfrm>
      </p:grpSpPr>
      <p:sp>
        <p:nvSpPr>
          <p:cNvPr id="279" name="Shape 279"/>
          <p:cNvSpPr txBox="1"/>
          <p:nvPr/>
        </p:nvSpPr>
        <p:spPr>
          <a:xfrm>
            <a:off x="311700" y="364775"/>
            <a:ext cx="8520600" cy="12792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ja" sz="2400">
                <a:solidFill>
                  <a:srgbClr val="FF0000"/>
                </a:solidFill>
                <a:latin typeface="MS PGothic"/>
                <a:ea typeface="MS PGothic"/>
                <a:cs typeface="MS PGothic"/>
                <a:sym typeface="MS PGothic"/>
              </a:rPr>
              <a:t>【アーバンデータチャレンジ2017での取り組み】</a:t>
            </a:r>
            <a:br>
              <a:rPr lang="ja" sz="3200">
                <a:latin typeface="MS PGothic"/>
                <a:ea typeface="MS PGothic"/>
                <a:cs typeface="MS PGothic"/>
                <a:sym typeface="MS PGothic"/>
              </a:rPr>
            </a:br>
            <a:r>
              <a:rPr lang="ja" sz="3200">
                <a:latin typeface="MS PGothic"/>
                <a:ea typeface="MS PGothic"/>
                <a:cs typeface="MS PGothic"/>
                <a:sym typeface="MS PGothic"/>
              </a:rPr>
              <a:t>RSS出力とソーシャルメディア連携よる情報流通</a:t>
            </a:r>
            <a:endParaRPr sz="3200">
              <a:solidFill>
                <a:srgbClr val="000000"/>
              </a:solidFill>
              <a:latin typeface="MS PGothic"/>
              <a:ea typeface="MS PGothic"/>
              <a:cs typeface="MS PGothic"/>
              <a:sym typeface="MS PGothic"/>
            </a:endParaRPr>
          </a:p>
        </p:txBody>
      </p:sp>
      <p:sp>
        <p:nvSpPr>
          <p:cNvPr id="280" name="Shape 280"/>
          <p:cNvSpPr txBox="1"/>
          <p:nvPr/>
        </p:nvSpPr>
        <p:spPr>
          <a:xfrm>
            <a:off x="311700" y="1449725"/>
            <a:ext cx="8832300" cy="14157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献血バス日程をオープンデータ化するだけでは、情報の流通は見込めないので、RSSリーダーや</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ソーシャルメディアに連携できるように、前日の情報をCSVデータからRSS出力。</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Clr>
                <a:schemeClr val="dk1"/>
              </a:buClr>
              <a:buSzPts val="1100"/>
              <a:buFont typeface="Arial"/>
              <a:buNone/>
            </a:pPr>
            <a:r>
              <a:rPr lang="ja" sz="1600">
                <a:solidFill>
                  <a:schemeClr val="dk1"/>
                </a:solidFill>
                <a:latin typeface="MS PGothic"/>
                <a:ea typeface="MS PGothic"/>
                <a:cs typeface="MS PGothic"/>
                <a:sym typeface="MS PGothic"/>
              </a:rPr>
              <a:t>RSSは、日程間違の防止と、スマートフォンでWEB閲覧が増える午後５時以降に作成。</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さらに、全市町村と市町村別のRSSを出力することで、無駄な情報がユーザーにつながらない工夫。</a:t>
            </a:r>
            <a:endParaRPr sz="1600">
              <a:solidFill>
                <a:schemeClr val="dk1"/>
              </a:solidFill>
              <a:latin typeface="MS PGothic"/>
              <a:ea typeface="MS PGothic"/>
              <a:cs typeface="MS PGothic"/>
              <a:sym typeface="MS PGothic"/>
            </a:endParaRPr>
          </a:p>
        </p:txBody>
      </p:sp>
      <p:pic>
        <p:nvPicPr>
          <p:cNvPr id="281" name="Shape 281"/>
          <p:cNvPicPr preferRelativeResize="0"/>
          <p:nvPr/>
        </p:nvPicPr>
        <p:blipFill>
          <a:blip r:embed="rId4">
            <a:alphaModFix/>
          </a:blip>
          <a:stretch>
            <a:fillRect/>
          </a:stretch>
        </p:blipFill>
        <p:spPr>
          <a:xfrm>
            <a:off x="4895000" y="2789300"/>
            <a:ext cx="2531525" cy="3084425"/>
          </a:xfrm>
          <a:prstGeom prst="rect">
            <a:avLst/>
          </a:prstGeom>
          <a:noFill/>
          <a:ln>
            <a:noFill/>
          </a:ln>
        </p:spPr>
      </p:pic>
      <p:pic>
        <p:nvPicPr>
          <p:cNvPr id="282" name="Shape 282"/>
          <p:cNvPicPr preferRelativeResize="0"/>
          <p:nvPr/>
        </p:nvPicPr>
        <p:blipFill rotWithShape="1">
          <a:blip r:embed="rId5">
            <a:alphaModFix/>
          </a:blip>
          <a:srcRect b="14280" l="0" r="0" t="0"/>
          <a:stretch/>
        </p:blipFill>
        <p:spPr>
          <a:xfrm>
            <a:off x="311700" y="2789300"/>
            <a:ext cx="4392674" cy="2826300"/>
          </a:xfrm>
          <a:prstGeom prst="rect">
            <a:avLst/>
          </a:prstGeom>
          <a:noFill/>
          <a:ln>
            <a:noFill/>
          </a:ln>
        </p:spPr>
      </p:pic>
      <p:sp>
        <p:nvSpPr>
          <p:cNvPr id="283" name="Shape 283"/>
          <p:cNvSpPr txBox="1"/>
          <p:nvPr/>
        </p:nvSpPr>
        <p:spPr>
          <a:xfrm>
            <a:off x="311700" y="5733925"/>
            <a:ext cx="6620700" cy="10494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ja" sz="1500">
                <a:solidFill>
                  <a:schemeClr val="dk1"/>
                </a:solidFill>
                <a:latin typeface="MS PGothic"/>
                <a:ea typeface="MS PGothic"/>
                <a:cs typeface="MS PGothic"/>
                <a:sym typeface="MS PGothic"/>
              </a:rPr>
              <a:t>紀伊民報では、購読エリアの市町村のみを設定。</a:t>
            </a:r>
            <a:br>
              <a:rPr lang="ja" sz="1500">
                <a:solidFill>
                  <a:schemeClr val="dk1"/>
                </a:solidFill>
                <a:latin typeface="MS PGothic"/>
                <a:ea typeface="MS PGothic"/>
                <a:cs typeface="MS PGothic"/>
                <a:sym typeface="MS PGothic"/>
              </a:rPr>
            </a:br>
            <a:r>
              <a:rPr lang="ja" sz="1500">
                <a:solidFill>
                  <a:schemeClr val="dk1"/>
                </a:solidFill>
                <a:latin typeface="MS PGothic"/>
                <a:ea typeface="MS PGothic"/>
                <a:cs typeface="MS PGothic"/>
                <a:sym typeface="MS PGothic"/>
              </a:rPr>
              <a:t>カレンダーが見やすいというユーザーのニーズに応え、血液センターのサイトと</a:t>
            </a:r>
            <a:br>
              <a:rPr lang="ja" sz="1500">
                <a:solidFill>
                  <a:schemeClr val="dk1"/>
                </a:solidFill>
                <a:latin typeface="MS PGothic"/>
                <a:ea typeface="MS PGothic"/>
                <a:cs typeface="MS PGothic"/>
                <a:sym typeface="MS PGothic"/>
              </a:rPr>
            </a:br>
            <a:r>
              <a:rPr lang="ja" sz="1500">
                <a:solidFill>
                  <a:schemeClr val="dk1"/>
                </a:solidFill>
                <a:latin typeface="MS PGothic"/>
                <a:ea typeface="MS PGothic"/>
                <a:cs typeface="MS PGothic"/>
                <a:sym typeface="MS PGothic"/>
              </a:rPr>
              <a:t>合わせて、カレンダー表示も作成。</a:t>
            </a:r>
            <a:endParaRPr sz="1500">
              <a:solidFill>
                <a:schemeClr val="dk1"/>
              </a:solidFill>
              <a:latin typeface="MS PGothic"/>
              <a:ea typeface="MS PGothic"/>
              <a:cs typeface="MS PGothic"/>
              <a:sym typeface="MS PGothic"/>
            </a:endParaRPr>
          </a:p>
        </p:txBody>
      </p:sp>
      <p:sp>
        <p:nvSpPr>
          <p:cNvPr id="284" name="Shape 284"/>
          <p:cNvSpPr/>
          <p:nvPr/>
        </p:nvSpPr>
        <p:spPr>
          <a:xfrm>
            <a:off x="4186850" y="4721075"/>
            <a:ext cx="459600" cy="335400"/>
          </a:xfrm>
          <a:prstGeom prst="rect">
            <a:avLst/>
          </a:prstGeom>
          <a:noFill/>
          <a:ln cap="flat" cmpd="sng" w="19050">
            <a:solidFill>
              <a:srgbClr val="FF0000"/>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285" name="Shape 285"/>
          <p:cNvCxnSpPr/>
          <p:nvPr/>
        </p:nvCxnSpPr>
        <p:spPr>
          <a:xfrm flipH="1" rot="10800000">
            <a:off x="4646450" y="4596875"/>
            <a:ext cx="1130700" cy="291900"/>
          </a:xfrm>
          <a:prstGeom prst="straightConnector1">
            <a:avLst/>
          </a:prstGeom>
          <a:noFill/>
          <a:ln cap="flat" cmpd="sng" w="28575">
            <a:solidFill>
              <a:srgbClr val="FF0000"/>
            </a:solidFill>
            <a:prstDash val="solid"/>
            <a:round/>
            <a:headEnd len="lg" w="lg" type="none"/>
            <a:tailEnd len="lg" w="lg" type="triangle"/>
          </a:ln>
        </p:spPr>
      </p:cxnSp>
      <p:pic>
        <p:nvPicPr>
          <p:cNvPr id="286" name="Shape 286"/>
          <p:cNvPicPr preferRelativeResize="0"/>
          <p:nvPr/>
        </p:nvPicPr>
        <p:blipFill>
          <a:blip r:embed="rId6">
            <a:alphaModFix/>
          </a:blip>
          <a:stretch>
            <a:fillRect/>
          </a:stretch>
        </p:blipFill>
        <p:spPr>
          <a:xfrm>
            <a:off x="7007951" y="3840980"/>
            <a:ext cx="1824337" cy="2644371"/>
          </a:xfrm>
          <a:prstGeom prst="rect">
            <a:avLst/>
          </a:prstGeom>
          <a:noFill/>
          <a:ln>
            <a:noFill/>
          </a:ln>
        </p:spPr>
      </p:pic>
      <p:sp>
        <p:nvSpPr>
          <p:cNvPr id="287" name="Shape 287"/>
          <p:cNvSpPr txBox="1"/>
          <p:nvPr/>
        </p:nvSpPr>
        <p:spPr>
          <a:xfrm>
            <a:off x="235500" y="0"/>
            <a:ext cx="4005600" cy="4281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ja" sz="1800">
                <a:solidFill>
                  <a:srgbClr val="FFFFFF"/>
                </a:solidFill>
                <a:latin typeface="MS PGothic"/>
                <a:ea typeface="MS PGothic"/>
                <a:cs typeface="MS PGothic"/>
                <a:sym typeface="MS PGothic"/>
              </a:rPr>
              <a:t>●</a:t>
            </a:r>
            <a:r>
              <a:rPr lang="ja" sz="1800">
                <a:latin typeface="MS PGothic"/>
                <a:ea typeface="MS PGothic"/>
                <a:cs typeface="MS PGothic"/>
                <a:sym typeface="MS PGothic"/>
              </a:rPr>
              <a:t>CSVの活用と情報流通の取り組み</a:t>
            </a:r>
            <a:endParaRPr sz="1800">
              <a:solidFill>
                <a:srgbClr val="000000"/>
              </a:solidFill>
              <a:latin typeface="MS PGothic"/>
              <a:ea typeface="MS PGothic"/>
              <a:cs typeface="MS PGothic"/>
              <a:sym typeface="MS P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91" name="Shape 291"/>
        <p:cNvGrpSpPr/>
        <p:nvPr/>
      </p:nvGrpSpPr>
      <p:grpSpPr>
        <a:xfrm>
          <a:off x="0" y="0"/>
          <a:ext cx="0" cy="0"/>
          <a:chOff x="0" y="0"/>
          <a:chExt cx="0" cy="0"/>
        </a:xfrm>
      </p:grpSpPr>
      <p:sp>
        <p:nvSpPr>
          <p:cNvPr id="292" name="Shape 292"/>
          <p:cNvSpPr txBox="1"/>
          <p:nvPr>
            <p:ph type="title"/>
          </p:nvPr>
        </p:nvSpPr>
        <p:spPr>
          <a:xfrm>
            <a:off x="311700" y="364775"/>
            <a:ext cx="8695500" cy="1449600"/>
          </a:xfrm>
          <a:prstGeom prst="rect">
            <a:avLst/>
          </a:prstGeom>
        </p:spPr>
        <p:txBody>
          <a:bodyPr anchorCtr="0" anchor="t"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ja" sz="2400">
                <a:solidFill>
                  <a:srgbClr val="FF0000"/>
                </a:solidFill>
                <a:latin typeface="MS PGothic"/>
                <a:ea typeface="MS PGothic"/>
                <a:cs typeface="MS PGothic"/>
                <a:sym typeface="MS PGothic"/>
              </a:rPr>
              <a:t>【アーバンデータチャレンジ2017での取り組み】</a:t>
            </a:r>
            <a:br>
              <a:rPr lang="ja" sz="2400">
                <a:latin typeface="MS PGothic"/>
                <a:ea typeface="MS PGothic"/>
                <a:cs typeface="MS PGothic"/>
                <a:sym typeface="MS PGothic"/>
              </a:rPr>
            </a:br>
            <a:r>
              <a:rPr lang="ja" sz="3000">
                <a:latin typeface="MS PGothic"/>
                <a:ea typeface="MS PGothic"/>
                <a:cs typeface="MS PGothic"/>
                <a:sym typeface="MS PGothic"/>
              </a:rPr>
              <a:t>献血の普及・啓発！</a:t>
            </a:r>
            <a:endParaRPr sz="3000">
              <a:latin typeface="MS PGothic"/>
              <a:ea typeface="MS PGothic"/>
              <a:cs typeface="MS PGothic"/>
              <a:sym typeface="MS PGothic"/>
            </a:endParaRPr>
          </a:p>
          <a:p>
            <a:pPr indent="0" lvl="0" marL="0" rtl="0">
              <a:lnSpc>
                <a:spcPct val="115000"/>
              </a:lnSpc>
              <a:spcBef>
                <a:spcPts val="0"/>
              </a:spcBef>
              <a:spcAft>
                <a:spcPts val="0"/>
              </a:spcAft>
              <a:buClr>
                <a:schemeClr val="dk1"/>
              </a:buClr>
              <a:buSzPts val="1100"/>
              <a:buFont typeface="Arial"/>
              <a:buNone/>
            </a:pPr>
            <a:r>
              <a:rPr lang="ja" sz="3000">
                <a:latin typeface="MS PGothic"/>
                <a:ea typeface="MS PGothic"/>
                <a:cs typeface="MS PGothic"/>
                <a:sym typeface="MS PGothic"/>
              </a:rPr>
              <a:t>献血バス日程の情報発信とSNSフォロワー拡大企画</a:t>
            </a:r>
            <a:endParaRPr sz="3000">
              <a:solidFill>
                <a:srgbClr val="FF0000"/>
              </a:solidFill>
              <a:latin typeface="MS PGothic"/>
              <a:ea typeface="MS PGothic"/>
              <a:cs typeface="MS PGothic"/>
              <a:sym typeface="MS PGothic"/>
            </a:endParaRPr>
          </a:p>
        </p:txBody>
      </p:sp>
      <p:pic>
        <p:nvPicPr>
          <p:cNvPr id="293" name="Shape 293"/>
          <p:cNvPicPr preferRelativeResize="0"/>
          <p:nvPr/>
        </p:nvPicPr>
        <p:blipFill>
          <a:blip r:embed="rId4">
            <a:alphaModFix/>
          </a:blip>
          <a:stretch>
            <a:fillRect/>
          </a:stretch>
        </p:blipFill>
        <p:spPr>
          <a:xfrm>
            <a:off x="4202369" y="3317601"/>
            <a:ext cx="4519043" cy="2550744"/>
          </a:xfrm>
          <a:prstGeom prst="rect">
            <a:avLst/>
          </a:prstGeom>
          <a:noFill/>
          <a:ln>
            <a:noFill/>
          </a:ln>
        </p:spPr>
      </p:pic>
      <p:pic>
        <p:nvPicPr>
          <p:cNvPr id="294" name="Shape 294"/>
          <p:cNvPicPr preferRelativeResize="0"/>
          <p:nvPr/>
        </p:nvPicPr>
        <p:blipFill>
          <a:blip r:embed="rId5">
            <a:alphaModFix/>
          </a:blip>
          <a:stretch>
            <a:fillRect/>
          </a:stretch>
        </p:blipFill>
        <p:spPr>
          <a:xfrm>
            <a:off x="422588" y="4017570"/>
            <a:ext cx="4519018" cy="2550730"/>
          </a:xfrm>
          <a:prstGeom prst="rect">
            <a:avLst/>
          </a:prstGeom>
          <a:noFill/>
          <a:ln>
            <a:noFill/>
          </a:ln>
        </p:spPr>
      </p:pic>
      <p:sp>
        <p:nvSpPr>
          <p:cNvPr id="295" name="Shape 295"/>
          <p:cNvSpPr txBox="1"/>
          <p:nvPr/>
        </p:nvSpPr>
        <p:spPr>
          <a:xfrm>
            <a:off x="311700" y="1966675"/>
            <a:ext cx="8832300" cy="11427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ja" sz="1800">
                <a:solidFill>
                  <a:schemeClr val="dk1"/>
                </a:solidFill>
                <a:latin typeface="MS PGothic"/>
                <a:ea typeface="MS PGothic"/>
                <a:cs typeface="MS PGothic"/>
                <a:sym typeface="MS PGothic"/>
              </a:rPr>
              <a:t>和歌山県学生献血推進協議会と日本赤十字社和歌山県赤十字血液センター、</a:t>
            </a:r>
            <a:br>
              <a:rPr lang="ja" sz="1800">
                <a:solidFill>
                  <a:schemeClr val="dk1"/>
                </a:solidFill>
                <a:latin typeface="MS PGothic"/>
                <a:ea typeface="MS PGothic"/>
                <a:cs typeface="MS PGothic"/>
                <a:sym typeface="MS PGothic"/>
              </a:rPr>
            </a:br>
            <a:r>
              <a:rPr lang="ja" sz="1800">
                <a:solidFill>
                  <a:schemeClr val="dk1"/>
                </a:solidFill>
                <a:latin typeface="MS PGothic"/>
                <a:ea typeface="MS PGothic"/>
                <a:cs typeface="MS PGothic"/>
                <a:sym typeface="MS PGothic"/>
              </a:rPr>
              <a:t>紀伊民報は、オープンデータの活用と情報流通の取り組みとして、</a:t>
            </a:r>
            <a:br>
              <a:rPr lang="ja" sz="1800">
                <a:solidFill>
                  <a:schemeClr val="dk1"/>
                </a:solidFill>
                <a:latin typeface="MS PGothic"/>
                <a:ea typeface="MS PGothic"/>
                <a:cs typeface="MS PGothic"/>
                <a:sym typeface="MS PGothic"/>
              </a:rPr>
            </a:br>
            <a:r>
              <a:rPr lang="ja" sz="1800">
                <a:solidFill>
                  <a:schemeClr val="dk1"/>
                </a:solidFill>
                <a:latin typeface="MS PGothic"/>
                <a:ea typeface="MS PGothic"/>
                <a:cs typeface="MS PGothic"/>
                <a:sym typeface="MS PGothic"/>
              </a:rPr>
              <a:t>「献血の普及・啓発！献血バス日程の情報発信とSNSフォロワー拡大企画」を実施。</a:t>
            </a:r>
            <a:endParaRPr sz="1800">
              <a:solidFill>
                <a:schemeClr val="dk1"/>
              </a:solidFill>
              <a:latin typeface="MS PGothic"/>
              <a:ea typeface="MS PGothic"/>
              <a:cs typeface="MS PGothic"/>
              <a:sym typeface="MS PGothic"/>
            </a:endParaRPr>
          </a:p>
        </p:txBody>
      </p:sp>
      <p:sp>
        <p:nvSpPr>
          <p:cNvPr id="296" name="Shape 296"/>
          <p:cNvSpPr txBox="1"/>
          <p:nvPr/>
        </p:nvSpPr>
        <p:spPr>
          <a:xfrm>
            <a:off x="235500" y="0"/>
            <a:ext cx="4005600" cy="4281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ja" sz="1800">
                <a:solidFill>
                  <a:srgbClr val="FFFFFF"/>
                </a:solidFill>
                <a:latin typeface="MS PGothic"/>
                <a:ea typeface="MS PGothic"/>
                <a:cs typeface="MS PGothic"/>
                <a:sym typeface="MS PGothic"/>
              </a:rPr>
              <a:t>●</a:t>
            </a:r>
            <a:r>
              <a:rPr lang="ja" sz="1800">
                <a:latin typeface="MS PGothic"/>
                <a:ea typeface="MS PGothic"/>
                <a:cs typeface="MS PGothic"/>
                <a:sym typeface="MS PGothic"/>
              </a:rPr>
              <a:t>CSVの活用と情報流通の取り組み</a:t>
            </a:r>
            <a:endParaRPr sz="1800">
              <a:solidFill>
                <a:srgbClr val="000000"/>
              </a:solidFill>
              <a:latin typeface="MS PGothic"/>
              <a:ea typeface="MS PGothic"/>
              <a:cs typeface="MS PGothic"/>
              <a:sym typeface="MS P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00" name="Shape 300"/>
        <p:cNvGrpSpPr/>
        <p:nvPr/>
      </p:nvGrpSpPr>
      <p:grpSpPr>
        <a:xfrm>
          <a:off x="0" y="0"/>
          <a:ext cx="0" cy="0"/>
          <a:chOff x="0" y="0"/>
          <a:chExt cx="0" cy="0"/>
        </a:xfrm>
      </p:grpSpPr>
      <p:sp>
        <p:nvSpPr>
          <p:cNvPr id="301" name="Shape 301"/>
          <p:cNvSpPr txBox="1"/>
          <p:nvPr/>
        </p:nvSpPr>
        <p:spPr>
          <a:xfrm>
            <a:off x="311700" y="1914550"/>
            <a:ext cx="5130000" cy="21108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b="1" lang="ja" sz="1600">
                <a:solidFill>
                  <a:schemeClr val="dk1"/>
                </a:solidFill>
                <a:latin typeface="MS PGothic"/>
                <a:ea typeface="MS PGothic"/>
                <a:cs typeface="MS PGothic"/>
                <a:sym typeface="MS PGothic"/>
              </a:rPr>
              <a:t>【活動内容】</a:t>
            </a:r>
            <a:endParaRPr b="1"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Clr>
                <a:schemeClr val="dk1"/>
              </a:buClr>
              <a:buSzPts val="1100"/>
              <a:buFont typeface="Arial"/>
              <a:buNone/>
            </a:pPr>
            <a:r>
              <a:rPr lang="ja" sz="1600">
                <a:solidFill>
                  <a:schemeClr val="dk1"/>
                </a:solidFill>
                <a:latin typeface="MS PGothic"/>
                <a:ea typeface="MS PGothic"/>
                <a:cs typeface="MS PGothic"/>
                <a:sym typeface="MS PGothic"/>
              </a:rPr>
              <a:t>和歌山県学生献血推進協議会では、献血バス日程の</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オープンデータを、RSSを通して、同協議会のfacebookと</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twitterに連携。</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Clr>
                <a:schemeClr val="dk1"/>
              </a:buClr>
              <a:buSzPts val="1100"/>
              <a:buFont typeface="Arial"/>
              <a:buNone/>
            </a:pPr>
            <a:r>
              <a:rPr lang="ja" sz="1600">
                <a:solidFill>
                  <a:schemeClr val="dk1"/>
                </a:solidFill>
                <a:latin typeface="MS PGothic"/>
                <a:ea typeface="MS PGothic"/>
                <a:cs typeface="MS PGothic"/>
                <a:sym typeface="MS PGothic"/>
              </a:rPr>
              <a:t>献血会場で、献血の普及・啓発と合わせ、同協議会サイト</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のPRチラシを作成し、ソーシャルメディアのフォロワー拡大</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などに取り組んだ。</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p:txBody>
      </p:sp>
      <p:pic>
        <p:nvPicPr>
          <p:cNvPr id="302" name="Shape 302"/>
          <p:cNvPicPr preferRelativeResize="0"/>
          <p:nvPr/>
        </p:nvPicPr>
        <p:blipFill>
          <a:blip r:embed="rId4">
            <a:alphaModFix/>
          </a:blip>
          <a:stretch>
            <a:fillRect/>
          </a:stretch>
        </p:blipFill>
        <p:spPr>
          <a:xfrm>
            <a:off x="5503800" y="2090875"/>
            <a:ext cx="3317050" cy="4656908"/>
          </a:xfrm>
          <a:prstGeom prst="rect">
            <a:avLst/>
          </a:prstGeom>
          <a:noFill/>
          <a:ln>
            <a:noFill/>
          </a:ln>
        </p:spPr>
      </p:pic>
      <p:pic>
        <p:nvPicPr>
          <p:cNvPr id="303" name="Shape 303"/>
          <p:cNvPicPr preferRelativeResize="0"/>
          <p:nvPr/>
        </p:nvPicPr>
        <p:blipFill>
          <a:blip r:embed="rId5">
            <a:alphaModFix/>
          </a:blip>
          <a:stretch>
            <a:fillRect/>
          </a:stretch>
        </p:blipFill>
        <p:spPr>
          <a:xfrm>
            <a:off x="2648574" y="4279125"/>
            <a:ext cx="2457652" cy="2468647"/>
          </a:xfrm>
          <a:prstGeom prst="rect">
            <a:avLst/>
          </a:prstGeom>
          <a:noFill/>
          <a:ln>
            <a:noFill/>
          </a:ln>
        </p:spPr>
      </p:pic>
      <p:pic>
        <p:nvPicPr>
          <p:cNvPr id="304" name="Shape 304"/>
          <p:cNvPicPr preferRelativeResize="0"/>
          <p:nvPr/>
        </p:nvPicPr>
        <p:blipFill>
          <a:blip r:embed="rId6">
            <a:alphaModFix/>
          </a:blip>
          <a:stretch>
            <a:fillRect/>
          </a:stretch>
        </p:blipFill>
        <p:spPr>
          <a:xfrm>
            <a:off x="450300" y="4279132"/>
            <a:ext cx="1726160" cy="2468644"/>
          </a:xfrm>
          <a:prstGeom prst="rect">
            <a:avLst/>
          </a:prstGeom>
          <a:noFill/>
          <a:ln>
            <a:noFill/>
          </a:ln>
        </p:spPr>
      </p:pic>
      <p:sp>
        <p:nvSpPr>
          <p:cNvPr id="305" name="Shape 305"/>
          <p:cNvSpPr txBox="1"/>
          <p:nvPr>
            <p:ph type="title"/>
          </p:nvPr>
        </p:nvSpPr>
        <p:spPr>
          <a:xfrm>
            <a:off x="311700" y="364775"/>
            <a:ext cx="8695500" cy="1449600"/>
          </a:xfrm>
          <a:prstGeom prst="rect">
            <a:avLst/>
          </a:prstGeom>
        </p:spPr>
        <p:txBody>
          <a:bodyPr anchorCtr="0" anchor="t"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ja" sz="2400">
                <a:solidFill>
                  <a:srgbClr val="FF0000"/>
                </a:solidFill>
                <a:latin typeface="MS PGothic"/>
                <a:ea typeface="MS PGothic"/>
                <a:cs typeface="MS PGothic"/>
                <a:sym typeface="MS PGothic"/>
              </a:rPr>
              <a:t>【アーバンデータチャレンジ2017での取り組み】</a:t>
            </a:r>
            <a:br>
              <a:rPr lang="ja" sz="2400">
                <a:latin typeface="MS PGothic"/>
                <a:ea typeface="MS PGothic"/>
                <a:cs typeface="MS PGothic"/>
                <a:sym typeface="MS PGothic"/>
              </a:rPr>
            </a:br>
            <a:r>
              <a:rPr lang="ja" sz="3000">
                <a:latin typeface="MS PGothic"/>
                <a:ea typeface="MS PGothic"/>
                <a:cs typeface="MS PGothic"/>
                <a:sym typeface="MS PGothic"/>
              </a:rPr>
              <a:t>献血の普及・啓発！</a:t>
            </a:r>
            <a:endParaRPr sz="3000">
              <a:latin typeface="MS PGothic"/>
              <a:ea typeface="MS PGothic"/>
              <a:cs typeface="MS PGothic"/>
              <a:sym typeface="MS PGothic"/>
            </a:endParaRPr>
          </a:p>
          <a:p>
            <a:pPr indent="0" lvl="0" marL="0" rtl="0">
              <a:lnSpc>
                <a:spcPct val="115000"/>
              </a:lnSpc>
              <a:spcBef>
                <a:spcPts val="0"/>
              </a:spcBef>
              <a:spcAft>
                <a:spcPts val="0"/>
              </a:spcAft>
              <a:buClr>
                <a:schemeClr val="dk1"/>
              </a:buClr>
              <a:buSzPts val="1100"/>
              <a:buFont typeface="Arial"/>
              <a:buNone/>
            </a:pPr>
            <a:r>
              <a:rPr lang="ja" sz="3000">
                <a:latin typeface="MS PGothic"/>
                <a:ea typeface="MS PGothic"/>
                <a:cs typeface="MS PGothic"/>
                <a:sym typeface="MS PGothic"/>
              </a:rPr>
              <a:t>献血バス日程の情報発信とSNSフォロワー拡大企画</a:t>
            </a:r>
            <a:endParaRPr sz="3000">
              <a:solidFill>
                <a:srgbClr val="FF0000"/>
              </a:solidFill>
              <a:latin typeface="MS PGothic"/>
              <a:ea typeface="MS PGothic"/>
              <a:cs typeface="MS PGothic"/>
              <a:sym typeface="MS PGothic"/>
            </a:endParaRPr>
          </a:p>
        </p:txBody>
      </p:sp>
      <p:sp>
        <p:nvSpPr>
          <p:cNvPr id="306" name="Shape 306"/>
          <p:cNvSpPr txBox="1"/>
          <p:nvPr/>
        </p:nvSpPr>
        <p:spPr>
          <a:xfrm>
            <a:off x="235500" y="0"/>
            <a:ext cx="4005600" cy="4281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ja" sz="1800">
                <a:solidFill>
                  <a:srgbClr val="FFFFFF"/>
                </a:solidFill>
                <a:latin typeface="MS PGothic"/>
                <a:ea typeface="MS PGothic"/>
                <a:cs typeface="MS PGothic"/>
                <a:sym typeface="MS PGothic"/>
              </a:rPr>
              <a:t>●</a:t>
            </a:r>
            <a:r>
              <a:rPr lang="ja" sz="1800">
                <a:latin typeface="MS PGothic"/>
                <a:ea typeface="MS PGothic"/>
                <a:cs typeface="MS PGothic"/>
                <a:sym typeface="MS PGothic"/>
              </a:rPr>
              <a:t>CSVの活用と情報流通の取り組み</a:t>
            </a:r>
            <a:endParaRPr sz="1800">
              <a:solidFill>
                <a:srgbClr val="000000"/>
              </a:solidFill>
              <a:latin typeface="MS PGothic"/>
              <a:ea typeface="MS PGothic"/>
              <a:cs typeface="MS PGothic"/>
              <a:sym typeface="MS P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10" name="Shape 310"/>
        <p:cNvGrpSpPr/>
        <p:nvPr/>
      </p:nvGrpSpPr>
      <p:grpSpPr>
        <a:xfrm>
          <a:off x="0" y="0"/>
          <a:ext cx="0" cy="0"/>
          <a:chOff x="0" y="0"/>
          <a:chExt cx="0" cy="0"/>
        </a:xfrm>
      </p:grpSpPr>
      <p:sp>
        <p:nvSpPr>
          <p:cNvPr id="311" name="Shape 311"/>
          <p:cNvSpPr txBox="1"/>
          <p:nvPr/>
        </p:nvSpPr>
        <p:spPr>
          <a:xfrm>
            <a:off x="311700" y="1879350"/>
            <a:ext cx="8491800" cy="49023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b="1" lang="ja" sz="1800">
                <a:solidFill>
                  <a:srgbClr val="000000"/>
                </a:solidFill>
                <a:latin typeface="MS PGothic"/>
                <a:ea typeface="MS PGothic"/>
                <a:cs typeface="MS PGothic"/>
                <a:sym typeface="MS PGothic"/>
              </a:rPr>
              <a:t>【開催日時・場所】</a:t>
            </a:r>
            <a:br>
              <a:rPr lang="ja" sz="1800">
                <a:latin typeface="MS PGothic"/>
                <a:ea typeface="MS PGothic"/>
                <a:cs typeface="MS PGothic"/>
                <a:sym typeface="MS PGothic"/>
              </a:rPr>
            </a:br>
            <a:r>
              <a:rPr lang="ja" sz="1800">
                <a:solidFill>
                  <a:schemeClr val="dk1"/>
                </a:solidFill>
                <a:latin typeface="MS PGothic"/>
                <a:ea typeface="MS PGothic"/>
                <a:cs typeface="MS PGothic"/>
                <a:sym typeface="MS PGothic"/>
              </a:rPr>
              <a:t>2017/8/2　企画会議（場所:紀伊民報）</a:t>
            </a:r>
            <a:br>
              <a:rPr lang="ja" sz="1800">
                <a:solidFill>
                  <a:schemeClr val="dk1"/>
                </a:solidFill>
                <a:latin typeface="MS PGothic"/>
                <a:ea typeface="MS PGothic"/>
                <a:cs typeface="MS PGothic"/>
                <a:sym typeface="MS PGothic"/>
              </a:rPr>
            </a:br>
            <a:r>
              <a:rPr lang="ja" sz="1800">
                <a:solidFill>
                  <a:schemeClr val="dk1"/>
                </a:solidFill>
                <a:latin typeface="MS PGothic"/>
                <a:ea typeface="MS PGothic"/>
                <a:cs typeface="MS PGothic"/>
                <a:sym typeface="MS PGothic"/>
              </a:rPr>
              <a:t>2017/12/10･23、2018/1/8　和歌山県内献血会場</a:t>
            </a:r>
            <a:br>
              <a:rPr lang="ja" sz="1800">
                <a:solidFill>
                  <a:schemeClr val="dk1"/>
                </a:solidFill>
                <a:latin typeface="MS PGothic"/>
                <a:ea typeface="MS PGothic"/>
                <a:cs typeface="MS PGothic"/>
                <a:sym typeface="MS PGothic"/>
              </a:rPr>
            </a:br>
            <a:r>
              <a:rPr lang="ja" sz="1800">
                <a:solidFill>
                  <a:schemeClr val="dk1"/>
                </a:solidFill>
                <a:latin typeface="MS PGothic"/>
                <a:ea typeface="MS PGothic"/>
                <a:cs typeface="MS PGothic"/>
                <a:sym typeface="MS PGothic"/>
              </a:rPr>
              <a:t>2017/12/11･12、2018/1/11　和歌山大学・近畿大学</a:t>
            </a:r>
            <a:endParaRPr sz="1800">
              <a:latin typeface="MS PGothic"/>
              <a:ea typeface="MS PGothic"/>
              <a:cs typeface="MS PGothic"/>
              <a:sym typeface="MS PGothic"/>
            </a:endParaRPr>
          </a:p>
          <a:p>
            <a:pPr indent="0" lvl="0" marL="0" rtl="0">
              <a:lnSpc>
                <a:spcPct val="115000"/>
              </a:lnSpc>
              <a:spcBef>
                <a:spcPts val="0"/>
              </a:spcBef>
              <a:spcAft>
                <a:spcPts val="0"/>
              </a:spcAft>
              <a:buNone/>
            </a:pPr>
            <a:r>
              <a:t/>
            </a:r>
            <a:endParaRPr sz="18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b="1" lang="ja" sz="1800">
                <a:solidFill>
                  <a:srgbClr val="000000"/>
                </a:solidFill>
                <a:latin typeface="MS PGothic"/>
                <a:ea typeface="MS PGothic"/>
                <a:cs typeface="MS PGothic"/>
                <a:sym typeface="MS PGothic"/>
              </a:rPr>
              <a:t>【主催・共催・後援】</a:t>
            </a:r>
            <a:br>
              <a:rPr lang="ja" sz="1800">
                <a:solidFill>
                  <a:srgbClr val="000000"/>
                </a:solidFill>
                <a:latin typeface="MS PGothic"/>
                <a:ea typeface="MS PGothic"/>
                <a:cs typeface="MS PGothic"/>
                <a:sym typeface="MS PGothic"/>
              </a:rPr>
            </a:br>
            <a:r>
              <a:rPr lang="ja" sz="1800">
                <a:solidFill>
                  <a:schemeClr val="dk1"/>
                </a:solidFill>
                <a:latin typeface="MS PGothic"/>
                <a:ea typeface="MS PGothic"/>
                <a:cs typeface="MS PGothic"/>
                <a:sym typeface="MS PGothic"/>
              </a:rPr>
              <a:t>主催：和歌山県学生献血推進協議会、日本赤十字社和歌山県赤十字血液センター</a:t>
            </a:r>
            <a:br>
              <a:rPr lang="ja" sz="1800">
                <a:solidFill>
                  <a:schemeClr val="dk1"/>
                </a:solidFill>
                <a:latin typeface="MS PGothic"/>
                <a:ea typeface="MS PGothic"/>
                <a:cs typeface="MS PGothic"/>
                <a:sym typeface="MS PGothic"/>
              </a:rPr>
            </a:br>
            <a:r>
              <a:rPr lang="ja" sz="1800">
                <a:solidFill>
                  <a:schemeClr val="dk1"/>
                </a:solidFill>
                <a:latin typeface="MS PGothic"/>
                <a:ea typeface="MS PGothic"/>
                <a:cs typeface="MS PGothic"/>
                <a:sym typeface="MS PGothic"/>
              </a:rPr>
              <a:t>共催：アーバンデータチャレンジ2017実行委員会</a:t>
            </a:r>
            <a:endParaRPr sz="18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800">
                <a:solidFill>
                  <a:srgbClr val="000000"/>
                </a:solidFill>
                <a:latin typeface="MS PGothic"/>
                <a:ea typeface="MS PGothic"/>
                <a:cs typeface="MS PGothic"/>
                <a:sym typeface="MS PGothic"/>
              </a:rPr>
              <a:t>後援：上仲輝幸(UDC和歌山実行委員会・紀伊民報）</a:t>
            </a:r>
            <a:endParaRPr sz="18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8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b="1" lang="ja" sz="1800">
                <a:solidFill>
                  <a:srgbClr val="000000"/>
                </a:solidFill>
                <a:latin typeface="MS PGothic"/>
                <a:ea typeface="MS PGothic"/>
                <a:cs typeface="MS PGothic"/>
                <a:sym typeface="MS PGothic"/>
              </a:rPr>
              <a:t>【参加者数】</a:t>
            </a:r>
            <a:endParaRPr b="1" sz="18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800">
                <a:solidFill>
                  <a:schemeClr val="dk1"/>
                </a:solidFill>
                <a:latin typeface="MS PGothic"/>
                <a:ea typeface="MS PGothic"/>
                <a:cs typeface="MS PGothic"/>
                <a:sym typeface="MS PGothic"/>
              </a:rPr>
              <a:t>23名：学生21名、赤十字血液センター1名、新聞社1名</a:t>
            </a:r>
            <a:endParaRPr sz="18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8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b="1" lang="ja" sz="1800">
                <a:solidFill>
                  <a:srgbClr val="000000"/>
                </a:solidFill>
                <a:latin typeface="MS PGothic"/>
                <a:ea typeface="MS PGothic"/>
                <a:cs typeface="MS PGothic"/>
                <a:sym typeface="MS PGothic"/>
              </a:rPr>
              <a:t>【ホームページ】</a:t>
            </a:r>
            <a:endParaRPr b="1" sz="18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800" u="sng">
                <a:solidFill>
                  <a:schemeClr val="hlink"/>
                </a:solidFill>
                <a:latin typeface="MS PGothic"/>
                <a:ea typeface="MS PGothic"/>
                <a:cs typeface="MS PGothic"/>
                <a:sym typeface="MS PGothic"/>
                <a:hlinkClick r:id="rId4"/>
              </a:rPr>
              <a:t>http://wakags.systemlabo.com</a:t>
            </a:r>
            <a:endParaRPr b="1" sz="1800">
              <a:latin typeface="MS PGothic"/>
              <a:ea typeface="MS PGothic"/>
              <a:cs typeface="MS PGothic"/>
              <a:sym typeface="MS PGothic"/>
            </a:endParaRPr>
          </a:p>
        </p:txBody>
      </p:sp>
      <p:sp>
        <p:nvSpPr>
          <p:cNvPr id="312" name="Shape 312"/>
          <p:cNvSpPr txBox="1"/>
          <p:nvPr>
            <p:ph type="title"/>
          </p:nvPr>
        </p:nvSpPr>
        <p:spPr>
          <a:xfrm>
            <a:off x="311700" y="364775"/>
            <a:ext cx="8695500" cy="1449600"/>
          </a:xfrm>
          <a:prstGeom prst="rect">
            <a:avLst/>
          </a:prstGeom>
        </p:spPr>
        <p:txBody>
          <a:bodyPr anchorCtr="0" anchor="t"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ja" sz="2400">
                <a:solidFill>
                  <a:srgbClr val="FF0000"/>
                </a:solidFill>
                <a:latin typeface="MS PGothic"/>
                <a:ea typeface="MS PGothic"/>
                <a:cs typeface="MS PGothic"/>
                <a:sym typeface="MS PGothic"/>
              </a:rPr>
              <a:t>【アーバンデータチャレンジ2017での取り組み】</a:t>
            </a:r>
            <a:br>
              <a:rPr lang="ja" sz="2400">
                <a:latin typeface="MS PGothic"/>
                <a:ea typeface="MS PGothic"/>
                <a:cs typeface="MS PGothic"/>
                <a:sym typeface="MS PGothic"/>
              </a:rPr>
            </a:br>
            <a:r>
              <a:rPr lang="ja" sz="3000">
                <a:latin typeface="MS PGothic"/>
                <a:ea typeface="MS PGothic"/>
                <a:cs typeface="MS PGothic"/>
                <a:sym typeface="MS PGothic"/>
              </a:rPr>
              <a:t>献血の普及・啓発！</a:t>
            </a:r>
            <a:endParaRPr sz="3000">
              <a:latin typeface="MS PGothic"/>
              <a:ea typeface="MS PGothic"/>
              <a:cs typeface="MS PGothic"/>
              <a:sym typeface="MS PGothic"/>
            </a:endParaRPr>
          </a:p>
          <a:p>
            <a:pPr indent="0" lvl="0" marL="0" rtl="0">
              <a:lnSpc>
                <a:spcPct val="115000"/>
              </a:lnSpc>
              <a:spcBef>
                <a:spcPts val="0"/>
              </a:spcBef>
              <a:spcAft>
                <a:spcPts val="0"/>
              </a:spcAft>
              <a:buClr>
                <a:schemeClr val="dk1"/>
              </a:buClr>
              <a:buSzPts val="1100"/>
              <a:buFont typeface="Arial"/>
              <a:buNone/>
            </a:pPr>
            <a:r>
              <a:rPr lang="ja" sz="3000">
                <a:latin typeface="MS PGothic"/>
                <a:ea typeface="MS PGothic"/>
                <a:cs typeface="MS PGothic"/>
                <a:sym typeface="MS PGothic"/>
              </a:rPr>
              <a:t>献血バス日程の情報発信とSNSフォロワー拡大企画</a:t>
            </a:r>
            <a:endParaRPr sz="3000">
              <a:solidFill>
                <a:srgbClr val="FF0000"/>
              </a:solidFill>
              <a:latin typeface="MS PGothic"/>
              <a:ea typeface="MS PGothic"/>
              <a:cs typeface="MS PGothic"/>
              <a:sym typeface="MS PGothic"/>
            </a:endParaRPr>
          </a:p>
        </p:txBody>
      </p:sp>
      <p:sp>
        <p:nvSpPr>
          <p:cNvPr id="313" name="Shape 313"/>
          <p:cNvSpPr txBox="1"/>
          <p:nvPr/>
        </p:nvSpPr>
        <p:spPr>
          <a:xfrm>
            <a:off x="235500" y="0"/>
            <a:ext cx="4005600" cy="4281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ja" sz="1800">
                <a:solidFill>
                  <a:srgbClr val="FFFFFF"/>
                </a:solidFill>
                <a:latin typeface="MS PGothic"/>
                <a:ea typeface="MS PGothic"/>
                <a:cs typeface="MS PGothic"/>
                <a:sym typeface="MS PGothic"/>
              </a:rPr>
              <a:t>●</a:t>
            </a:r>
            <a:r>
              <a:rPr lang="ja" sz="1800">
                <a:latin typeface="MS PGothic"/>
                <a:ea typeface="MS PGothic"/>
                <a:cs typeface="MS PGothic"/>
                <a:sym typeface="MS PGothic"/>
              </a:rPr>
              <a:t>CSVの活用と情報流通の取り組み</a:t>
            </a:r>
            <a:endParaRPr sz="1800">
              <a:solidFill>
                <a:srgbClr val="000000"/>
              </a:solidFill>
              <a:latin typeface="MS PGothic"/>
              <a:ea typeface="MS PGothic"/>
              <a:cs typeface="MS PGothic"/>
              <a:sym typeface="MS P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17" name="Shape 317"/>
        <p:cNvGrpSpPr/>
        <p:nvPr/>
      </p:nvGrpSpPr>
      <p:grpSpPr>
        <a:xfrm>
          <a:off x="0" y="0"/>
          <a:ext cx="0" cy="0"/>
          <a:chOff x="0" y="0"/>
          <a:chExt cx="0" cy="0"/>
        </a:xfrm>
      </p:grpSpPr>
      <p:pic>
        <p:nvPicPr>
          <p:cNvPr id="318" name="Shape 318"/>
          <p:cNvPicPr preferRelativeResize="0"/>
          <p:nvPr/>
        </p:nvPicPr>
        <p:blipFill>
          <a:blip r:embed="rId4">
            <a:alphaModFix/>
          </a:blip>
          <a:stretch>
            <a:fillRect/>
          </a:stretch>
        </p:blipFill>
        <p:spPr>
          <a:xfrm>
            <a:off x="2434800" y="2671578"/>
            <a:ext cx="4274408" cy="3210577"/>
          </a:xfrm>
          <a:prstGeom prst="rect">
            <a:avLst/>
          </a:prstGeom>
          <a:noFill/>
          <a:ln>
            <a:noFill/>
          </a:ln>
        </p:spPr>
      </p:pic>
      <p:pic>
        <p:nvPicPr>
          <p:cNvPr id="319" name="Shape 319"/>
          <p:cNvPicPr preferRelativeResize="0"/>
          <p:nvPr/>
        </p:nvPicPr>
        <p:blipFill>
          <a:blip r:embed="rId5">
            <a:alphaModFix/>
          </a:blip>
          <a:stretch>
            <a:fillRect/>
          </a:stretch>
        </p:blipFill>
        <p:spPr>
          <a:xfrm>
            <a:off x="540230" y="1944737"/>
            <a:ext cx="2325202" cy="1746492"/>
          </a:xfrm>
          <a:prstGeom prst="rect">
            <a:avLst/>
          </a:prstGeom>
          <a:noFill/>
          <a:ln>
            <a:noFill/>
          </a:ln>
        </p:spPr>
      </p:pic>
      <p:sp>
        <p:nvSpPr>
          <p:cNvPr id="320" name="Shape 320"/>
          <p:cNvSpPr txBox="1"/>
          <p:nvPr>
            <p:ph type="title"/>
          </p:nvPr>
        </p:nvSpPr>
        <p:spPr>
          <a:xfrm>
            <a:off x="311700" y="364775"/>
            <a:ext cx="8695500" cy="1449600"/>
          </a:xfrm>
          <a:prstGeom prst="rect">
            <a:avLst/>
          </a:prstGeom>
        </p:spPr>
        <p:txBody>
          <a:bodyPr anchorCtr="0" anchor="t"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ja" sz="2400">
                <a:solidFill>
                  <a:srgbClr val="FF0000"/>
                </a:solidFill>
                <a:latin typeface="MS PGothic"/>
                <a:ea typeface="MS PGothic"/>
                <a:cs typeface="MS PGothic"/>
                <a:sym typeface="MS PGothic"/>
              </a:rPr>
              <a:t>【アーバンデータチャレンジ2017での取り組み】</a:t>
            </a:r>
            <a:br>
              <a:rPr lang="ja" sz="2400">
                <a:latin typeface="MS PGothic"/>
                <a:ea typeface="MS PGothic"/>
                <a:cs typeface="MS PGothic"/>
                <a:sym typeface="MS PGothic"/>
              </a:rPr>
            </a:br>
            <a:r>
              <a:rPr lang="ja" sz="3000">
                <a:latin typeface="MS PGothic"/>
                <a:ea typeface="MS PGothic"/>
                <a:cs typeface="MS PGothic"/>
                <a:sym typeface="MS PGothic"/>
              </a:rPr>
              <a:t>献血の普及・啓発！</a:t>
            </a:r>
            <a:endParaRPr sz="3000">
              <a:latin typeface="MS PGothic"/>
              <a:ea typeface="MS PGothic"/>
              <a:cs typeface="MS PGothic"/>
              <a:sym typeface="MS PGothic"/>
            </a:endParaRPr>
          </a:p>
          <a:p>
            <a:pPr indent="0" lvl="0" marL="0" rtl="0">
              <a:lnSpc>
                <a:spcPct val="115000"/>
              </a:lnSpc>
              <a:spcBef>
                <a:spcPts val="0"/>
              </a:spcBef>
              <a:spcAft>
                <a:spcPts val="0"/>
              </a:spcAft>
              <a:buClr>
                <a:schemeClr val="dk1"/>
              </a:buClr>
              <a:buSzPts val="1100"/>
              <a:buFont typeface="Arial"/>
              <a:buNone/>
            </a:pPr>
            <a:r>
              <a:rPr lang="ja" sz="3000">
                <a:latin typeface="MS PGothic"/>
                <a:ea typeface="MS PGothic"/>
                <a:cs typeface="MS PGothic"/>
                <a:sym typeface="MS PGothic"/>
              </a:rPr>
              <a:t>献血バス日程の情報発信とSNSフォロワー拡大企画</a:t>
            </a:r>
            <a:endParaRPr sz="3000">
              <a:solidFill>
                <a:srgbClr val="FF0000"/>
              </a:solidFill>
              <a:latin typeface="MS PGothic"/>
              <a:ea typeface="MS PGothic"/>
              <a:cs typeface="MS PGothic"/>
              <a:sym typeface="MS PGothic"/>
            </a:endParaRPr>
          </a:p>
        </p:txBody>
      </p:sp>
      <p:pic>
        <p:nvPicPr>
          <p:cNvPr id="321" name="Shape 321"/>
          <p:cNvPicPr preferRelativeResize="0"/>
          <p:nvPr/>
        </p:nvPicPr>
        <p:blipFill>
          <a:blip r:embed="rId6">
            <a:alphaModFix/>
          </a:blip>
          <a:stretch>
            <a:fillRect/>
          </a:stretch>
        </p:blipFill>
        <p:spPr>
          <a:xfrm>
            <a:off x="6650861" y="1882475"/>
            <a:ext cx="1810837" cy="2410884"/>
          </a:xfrm>
          <a:prstGeom prst="rect">
            <a:avLst/>
          </a:prstGeom>
          <a:noFill/>
          <a:ln>
            <a:noFill/>
          </a:ln>
        </p:spPr>
      </p:pic>
      <p:pic>
        <p:nvPicPr>
          <p:cNvPr id="322" name="Shape 322"/>
          <p:cNvPicPr preferRelativeResize="0"/>
          <p:nvPr/>
        </p:nvPicPr>
        <p:blipFill>
          <a:blip r:embed="rId7">
            <a:alphaModFix/>
          </a:blip>
          <a:stretch>
            <a:fillRect/>
          </a:stretch>
        </p:blipFill>
        <p:spPr>
          <a:xfrm>
            <a:off x="311698" y="4886323"/>
            <a:ext cx="2325214" cy="1746502"/>
          </a:xfrm>
          <a:prstGeom prst="rect">
            <a:avLst/>
          </a:prstGeom>
          <a:noFill/>
          <a:ln>
            <a:noFill/>
          </a:ln>
        </p:spPr>
      </p:pic>
      <p:pic>
        <p:nvPicPr>
          <p:cNvPr id="323" name="Shape 323"/>
          <p:cNvPicPr preferRelativeResize="0"/>
          <p:nvPr/>
        </p:nvPicPr>
        <p:blipFill>
          <a:blip r:embed="rId8">
            <a:alphaModFix/>
          </a:blip>
          <a:stretch>
            <a:fillRect/>
          </a:stretch>
        </p:blipFill>
        <p:spPr>
          <a:xfrm>
            <a:off x="6058401" y="4886324"/>
            <a:ext cx="2325118" cy="1746500"/>
          </a:xfrm>
          <a:prstGeom prst="rect">
            <a:avLst/>
          </a:prstGeom>
          <a:noFill/>
          <a:ln>
            <a:noFill/>
          </a:ln>
        </p:spPr>
      </p:pic>
      <p:sp>
        <p:nvSpPr>
          <p:cNvPr id="324" name="Shape 324"/>
          <p:cNvSpPr txBox="1"/>
          <p:nvPr/>
        </p:nvSpPr>
        <p:spPr>
          <a:xfrm>
            <a:off x="235500" y="0"/>
            <a:ext cx="4005600" cy="4281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ja" sz="1800">
                <a:solidFill>
                  <a:srgbClr val="FFFFFF"/>
                </a:solidFill>
                <a:latin typeface="MS PGothic"/>
                <a:ea typeface="MS PGothic"/>
                <a:cs typeface="MS PGothic"/>
                <a:sym typeface="MS PGothic"/>
              </a:rPr>
              <a:t>●</a:t>
            </a:r>
            <a:r>
              <a:rPr lang="ja" sz="1800">
                <a:latin typeface="MS PGothic"/>
                <a:ea typeface="MS PGothic"/>
                <a:cs typeface="MS PGothic"/>
                <a:sym typeface="MS PGothic"/>
              </a:rPr>
              <a:t>CSVの活用と情報流通の取り組み</a:t>
            </a:r>
            <a:endParaRPr sz="1800">
              <a:solidFill>
                <a:srgbClr val="000000"/>
              </a:solidFill>
              <a:latin typeface="MS PGothic"/>
              <a:ea typeface="MS PGothic"/>
              <a:cs typeface="MS PGothic"/>
              <a:sym typeface="MS P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28" name="Shape 328"/>
        <p:cNvGrpSpPr/>
        <p:nvPr/>
      </p:nvGrpSpPr>
      <p:grpSpPr>
        <a:xfrm>
          <a:off x="0" y="0"/>
          <a:ext cx="0" cy="0"/>
          <a:chOff x="0" y="0"/>
          <a:chExt cx="0" cy="0"/>
        </a:xfrm>
      </p:grpSpPr>
      <p:cxnSp>
        <p:nvCxnSpPr>
          <p:cNvPr id="329" name="Shape 329"/>
          <p:cNvCxnSpPr/>
          <p:nvPr/>
        </p:nvCxnSpPr>
        <p:spPr>
          <a:xfrm flipH="1" rot="10800000">
            <a:off x="4601175" y="3356025"/>
            <a:ext cx="1614900" cy="846300"/>
          </a:xfrm>
          <a:prstGeom prst="straightConnector1">
            <a:avLst/>
          </a:prstGeom>
          <a:noFill/>
          <a:ln cap="flat" cmpd="sng" w="9525">
            <a:solidFill>
              <a:srgbClr val="FF0000"/>
            </a:solidFill>
            <a:prstDash val="solid"/>
            <a:round/>
            <a:headEnd len="lg" w="lg" type="none"/>
            <a:tailEnd len="lg" w="lg" type="none"/>
          </a:ln>
        </p:spPr>
      </p:cxnSp>
      <p:cxnSp>
        <p:nvCxnSpPr>
          <p:cNvPr id="330" name="Shape 330"/>
          <p:cNvCxnSpPr/>
          <p:nvPr/>
        </p:nvCxnSpPr>
        <p:spPr>
          <a:xfrm>
            <a:off x="4620650" y="4231525"/>
            <a:ext cx="1128600" cy="992400"/>
          </a:xfrm>
          <a:prstGeom prst="straightConnector1">
            <a:avLst/>
          </a:prstGeom>
          <a:noFill/>
          <a:ln cap="flat" cmpd="sng" w="9525">
            <a:solidFill>
              <a:srgbClr val="FF0000"/>
            </a:solidFill>
            <a:prstDash val="solid"/>
            <a:round/>
            <a:headEnd len="lg" w="lg" type="none"/>
            <a:tailEnd len="lg" w="lg" type="none"/>
          </a:ln>
        </p:spPr>
      </p:cxnSp>
      <p:cxnSp>
        <p:nvCxnSpPr>
          <p:cNvPr id="331" name="Shape 331"/>
          <p:cNvCxnSpPr/>
          <p:nvPr/>
        </p:nvCxnSpPr>
        <p:spPr>
          <a:xfrm>
            <a:off x="4620650" y="4221800"/>
            <a:ext cx="2480700" cy="1196700"/>
          </a:xfrm>
          <a:prstGeom prst="straightConnector1">
            <a:avLst/>
          </a:prstGeom>
          <a:noFill/>
          <a:ln cap="flat" cmpd="sng" w="9525">
            <a:solidFill>
              <a:srgbClr val="FF0000"/>
            </a:solidFill>
            <a:prstDash val="solid"/>
            <a:round/>
            <a:headEnd len="lg" w="lg" type="none"/>
            <a:tailEnd len="lg" w="lg" type="none"/>
          </a:ln>
        </p:spPr>
      </p:cxnSp>
      <p:cxnSp>
        <p:nvCxnSpPr>
          <p:cNvPr id="332" name="Shape 332"/>
          <p:cNvCxnSpPr/>
          <p:nvPr/>
        </p:nvCxnSpPr>
        <p:spPr>
          <a:xfrm>
            <a:off x="4649825" y="4173175"/>
            <a:ext cx="2616900" cy="544800"/>
          </a:xfrm>
          <a:prstGeom prst="straightConnector1">
            <a:avLst/>
          </a:prstGeom>
          <a:noFill/>
          <a:ln cap="flat" cmpd="sng" w="9525">
            <a:solidFill>
              <a:srgbClr val="FF0000"/>
            </a:solidFill>
            <a:prstDash val="solid"/>
            <a:round/>
            <a:headEnd len="lg" w="lg" type="none"/>
            <a:tailEnd len="lg" w="lg" type="none"/>
          </a:ln>
        </p:spPr>
      </p:cxnSp>
      <p:cxnSp>
        <p:nvCxnSpPr>
          <p:cNvPr id="333" name="Shape 333"/>
          <p:cNvCxnSpPr>
            <a:endCxn id="334" idx="2"/>
          </p:cNvCxnSpPr>
          <p:nvPr/>
        </p:nvCxnSpPr>
        <p:spPr>
          <a:xfrm>
            <a:off x="4727550" y="4231450"/>
            <a:ext cx="3729000" cy="1061400"/>
          </a:xfrm>
          <a:prstGeom prst="straightConnector1">
            <a:avLst/>
          </a:prstGeom>
          <a:noFill/>
          <a:ln cap="flat" cmpd="sng" w="9525">
            <a:solidFill>
              <a:srgbClr val="FF0000"/>
            </a:solidFill>
            <a:prstDash val="solid"/>
            <a:round/>
            <a:headEnd len="lg" w="lg" type="none"/>
            <a:tailEnd len="lg" w="lg" type="none"/>
          </a:ln>
        </p:spPr>
      </p:cxnSp>
      <p:cxnSp>
        <p:nvCxnSpPr>
          <p:cNvPr id="335" name="Shape 335"/>
          <p:cNvCxnSpPr>
            <a:endCxn id="336" idx="2"/>
          </p:cNvCxnSpPr>
          <p:nvPr/>
        </p:nvCxnSpPr>
        <p:spPr>
          <a:xfrm>
            <a:off x="4717950" y="4231425"/>
            <a:ext cx="3510000" cy="113700"/>
          </a:xfrm>
          <a:prstGeom prst="straightConnector1">
            <a:avLst/>
          </a:prstGeom>
          <a:noFill/>
          <a:ln cap="flat" cmpd="sng" w="9525">
            <a:solidFill>
              <a:srgbClr val="FF0000"/>
            </a:solidFill>
            <a:prstDash val="solid"/>
            <a:round/>
            <a:headEnd len="lg" w="lg" type="none"/>
            <a:tailEnd len="lg" w="lg" type="none"/>
          </a:ln>
        </p:spPr>
      </p:cxnSp>
      <p:cxnSp>
        <p:nvCxnSpPr>
          <p:cNvPr id="337" name="Shape 337"/>
          <p:cNvCxnSpPr/>
          <p:nvPr/>
        </p:nvCxnSpPr>
        <p:spPr>
          <a:xfrm flipH="1" rot="10800000">
            <a:off x="4630375" y="3317275"/>
            <a:ext cx="3132300" cy="855900"/>
          </a:xfrm>
          <a:prstGeom prst="straightConnector1">
            <a:avLst/>
          </a:prstGeom>
          <a:noFill/>
          <a:ln cap="flat" cmpd="sng" w="9525">
            <a:solidFill>
              <a:srgbClr val="FF0000"/>
            </a:solidFill>
            <a:prstDash val="solid"/>
            <a:round/>
            <a:headEnd len="lg" w="lg" type="none"/>
            <a:tailEnd len="lg" w="lg" type="none"/>
          </a:ln>
        </p:spPr>
      </p:cxnSp>
      <p:cxnSp>
        <p:nvCxnSpPr>
          <p:cNvPr id="338" name="Shape 338"/>
          <p:cNvCxnSpPr/>
          <p:nvPr/>
        </p:nvCxnSpPr>
        <p:spPr>
          <a:xfrm flipH="1" rot="10800000">
            <a:off x="4679000" y="4134175"/>
            <a:ext cx="1812600" cy="39000"/>
          </a:xfrm>
          <a:prstGeom prst="straightConnector1">
            <a:avLst/>
          </a:prstGeom>
          <a:noFill/>
          <a:ln cap="flat" cmpd="sng" w="9525">
            <a:solidFill>
              <a:srgbClr val="FF0000"/>
            </a:solidFill>
            <a:prstDash val="solid"/>
            <a:round/>
            <a:headEnd len="lg" w="lg" type="none"/>
            <a:tailEnd len="lg" w="lg" type="none"/>
          </a:ln>
        </p:spPr>
      </p:cxnSp>
      <p:cxnSp>
        <p:nvCxnSpPr>
          <p:cNvPr id="339" name="Shape 339"/>
          <p:cNvCxnSpPr/>
          <p:nvPr/>
        </p:nvCxnSpPr>
        <p:spPr>
          <a:xfrm>
            <a:off x="1215950" y="3511675"/>
            <a:ext cx="3395100" cy="661500"/>
          </a:xfrm>
          <a:prstGeom prst="straightConnector1">
            <a:avLst/>
          </a:prstGeom>
          <a:noFill/>
          <a:ln cap="flat" cmpd="sng" w="9525">
            <a:solidFill>
              <a:srgbClr val="FF0000"/>
            </a:solidFill>
            <a:prstDash val="solid"/>
            <a:round/>
            <a:headEnd len="lg" w="lg" type="none"/>
            <a:tailEnd len="lg" w="lg" type="none"/>
          </a:ln>
        </p:spPr>
      </p:cxnSp>
      <p:cxnSp>
        <p:nvCxnSpPr>
          <p:cNvPr id="340" name="Shape 340"/>
          <p:cNvCxnSpPr/>
          <p:nvPr/>
        </p:nvCxnSpPr>
        <p:spPr>
          <a:xfrm>
            <a:off x="2694550" y="3424125"/>
            <a:ext cx="1906500" cy="758700"/>
          </a:xfrm>
          <a:prstGeom prst="straightConnector1">
            <a:avLst/>
          </a:prstGeom>
          <a:noFill/>
          <a:ln cap="flat" cmpd="sng" w="9525">
            <a:solidFill>
              <a:srgbClr val="FF0000"/>
            </a:solidFill>
            <a:prstDash val="solid"/>
            <a:round/>
            <a:headEnd len="lg" w="lg" type="none"/>
            <a:tailEnd len="lg" w="lg" type="none"/>
          </a:ln>
        </p:spPr>
      </p:cxnSp>
      <p:cxnSp>
        <p:nvCxnSpPr>
          <p:cNvPr id="341" name="Shape 341"/>
          <p:cNvCxnSpPr/>
          <p:nvPr/>
        </p:nvCxnSpPr>
        <p:spPr>
          <a:xfrm flipH="1" rot="10800000">
            <a:off x="2694550" y="4153775"/>
            <a:ext cx="1935900" cy="97200"/>
          </a:xfrm>
          <a:prstGeom prst="straightConnector1">
            <a:avLst/>
          </a:prstGeom>
          <a:noFill/>
          <a:ln cap="flat" cmpd="sng" w="9525">
            <a:solidFill>
              <a:srgbClr val="FF0000"/>
            </a:solidFill>
            <a:prstDash val="solid"/>
            <a:round/>
            <a:headEnd len="lg" w="lg" type="none"/>
            <a:tailEnd len="lg" w="lg" type="none"/>
          </a:ln>
        </p:spPr>
      </p:cxnSp>
      <p:cxnSp>
        <p:nvCxnSpPr>
          <p:cNvPr id="342" name="Shape 342"/>
          <p:cNvCxnSpPr/>
          <p:nvPr/>
        </p:nvCxnSpPr>
        <p:spPr>
          <a:xfrm flipH="1" rot="10800000">
            <a:off x="2451350" y="4163525"/>
            <a:ext cx="2169300" cy="807300"/>
          </a:xfrm>
          <a:prstGeom prst="straightConnector1">
            <a:avLst/>
          </a:prstGeom>
          <a:noFill/>
          <a:ln cap="flat" cmpd="sng" w="9525">
            <a:solidFill>
              <a:srgbClr val="FF0000"/>
            </a:solidFill>
            <a:prstDash val="solid"/>
            <a:round/>
            <a:headEnd len="lg" w="lg" type="none"/>
            <a:tailEnd len="lg" w="lg" type="none"/>
          </a:ln>
        </p:spPr>
      </p:cxnSp>
      <p:cxnSp>
        <p:nvCxnSpPr>
          <p:cNvPr id="343" name="Shape 343"/>
          <p:cNvCxnSpPr/>
          <p:nvPr/>
        </p:nvCxnSpPr>
        <p:spPr>
          <a:xfrm flipH="1" rot="10800000">
            <a:off x="1201350" y="4221700"/>
            <a:ext cx="3380400" cy="308700"/>
          </a:xfrm>
          <a:prstGeom prst="straightConnector1">
            <a:avLst/>
          </a:prstGeom>
          <a:noFill/>
          <a:ln cap="flat" cmpd="sng" w="9525">
            <a:solidFill>
              <a:srgbClr val="FF0000"/>
            </a:solidFill>
            <a:prstDash val="solid"/>
            <a:round/>
            <a:headEnd len="lg" w="lg" type="none"/>
            <a:tailEnd len="lg" w="lg" type="none"/>
          </a:ln>
        </p:spPr>
      </p:cxnSp>
      <p:cxnSp>
        <p:nvCxnSpPr>
          <p:cNvPr id="344" name="Shape 344"/>
          <p:cNvCxnSpPr/>
          <p:nvPr/>
        </p:nvCxnSpPr>
        <p:spPr>
          <a:xfrm flipH="1" rot="10800000">
            <a:off x="1113800" y="4153650"/>
            <a:ext cx="3526200" cy="882600"/>
          </a:xfrm>
          <a:prstGeom prst="straightConnector1">
            <a:avLst/>
          </a:prstGeom>
          <a:noFill/>
          <a:ln cap="flat" cmpd="sng" w="9525">
            <a:solidFill>
              <a:srgbClr val="FF0000"/>
            </a:solidFill>
            <a:prstDash val="solid"/>
            <a:round/>
            <a:headEnd len="lg" w="lg" type="none"/>
            <a:tailEnd len="lg" w="lg" type="none"/>
          </a:ln>
        </p:spPr>
      </p:cxnSp>
      <p:cxnSp>
        <p:nvCxnSpPr>
          <p:cNvPr id="345" name="Shape 345"/>
          <p:cNvCxnSpPr/>
          <p:nvPr/>
        </p:nvCxnSpPr>
        <p:spPr>
          <a:xfrm flipH="1" rot="10800000">
            <a:off x="3584625" y="4153825"/>
            <a:ext cx="1016700" cy="1261800"/>
          </a:xfrm>
          <a:prstGeom prst="straightConnector1">
            <a:avLst/>
          </a:prstGeom>
          <a:noFill/>
          <a:ln cap="flat" cmpd="sng" w="9525">
            <a:solidFill>
              <a:srgbClr val="FF0000"/>
            </a:solidFill>
            <a:prstDash val="solid"/>
            <a:round/>
            <a:headEnd len="lg" w="lg" type="none"/>
            <a:tailEnd len="lg" w="lg" type="none"/>
          </a:ln>
        </p:spPr>
      </p:cxnSp>
      <p:sp>
        <p:nvSpPr>
          <p:cNvPr id="346" name="Shape 346"/>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ja" sz="3200">
                <a:latin typeface="MS PGothic"/>
                <a:ea typeface="MS PGothic"/>
                <a:cs typeface="MS PGothic"/>
                <a:sym typeface="MS PGothic"/>
              </a:rPr>
              <a:t>目的は違っても、共通の取り組み</a:t>
            </a:r>
            <a:endParaRPr sz="3200">
              <a:latin typeface="MS PGothic"/>
              <a:ea typeface="MS PGothic"/>
              <a:cs typeface="MS PGothic"/>
              <a:sym typeface="MS PGothic"/>
            </a:endParaRPr>
          </a:p>
        </p:txBody>
      </p:sp>
      <p:cxnSp>
        <p:nvCxnSpPr>
          <p:cNvPr id="347" name="Shape 347"/>
          <p:cNvCxnSpPr/>
          <p:nvPr/>
        </p:nvCxnSpPr>
        <p:spPr>
          <a:xfrm>
            <a:off x="4572000" y="2483800"/>
            <a:ext cx="0" cy="3288000"/>
          </a:xfrm>
          <a:prstGeom prst="straightConnector1">
            <a:avLst/>
          </a:prstGeom>
          <a:noFill/>
          <a:ln cap="flat" cmpd="sng" w="28575">
            <a:solidFill>
              <a:srgbClr val="92D050"/>
            </a:solidFill>
            <a:prstDash val="solid"/>
            <a:round/>
            <a:headEnd len="lg" w="lg" type="none"/>
            <a:tailEnd len="lg" w="lg" type="none"/>
          </a:ln>
        </p:spPr>
      </p:cxnSp>
      <p:sp>
        <p:nvSpPr>
          <p:cNvPr id="348" name="Shape 348"/>
          <p:cNvSpPr txBox="1"/>
          <p:nvPr/>
        </p:nvSpPr>
        <p:spPr>
          <a:xfrm>
            <a:off x="681000" y="2483800"/>
            <a:ext cx="3210000" cy="65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2800">
                <a:solidFill>
                  <a:schemeClr val="dk1"/>
                </a:solidFill>
                <a:latin typeface="MS PGothic"/>
                <a:ea typeface="MS PGothic"/>
                <a:cs typeface="MS PGothic"/>
                <a:sym typeface="MS PGothic"/>
              </a:rPr>
              <a:t>人（住民・組織）</a:t>
            </a:r>
            <a:endParaRPr/>
          </a:p>
        </p:txBody>
      </p:sp>
      <p:sp>
        <p:nvSpPr>
          <p:cNvPr id="349" name="Shape 349"/>
          <p:cNvSpPr txBox="1"/>
          <p:nvPr/>
        </p:nvSpPr>
        <p:spPr>
          <a:xfrm>
            <a:off x="5253000" y="2483800"/>
            <a:ext cx="3210000" cy="65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2800">
                <a:solidFill>
                  <a:schemeClr val="dk1"/>
                </a:solidFill>
                <a:latin typeface="MS PGothic"/>
                <a:ea typeface="MS PGothic"/>
                <a:cs typeface="MS PGothic"/>
                <a:sym typeface="MS PGothic"/>
              </a:rPr>
              <a:t>目的</a:t>
            </a:r>
            <a:endParaRPr/>
          </a:p>
        </p:txBody>
      </p:sp>
      <p:sp>
        <p:nvSpPr>
          <p:cNvPr id="350" name="Shape 350"/>
          <p:cNvSpPr txBox="1"/>
          <p:nvPr/>
        </p:nvSpPr>
        <p:spPr>
          <a:xfrm>
            <a:off x="442675" y="1467475"/>
            <a:ext cx="8258700" cy="940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1800">
                <a:solidFill>
                  <a:schemeClr val="dk1"/>
                </a:solidFill>
                <a:latin typeface="MS PGothic"/>
                <a:ea typeface="MS PGothic"/>
                <a:cs typeface="MS PGothic"/>
                <a:sym typeface="MS PGothic"/>
              </a:rPr>
              <a:t>地域活性化という共通の目的があっても、それぞれの状況や立場によって、</a:t>
            </a:r>
            <a:br>
              <a:rPr lang="ja" sz="2000">
                <a:solidFill>
                  <a:schemeClr val="dk1"/>
                </a:solidFill>
                <a:latin typeface="MS PGothic"/>
                <a:ea typeface="MS PGothic"/>
                <a:cs typeface="MS PGothic"/>
                <a:sym typeface="MS PGothic"/>
              </a:rPr>
            </a:br>
            <a:r>
              <a:rPr b="1" lang="ja" sz="2400">
                <a:solidFill>
                  <a:srgbClr val="FF0000"/>
                </a:solidFill>
                <a:latin typeface="MS PGothic"/>
                <a:ea typeface="MS PGothic"/>
                <a:cs typeface="MS PGothic"/>
                <a:sym typeface="MS PGothic"/>
              </a:rPr>
              <a:t>目的は異なる。</a:t>
            </a:r>
            <a:endParaRPr b="1" sz="2400">
              <a:solidFill>
                <a:srgbClr val="FF0000"/>
              </a:solidFill>
              <a:latin typeface="MS PGothic"/>
              <a:ea typeface="MS PGothic"/>
              <a:cs typeface="MS PGothic"/>
              <a:sym typeface="MS PGothic"/>
            </a:endParaRPr>
          </a:p>
        </p:txBody>
      </p:sp>
      <p:sp>
        <p:nvSpPr>
          <p:cNvPr id="351" name="Shape 351"/>
          <p:cNvSpPr/>
          <p:nvPr/>
        </p:nvSpPr>
        <p:spPr>
          <a:xfrm>
            <a:off x="3137175" y="3057725"/>
            <a:ext cx="2869668" cy="2334636"/>
          </a:xfrm>
          <a:prstGeom prst="irregularSeal1">
            <a:avLst/>
          </a:prstGeom>
          <a:solidFill>
            <a:srgbClr val="FFD96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52" name="Shape 352"/>
          <p:cNvSpPr txBox="1"/>
          <p:nvPr/>
        </p:nvSpPr>
        <p:spPr>
          <a:xfrm>
            <a:off x="2967000" y="3563775"/>
            <a:ext cx="3210000" cy="1439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ja" sz="2800">
                <a:solidFill>
                  <a:srgbClr val="FF0000"/>
                </a:solidFill>
                <a:latin typeface="MS PGothic"/>
                <a:ea typeface="MS PGothic"/>
                <a:cs typeface="MS PGothic"/>
                <a:sym typeface="MS PGothic"/>
              </a:rPr>
              <a:t>地域活性化</a:t>
            </a:r>
            <a:endParaRPr sz="2800">
              <a:solidFill>
                <a:srgbClr val="FF0000"/>
              </a:solidFill>
              <a:latin typeface="MS PGothic"/>
              <a:ea typeface="MS PGothic"/>
              <a:cs typeface="MS PGothic"/>
              <a:sym typeface="MS PGothic"/>
            </a:endParaRPr>
          </a:p>
          <a:p>
            <a:pPr indent="0" lvl="0" marL="0" rtl="0" algn="ctr">
              <a:spcBef>
                <a:spcPts val="0"/>
              </a:spcBef>
              <a:spcAft>
                <a:spcPts val="0"/>
              </a:spcAft>
              <a:buNone/>
            </a:pPr>
            <a:r>
              <a:rPr lang="ja" sz="2400">
                <a:solidFill>
                  <a:schemeClr val="dk1"/>
                </a:solidFill>
                <a:latin typeface="MS PGothic"/>
                <a:ea typeface="MS PGothic"/>
                <a:cs typeface="MS PGothic"/>
                <a:sym typeface="MS PGothic"/>
              </a:rPr>
              <a:t>CC BYライセンス</a:t>
            </a:r>
            <a:endParaRPr sz="1800">
              <a:solidFill>
                <a:schemeClr val="dk1"/>
              </a:solidFill>
              <a:latin typeface="MS PGothic"/>
              <a:ea typeface="MS PGothic"/>
              <a:cs typeface="MS PGothic"/>
              <a:sym typeface="MS PGothic"/>
            </a:endParaRPr>
          </a:p>
        </p:txBody>
      </p:sp>
      <p:grpSp>
        <p:nvGrpSpPr>
          <p:cNvPr id="353" name="Shape 353"/>
          <p:cNvGrpSpPr/>
          <p:nvPr/>
        </p:nvGrpSpPr>
        <p:grpSpPr>
          <a:xfrm>
            <a:off x="1843450" y="3061550"/>
            <a:ext cx="1614600" cy="653700"/>
            <a:chOff x="442675" y="2752925"/>
            <a:chExt cx="1614600" cy="653700"/>
          </a:xfrm>
        </p:grpSpPr>
        <p:sp>
          <p:nvSpPr>
            <p:cNvPr id="354" name="Shape 354"/>
            <p:cNvSpPr/>
            <p:nvPr/>
          </p:nvSpPr>
          <p:spPr>
            <a:xfrm>
              <a:off x="598225" y="2752925"/>
              <a:ext cx="1303500" cy="653700"/>
            </a:xfrm>
            <a:prstGeom prst="ellipse">
              <a:avLst/>
            </a:prstGeom>
            <a:solidFill>
              <a:srgbClr val="B6D7A8"/>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55" name="Shape 355"/>
            <p:cNvSpPr txBox="1"/>
            <p:nvPr/>
          </p:nvSpPr>
          <p:spPr>
            <a:xfrm>
              <a:off x="442675" y="2865725"/>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学校</a:t>
              </a:r>
              <a:endParaRPr sz="1800"/>
            </a:p>
          </p:txBody>
        </p:sp>
      </p:grpSp>
      <p:grpSp>
        <p:nvGrpSpPr>
          <p:cNvPr id="356" name="Shape 356"/>
          <p:cNvGrpSpPr/>
          <p:nvPr/>
        </p:nvGrpSpPr>
        <p:grpSpPr>
          <a:xfrm>
            <a:off x="1843450" y="3899088"/>
            <a:ext cx="1614600" cy="653700"/>
            <a:chOff x="442675" y="3463050"/>
            <a:chExt cx="1614600" cy="653700"/>
          </a:xfrm>
        </p:grpSpPr>
        <p:sp>
          <p:nvSpPr>
            <p:cNvPr id="357" name="Shape 357"/>
            <p:cNvSpPr/>
            <p:nvPr/>
          </p:nvSpPr>
          <p:spPr>
            <a:xfrm>
              <a:off x="598225" y="3463050"/>
              <a:ext cx="1303500" cy="653700"/>
            </a:xfrm>
            <a:prstGeom prst="ellipse">
              <a:avLst/>
            </a:prstGeom>
            <a:solidFill>
              <a:srgbClr val="D0E0E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58" name="Shape 358"/>
            <p:cNvSpPr txBox="1"/>
            <p:nvPr/>
          </p:nvSpPr>
          <p:spPr>
            <a:xfrm>
              <a:off x="442675" y="3575850"/>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自治体</a:t>
              </a:r>
              <a:endParaRPr sz="1800"/>
            </a:p>
          </p:txBody>
        </p:sp>
      </p:grpSp>
      <p:grpSp>
        <p:nvGrpSpPr>
          <p:cNvPr id="359" name="Shape 359"/>
          <p:cNvGrpSpPr/>
          <p:nvPr/>
        </p:nvGrpSpPr>
        <p:grpSpPr>
          <a:xfrm>
            <a:off x="292150" y="3191038"/>
            <a:ext cx="1614600" cy="653700"/>
            <a:chOff x="442675" y="4357975"/>
            <a:chExt cx="1614600" cy="653700"/>
          </a:xfrm>
        </p:grpSpPr>
        <p:sp>
          <p:nvSpPr>
            <p:cNvPr id="360" name="Shape 360"/>
            <p:cNvSpPr/>
            <p:nvPr/>
          </p:nvSpPr>
          <p:spPr>
            <a:xfrm>
              <a:off x="598225" y="4357975"/>
              <a:ext cx="1303500" cy="653700"/>
            </a:xfrm>
            <a:prstGeom prst="ellipse">
              <a:avLst/>
            </a:prstGeom>
            <a:solidFill>
              <a:srgbClr val="EAD1DC"/>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61" name="Shape 361"/>
            <p:cNvSpPr txBox="1"/>
            <p:nvPr/>
          </p:nvSpPr>
          <p:spPr>
            <a:xfrm>
              <a:off x="442675" y="4470775"/>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観光協会</a:t>
              </a:r>
              <a:endParaRPr sz="1800"/>
            </a:p>
          </p:txBody>
        </p:sp>
      </p:grpSp>
      <p:grpSp>
        <p:nvGrpSpPr>
          <p:cNvPr id="362" name="Shape 362"/>
          <p:cNvGrpSpPr/>
          <p:nvPr/>
        </p:nvGrpSpPr>
        <p:grpSpPr>
          <a:xfrm>
            <a:off x="374575" y="4007150"/>
            <a:ext cx="1614600" cy="653700"/>
            <a:chOff x="442675" y="5194550"/>
            <a:chExt cx="1614600" cy="653700"/>
          </a:xfrm>
        </p:grpSpPr>
        <p:sp>
          <p:nvSpPr>
            <p:cNvPr id="363" name="Shape 363"/>
            <p:cNvSpPr/>
            <p:nvPr/>
          </p:nvSpPr>
          <p:spPr>
            <a:xfrm>
              <a:off x="598225" y="5194550"/>
              <a:ext cx="1303500" cy="653700"/>
            </a:xfrm>
            <a:prstGeom prst="ellipse">
              <a:avLst/>
            </a:prstGeom>
            <a:solidFill>
              <a:srgbClr val="A2C4C9"/>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64" name="Shape 364"/>
            <p:cNvSpPr txBox="1"/>
            <p:nvPr/>
          </p:nvSpPr>
          <p:spPr>
            <a:xfrm>
              <a:off x="442675" y="5307350"/>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商工会議所</a:t>
              </a:r>
              <a:endParaRPr sz="1800"/>
            </a:p>
          </p:txBody>
        </p:sp>
      </p:grpSp>
      <p:grpSp>
        <p:nvGrpSpPr>
          <p:cNvPr id="365" name="Shape 365"/>
          <p:cNvGrpSpPr/>
          <p:nvPr/>
        </p:nvGrpSpPr>
        <p:grpSpPr>
          <a:xfrm>
            <a:off x="311700" y="4952750"/>
            <a:ext cx="1614600" cy="653700"/>
            <a:chOff x="442675" y="5992200"/>
            <a:chExt cx="1614600" cy="653700"/>
          </a:xfrm>
        </p:grpSpPr>
        <p:sp>
          <p:nvSpPr>
            <p:cNvPr id="366" name="Shape 366"/>
            <p:cNvSpPr/>
            <p:nvPr/>
          </p:nvSpPr>
          <p:spPr>
            <a:xfrm>
              <a:off x="598225" y="5992200"/>
              <a:ext cx="1303500" cy="653700"/>
            </a:xfrm>
            <a:prstGeom prst="ellipse">
              <a:avLst/>
            </a:prstGeom>
            <a:solidFill>
              <a:srgbClr val="DD7E6B"/>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67" name="Shape 367"/>
            <p:cNvSpPr txBox="1"/>
            <p:nvPr/>
          </p:nvSpPr>
          <p:spPr>
            <a:xfrm>
              <a:off x="442675" y="6105000"/>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企業</a:t>
              </a:r>
              <a:endParaRPr sz="1800"/>
            </a:p>
          </p:txBody>
        </p:sp>
      </p:grpSp>
      <p:grpSp>
        <p:nvGrpSpPr>
          <p:cNvPr id="368" name="Shape 368"/>
          <p:cNvGrpSpPr/>
          <p:nvPr/>
        </p:nvGrpSpPr>
        <p:grpSpPr>
          <a:xfrm>
            <a:off x="2816225" y="5118100"/>
            <a:ext cx="1614600" cy="653700"/>
            <a:chOff x="2329850" y="5992200"/>
            <a:chExt cx="1614600" cy="653700"/>
          </a:xfrm>
        </p:grpSpPr>
        <p:sp>
          <p:nvSpPr>
            <p:cNvPr id="369" name="Shape 369"/>
            <p:cNvSpPr/>
            <p:nvPr/>
          </p:nvSpPr>
          <p:spPr>
            <a:xfrm>
              <a:off x="2485400" y="5992200"/>
              <a:ext cx="1303500" cy="653700"/>
            </a:xfrm>
            <a:prstGeom prst="ellipse">
              <a:avLst/>
            </a:prstGeom>
            <a:solidFill>
              <a:srgbClr val="A4C2F4"/>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0" name="Shape 370"/>
            <p:cNvSpPr txBox="1"/>
            <p:nvPr/>
          </p:nvSpPr>
          <p:spPr>
            <a:xfrm>
              <a:off x="2329850" y="6105000"/>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地域メディア</a:t>
              </a:r>
              <a:endParaRPr sz="1800"/>
            </a:p>
          </p:txBody>
        </p:sp>
      </p:grpSp>
      <p:grpSp>
        <p:nvGrpSpPr>
          <p:cNvPr id="371" name="Shape 371"/>
          <p:cNvGrpSpPr/>
          <p:nvPr/>
        </p:nvGrpSpPr>
        <p:grpSpPr>
          <a:xfrm>
            <a:off x="1590575" y="4662800"/>
            <a:ext cx="1614600" cy="653700"/>
            <a:chOff x="2329850" y="4961050"/>
            <a:chExt cx="1614600" cy="653700"/>
          </a:xfrm>
        </p:grpSpPr>
        <p:sp>
          <p:nvSpPr>
            <p:cNvPr id="372" name="Shape 372"/>
            <p:cNvSpPr/>
            <p:nvPr/>
          </p:nvSpPr>
          <p:spPr>
            <a:xfrm>
              <a:off x="2485400" y="4961050"/>
              <a:ext cx="1303500" cy="653700"/>
            </a:xfrm>
            <a:prstGeom prst="ellipse">
              <a:avLst/>
            </a:prstGeom>
            <a:solidFill>
              <a:srgbClr val="F9CB9C"/>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3" name="Shape 373"/>
            <p:cNvSpPr txBox="1"/>
            <p:nvPr/>
          </p:nvSpPr>
          <p:spPr>
            <a:xfrm>
              <a:off x="2329850" y="5073850"/>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NPO</a:t>
              </a:r>
              <a:endParaRPr sz="1800"/>
            </a:p>
          </p:txBody>
        </p:sp>
      </p:grpSp>
      <p:grpSp>
        <p:nvGrpSpPr>
          <p:cNvPr id="374" name="Shape 374"/>
          <p:cNvGrpSpPr/>
          <p:nvPr/>
        </p:nvGrpSpPr>
        <p:grpSpPr>
          <a:xfrm>
            <a:off x="5374600" y="3028550"/>
            <a:ext cx="1614600" cy="653700"/>
            <a:chOff x="5685875" y="2752925"/>
            <a:chExt cx="1614600" cy="653700"/>
          </a:xfrm>
        </p:grpSpPr>
        <p:sp>
          <p:nvSpPr>
            <p:cNvPr id="375" name="Shape 375"/>
            <p:cNvSpPr/>
            <p:nvPr/>
          </p:nvSpPr>
          <p:spPr>
            <a:xfrm>
              <a:off x="5841425" y="2752925"/>
              <a:ext cx="1303500" cy="653700"/>
            </a:xfrm>
            <a:prstGeom prst="ellipse">
              <a:avLst/>
            </a:prstGeom>
            <a:solidFill>
              <a:srgbClr val="B6D7A8"/>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6" name="Shape 376"/>
            <p:cNvSpPr txBox="1"/>
            <p:nvPr/>
          </p:nvSpPr>
          <p:spPr>
            <a:xfrm>
              <a:off x="5685875" y="2865725"/>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教育</a:t>
              </a:r>
              <a:endParaRPr sz="1800"/>
            </a:p>
          </p:txBody>
        </p:sp>
      </p:grpSp>
      <p:grpSp>
        <p:nvGrpSpPr>
          <p:cNvPr id="377" name="Shape 377"/>
          <p:cNvGrpSpPr/>
          <p:nvPr/>
        </p:nvGrpSpPr>
        <p:grpSpPr>
          <a:xfrm>
            <a:off x="7065400" y="2992900"/>
            <a:ext cx="1614600" cy="653700"/>
            <a:chOff x="5685875" y="3463050"/>
            <a:chExt cx="1614600" cy="653700"/>
          </a:xfrm>
        </p:grpSpPr>
        <p:sp>
          <p:nvSpPr>
            <p:cNvPr id="378" name="Shape 378"/>
            <p:cNvSpPr/>
            <p:nvPr/>
          </p:nvSpPr>
          <p:spPr>
            <a:xfrm>
              <a:off x="5841425" y="3463050"/>
              <a:ext cx="1303500" cy="653700"/>
            </a:xfrm>
            <a:prstGeom prst="ellipse">
              <a:avLst/>
            </a:prstGeom>
            <a:solidFill>
              <a:srgbClr val="93C47D"/>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9" name="Shape 379"/>
            <p:cNvSpPr txBox="1"/>
            <p:nvPr/>
          </p:nvSpPr>
          <p:spPr>
            <a:xfrm>
              <a:off x="5685875" y="3575850"/>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郷土愛の育み</a:t>
              </a:r>
              <a:endParaRPr sz="1800"/>
            </a:p>
          </p:txBody>
        </p:sp>
      </p:grpSp>
      <p:grpSp>
        <p:nvGrpSpPr>
          <p:cNvPr id="380" name="Shape 380"/>
          <p:cNvGrpSpPr/>
          <p:nvPr/>
        </p:nvGrpSpPr>
        <p:grpSpPr>
          <a:xfrm>
            <a:off x="5684275" y="3745788"/>
            <a:ext cx="1614600" cy="653700"/>
            <a:chOff x="5685875" y="4357975"/>
            <a:chExt cx="1614600" cy="653700"/>
          </a:xfrm>
        </p:grpSpPr>
        <p:sp>
          <p:nvSpPr>
            <p:cNvPr id="381" name="Shape 381"/>
            <p:cNvSpPr/>
            <p:nvPr/>
          </p:nvSpPr>
          <p:spPr>
            <a:xfrm>
              <a:off x="5841425" y="4357975"/>
              <a:ext cx="1303500" cy="653700"/>
            </a:xfrm>
            <a:prstGeom prst="ellipse">
              <a:avLst/>
            </a:prstGeom>
            <a:solidFill>
              <a:srgbClr val="CFE2F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82" name="Shape 382"/>
            <p:cNvSpPr txBox="1"/>
            <p:nvPr/>
          </p:nvSpPr>
          <p:spPr>
            <a:xfrm>
              <a:off x="5685875" y="4470775"/>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少子化対策</a:t>
              </a:r>
              <a:endParaRPr sz="1800"/>
            </a:p>
          </p:txBody>
        </p:sp>
      </p:grpSp>
      <p:grpSp>
        <p:nvGrpSpPr>
          <p:cNvPr id="383" name="Shape 383"/>
          <p:cNvGrpSpPr/>
          <p:nvPr/>
        </p:nvGrpSpPr>
        <p:grpSpPr>
          <a:xfrm>
            <a:off x="4943325" y="4876550"/>
            <a:ext cx="1614600" cy="653700"/>
            <a:chOff x="5685875" y="5194550"/>
            <a:chExt cx="1614600" cy="653700"/>
          </a:xfrm>
        </p:grpSpPr>
        <p:sp>
          <p:nvSpPr>
            <p:cNvPr id="384" name="Shape 384"/>
            <p:cNvSpPr/>
            <p:nvPr/>
          </p:nvSpPr>
          <p:spPr>
            <a:xfrm>
              <a:off x="5841425" y="5194550"/>
              <a:ext cx="1303500" cy="653700"/>
            </a:xfrm>
            <a:prstGeom prst="ellipse">
              <a:avLst/>
            </a:prstGeom>
            <a:solidFill>
              <a:srgbClr val="F9CB9C"/>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85" name="Shape 385"/>
            <p:cNvSpPr txBox="1"/>
            <p:nvPr/>
          </p:nvSpPr>
          <p:spPr>
            <a:xfrm>
              <a:off x="5685875" y="5307350"/>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高齢者対策</a:t>
              </a:r>
              <a:endParaRPr sz="1800"/>
            </a:p>
          </p:txBody>
        </p:sp>
      </p:grpSp>
      <p:grpSp>
        <p:nvGrpSpPr>
          <p:cNvPr id="386" name="Shape 386"/>
          <p:cNvGrpSpPr/>
          <p:nvPr/>
        </p:nvGrpSpPr>
        <p:grpSpPr>
          <a:xfrm>
            <a:off x="7649250" y="4751950"/>
            <a:ext cx="1614600" cy="653700"/>
            <a:chOff x="5685875" y="5992200"/>
            <a:chExt cx="1614600" cy="653700"/>
          </a:xfrm>
        </p:grpSpPr>
        <p:sp>
          <p:nvSpPr>
            <p:cNvPr id="387" name="Shape 387"/>
            <p:cNvSpPr/>
            <p:nvPr/>
          </p:nvSpPr>
          <p:spPr>
            <a:xfrm>
              <a:off x="5841425" y="5992200"/>
              <a:ext cx="1303500" cy="653700"/>
            </a:xfrm>
            <a:prstGeom prst="ellipse">
              <a:avLst/>
            </a:prstGeom>
            <a:solidFill>
              <a:srgbClr val="A2C4C9"/>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34" name="Shape 334"/>
            <p:cNvSpPr txBox="1"/>
            <p:nvPr/>
          </p:nvSpPr>
          <p:spPr>
            <a:xfrm>
              <a:off x="5685875" y="6105000"/>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地産地消</a:t>
              </a:r>
              <a:endParaRPr sz="1800"/>
            </a:p>
          </p:txBody>
        </p:sp>
      </p:grpSp>
      <p:grpSp>
        <p:nvGrpSpPr>
          <p:cNvPr id="388" name="Shape 388"/>
          <p:cNvGrpSpPr/>
          <p:nvPr/>
        </p:nvGrpSpPr>
        <p:grpSpPr>
          <a:xfrm>
            <a:off x="6288975" y="5095925"/>
            <a:ext cx="1614600" cy="653700"/>
            <a:chOff x="7573050" y="5992200"/>
            <a:chExt cx="1614600" cy="653700"/>
          </a:xfrm>
        </p:grpSpPr>
        <p:sp>
          <p:nvSpPr>
            <p:cNvPr id="389" name="Shape 389"/>
            <p:cNvSpPr/>
            <p:nvPr/>
          </p:nvSpPr>
          <p:spPr>
            <a:xfrm>
              <a:off x="7728600" y="5992200"/>
              <a:ext cx="1303500" cy="653700"/>
            </a:xfrm>
            <a:prstGeom prst="ellipse">
              <a:avLst/>
            </a:prstGeom>
            <a:solidFill>
              <a:srgbClr val="A4C2F4"/>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90" name="Shape 390"/>
            <p:cNvSpPr txBox="1"/>
            <p:nvPr/>
          </p:nvSpPr>
          <p:spPr>
            <a:xfrm>
              <a:off x="7573050" y="6105000"/>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ビジネス</a:t>
              </a:r>
              <a:endParaRPr sz="1800"/>
            </a:p>
          </p:txBody>
        </p:sp>
      </p:grpSp>
      <p:grpSp>
        <p:nvGrpSpPr>
          <p:cNvPr id="391" name="Shape 391"/>
          <p:cNvGrpSpPr/>
          <p:nvPr/>
        </p:nvGrpSpPr>
        <p:grpSpPr>
          <a:xfrm>
            <a:off x="7420650" y="3804225"/>
            <a:ext cx="1614600" cy="653700"/>
            <a:chOff x="7573050" y="4961050"/>
            <a:chExt cx="1614600" cy="653700"/>
          </a:xfrm>
        </p:grpSpPr>
        <p:sp>
          <p:nvSpPr>
            <p:cNvPr id="392" name="Shape 392"/>
            <p:cNvSpPr/>
            <p:nvPr/>
          </p:nvSpPr>
          <p:spPr>
            <a:xfrm>
              <a:off x="7728600" y="4961050"/>
              <a:ext cx="1303500" cy="653700"/>
            </a:xfrm>
            <a:prstGeom prst="ellipse">
              <a:avLst/>
            </a:prstGeom>
            <a:solidFill>
              <a:srgbClr val="EAD1DC"/>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36" name="Shape 336"/>
            <p:cNvSpPr txBox="1"/>
            <p:nvPr/>
          </p:nvSpPr>
          <p:spPr>
            <a:xfrm>
              <a:off x="7573050" y="5073850"/>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観光推進</a:t>
              </a:r>
              <a:endParaRPr sz="1800"/>
            </a:p>
          </p:txBody>
        </p:sp>
      </p:grpSp>
      <p:grpSp>
        <p:nvGrpSpPr>
          <p:cNvPr id="393" name="Shape 393"/>
          <p:cNvGrpSpPr/>
          <p:nvPr/>
        </p:nvGrpSpPr>
        <p:grpSpPr>
          <a:xfrm>
            <a:off x="6426625" y="4349475"/>
            <a:ext cx="1614600" cy="653700"/>
            <a:chOff x="7475750" y="3900775"/>
            <a:chExt cx="1614600" cy="653700"/>
          </a:xfrm>
        </p:grpSpPr>
        <p:sp>
          <p:nvSpPr>
            <p:cNvPr id="394" name="Shape 394"/>
            <p:cNvSpPr/>
            <p:nvPr/>
          </p:nvSpPr>
          <p:spPr>
            <a:xfrm>
              <a:off x="7631300" y="3900775"/>
              <a:ext cx="1303500" cy="653700"/>
            </a:xfrm>
            <a:prstGeom prst="ellipse">
              <a:avLst/>
            </a:prstGeom>
            <a:solidFill>
              <a:srgbClr val="F4CCCC"/>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95" name="Shape 395"/>
            <p:cNvSpPr txBox="1"/>
            <p:nvPr/>
          </p:nvSpPr>
          <p:spPr>
            <a:xfrm>
              <a:off x="7475750" y="4013575"/>
              <a:ext cx="16146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800">
                  <a:solidFill>
                    <a:schemeClr val="dk1"/>
                  </a:solidFill>
                  <a:latin typeface="MS PGothic"/>
                  <a:ea typeface="MS PGothic"/>
                  <a:cs typeface="MS PGothic"/>
                  <a:sym typeface="MS PGothic"/>
                </a:rPr>
                <a:t>防災</a:t>
              </a:r>
              <a:endParaRPr sz="1800"/>
            </a:p>
          </p:txBody>
        </p:sp>
      </p:grpSp>
      <p:sp>
        <p:nvSpPr>
          <p:cNvPr id="396" name="Shape 396"/>
          <p:cNvSpPr txBox="1"/>
          <p:nvPr/>
        </p:nvSpPr>
        <p:spPr>
          <a:xfrm>
            <a:off x="442675" y="5967900"/>
            <a:ext cx="8258700" cy="661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ja" sz="2400">
                <a:solidFill>
                  <a:srgbClr val="FF0000"/>
                </a:solidFill>
                <a:latin typeface="MS PGothic"/>
                <a:ea typeface="MS PGothic"/>
                <a:cs typeface="MS PGothic"/>
                <a:sym typeface="MS PGothic"/>
              </a:rPr>
              <a:t>CC BYライセンスの利活用で、それぞれの目的を達成</a:t>
            </a:r>
            <a:endParaRPr b="1" sz="2400">
              <a:solidFill>
                <a:srgbClr val="FF0000"/>
              </a:solidFill>
              <a:latin typeface="MS PGothic"/>
              <a:ea typeface="MS PGothic"/>
              <a:cs typeface="MS PGothic"/>
              <a:sym typeface="MS P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00" name="Shape 400"/>
        <p:cNvGrpSpPr/>
        <p:nvPr/>
      </p:nvGrpSpPr>
      <p:grpSpPr>
        <a:xfrm>
          <a:off x="0" y="0"/>
          <a:ext cx="0" cy="0"/>
          <a:chOff x="0" y="0"/>
          <a:chExt cx="0" cy="0"/>
        </a:xfrm>
      </p:grpSpPr>
      <p:sp>
        <p:nvSpPr>
          <p:cNvPr id="401" name="Shape 401"/>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ja" sz="3200">
                <a:latin typeface="MS PGothic"/>
                <a:ea typeface="MS PGothic"/>
                <a:cs typeface="MS PGothic"/>
                <a:sym typeface="MS PGothic"/>
              </a:rPr>
              <a:t>シビックテックとは何か</a:t>
            </a:r>
            <a:endParaRPr sz="3200">
              <a:latin typeface="MS PGothic"/>
              <a:ea typeface="MS PGothic"/>
              <a:cs typeface="MS PGothic"/>
              <a:sym typeface="MS PGothic"/>
            </a:endParaRPr>
          </a:p>
        </p:txBody>
      </p:sp>
      <p:sp>
        <p:nvSpPr>
          <p:cNvPr id="402" name="Shape 402"/>
          <p:cNvSpPr txBox="1"/>
          <p:nvPr/>
        </p:nvSpPr>
        <p:spPr>
          <a:xfrm>
            <a:off x="311700" y="2268475"/>
            <a:ext cx="8520600" cy="3742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ja" sz="3200">
                <a:solidFill>
                  <a:schemeClr val="dk1"/>
                </a:solidFill>
                <a:latin typeface="MS PGothic"/>
                <a:ea typeface="MS PGothic"/>
                <a:cs typeface="MS PGothic"/>
                <a:sym typeface="MS PGothic"/>
              </a:rPr>
              <a:t>アーバンデータチャレンジ2017に参加する上で、</a:t>
            </a:r>
            <a:endParaRPr sz="3200">
              <a:solidFill>
                <a:schemeClr val="dk1"/>
              </a:solidFill>
              <a:latin typeface="MS PGothic"/>
              <a:ea typeface="MS PGothic"/>
              <a:cs typeface="MS PGothic"/>
              <a:sym typeface="MS PGothic"/>
            </a:endParaRPr>
          </a:p>
          <a:p>
            <a:pPr indent="0" lvl="0" marL="0" rtl="0" algn="ctr">
              <a:lnSpc>
                <a:spcPct val="115000"/>
              </a:lnSpc>
              <a:spcBef>
                <a:spcPts val="0"/>
              </a:spcBef>
              <a:spcAft>
                <a:spcPts val="0"/>
              </a:spcAft>
              <a:buClr>
                <a:schemeClr val="dk1"/>
              </a:buClr>
              <a:buSzPts val="1100"/>
              <a:buFont typeface="Arial"/>
              <a:buNone/>
            </a:pPr>
            <a:r>
              <a:rPr lang="ja" sz="3200">
                <a:solidFill>
                  <a:schemeClr val="dk1"/>
                </a:solidFill>
                <a:latin typeface="MS PGothic"/>
                <a:ea typeface="MS PGothic"/>
                <a:cs typeface="MS PGothic"/>
                <a:sym typeface="MS PGothic"/>
              </a:rPr>
              <a:t>UDC和歌山実行委員会として、</a:t>
            </a:r>
            <a:endParaRPr sz="3200">
              <a:solidFill>
                <a:schemeClr val="dk1"/>
              </a:solidFill>
              <a:latin typeface="MS PGothic"/>
              <a:ea typeface="MS PGothic"/>
              <a:cs typeface="MS PGothic"/>
              <a:sym typeface="MS PGothic"/>
            </a:endParaRPr>
          </a:p>
          <a:p>
            <a:pPr indent="0" lvl="0" marL="0" rtl="0" algn="ctr">
              <a:lnSpc>
                <a:spcPct val="115000"/>
              </a:lnSpc>
              <a:spcBef>
                <a:spcPts val="0"/>
              </a:spcBef>
              <a:spcAft>
                <a:spcPts val="0"/>
              </a:spcAft>
              <a:buClr>
                <a:schemeClr val="dk1"/>
              </a:buClr>
              <a:buSzPts val="1100"/>
              <a:buFont typeface="Arial"/>
              <a:buNone/>
            </a:pPr>
            <a:r>
              <a:rPr lang="ja" sz="3200">
                <a:solidFill>
                  <a:schemeClr val="dk1"/>
                </a:solidFill>
                <a:latin typeface="MS PGothic"/>
                <a:ea typeface="MS PGothic"/>
                <a:cs typeface="MS PGothic"/>
                <a:sym typeface="MS PGothic"/>
              </a:rPr>
              <a:t>最初に考えたこと、</a:t>
            </a:r>
            <a:endParaRPr sz="3200">
              <a:solidFill>
                <a:schemeClr val="dk1"/>
              </a:solidFill>
              <a:latin typeface="MS PGothic"/>
              <a:ea typeface="MS PGothic"/>
              <a:cs typeface="MS PGothic"/>
              <a:sym typeface="MS PGothic"/>
            </a:endParaRPr>
          </a:p>
          <a:p>
            <a:pPr indent="0" lvl="0" marL="0" rtl="0" algn="ctr">
              <a:lnSpc>
                <a:spcPct val="115000"/>
              </a:lnSpc>
              <a:spcBef>
                <a:spcPts val="0"/>
              </a:spcBef>
              <a:spcAft>
                <a:spcPts val="0"/>
              </a:spcAft>
              <a:buClr>
                <a:schemeClr val="dk1"/>
              </a:buClr>
              <a:buSzPts val="1100"/>
              <a:buFont typeface="Arial"/>
              <a:buNone/>
            </a:pPr>
            <a:r>
              <a:rPr lang="ja" sz="3200">
                <a:solidFill>
                  <a:schemeClr val="dk1"/>
                </a:solidFill>
                <a:latin typeface="MS PGothic"/>
                <a:ea typeface="MS PGothic"/>
                <a:cs typeface="MS PGothic"/>
                <a:sym typeface="MS PGothic"/>
              </a:rPr>
              <a:t>我々にとってのシビックテックとは何か、</a:t>
            </a:r>
            <a:endParaRPr sz="3200">
              <a:solidFill>
                <a:schemeClr val="dk1"/>
              </a:solidFill>
              <a:latin typeface="MS PGothic"/>
              <a:ea typeface="MS PGothic"/>
              <a:cs typeface="MS PGothic"/>
              <a:sym typeface="MS PGothic"/>
            </a:endParaRPr>
          </a:p>
          <a:p>
            <a:pPr indent="0" lvl="0" marL="0" rtl="0" algn="ctr">
              <a:lnSpc>
                <a:spcPct val="115000"/>
              </a:lnSpc>
              <a:spcBef>
                <a:spcPts val="0"/>
              </a:spcBef>
              <a:spcAft>
                <a:spcPts val="0"/>
              </a:spcAft>
              <a:buClr>
                <a:schemeClr val="dk1"/>
              </a:buClr>
              <a:buSzPts val="1100"/>
              <a:buFont typeface="Arial"/>
              <a:buNone/>
            </a:pPr>
            <a:r>
              <a:rPr lang="ja" sz="3200">
                <a:solidFill>
                  <a:schemeClr val="dk1"/>
                </a:solidFill>
                <a:latin typeface="MS PGothic"/>
                <a:ea typeface="MS PGothic"/>
                <a:cs typeface="MS PGothic"/>
                <a:sym typeface="MS PGothic"/>
              </a:rPr>
              <a:t>一番重要なことは何か、</a:t>
            </a:r>
            <a:endParaRPr sz="3200">
              <a:solidFill>
                <a:schemeClr val="dk1"/>
              </a:solidFill>
              <a:latin typeface="MS PGothic"/>
              <a:ea typeface="MS PGothic"/>
              <a:cs typeface="MS PGothic"/>
              <a:sym typeface="MS PGothic"/>
            </a:endParaRPr>
          </a:p>
          <a:p>
            <a:pPr indent="0" lvl="0" marL="0" rtl="0" algn="ctr">
              <a:lnSpc>
                <a:spcPct val="115000"/>
              </a:lnSpc>
              <a:spcBef>
                <a:spcPts val="0"/>
              </a:spcBef>
              <a:spcAft>
                <a:spcPts val="0"/>
              </a:spcAft>
              <a:buNone/>
            </a:pPr>
            <a:r>
              <a:rPr lang="ja" sz="3800">
                <a:solidFill>
                  <a:srgbClr val="FF0000"/>
                </a:solidFill>
                <a:latin typeface="MS PGothic"/>
                <a:ea typeface="MS PGothic"/>
                <a:cs typeface="MS PGothic"/>
                <a:sym typeface="MS PGothic"/>
              </a:rPr>
              <a:t>原点に帰って見つめ直しました。</a:t>
            </a:r>
            <a:endParaRPr sz="3200">
              <a:solidFill>
                <a:schemeClr val="dk1"/>
              </a:solidFill>
              <a:latin typeface="MS PGothic"/>
              <a:ea typeface="MS PGothic"/>
              <a:cs typeface="MS PGothic"/>
              <a:sym typeface="MS P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06" name="Shape 406"/>
        <p:cNvGrpSpPr/>
        <p:nvPr/>
      </p:nvGrpSpPr>
      <p:grpSpPr>
        <a:xfrm>
          <a:off x="0" y="0"/>
          <a:ext cx="0" cy="0"/>
          <a:chOff x="0" y="0"/>
          <a:chExt cx="0" cy="0"/>
        </a:xfrm>
      </p:grpSpPr>
      <p:sp>
        <p:nvSpPr>
          <p:cNvPr id="407" name="Shape 407"/>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ja" sz="3200">
                <a:latin typeface="MS PGothic"/>
                <a:ea typeface="MS PGothic"/>
                <a:cs typeface="MS PGothic"/>
                <a:sym typeface="MS PGothic"/>
              </a:rPr>
              <a:t>見える化と総合設計</a:t>
            </a:r>
            <a:endParaRPr sz="3200">
              <a:latin typeface="MS PGothic"/>
              <a:ea typeface="MS PGothic"/>
              <a:cs typeface="MS PGothic"/>
              <a:sym typeface="MS PGothic"/>
            </a:endParaRPr>
          </a:p>
        </p:txBody>
      </p:sp>
      <p:sp>
        <p:nvSpPr>
          <p:cNvPr id="408" name="Shape 408"/>
          <p:cNvSpPr txBox="1"/>
          <p:nvPr/>
        </p:nvSpPr>
        <p:spPr>
          <a:xfrm>
            <a:off x="311700" y="1449425"/>
            <a:ext cx="8520600" cy="4951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3200">
                <a:solidFill>
                  <a:srgbClr val="92D050"/>
                </a:solidFill>
                <a:latin typeface="MS PGothic"/>
                <a:ea typeface="MS PGothic"/>
                <a:cs typeface="MS PGothic"/>
                <a:sym typeface="MS PGothic"/>
              </a:rPr>
              <a:t>●</a:t>
            </a:r>
            <a:r>
              <a:rPr lang="ja" sz="3200">
                <a:solidFill>
                  <a:schemeClr val="dk1"/>
                </a:solidFill>
                <a:latin typeface="MS PGothic"/>
                <a:ea typeface="MS PGothic"/>
                <a:cs typeface="MS PGothic"/>
                <a:sym typeface="MS PGothic"/>
              </a:rPr>
              <a:t>情報を共有する</a:t>
            </a:r>
            <a:endParaRPr sz="3200">
              <a:solidFill>
                <a:schemeClr val="dk1"/>
              </a:solidFill>
              <a:latin typeface="MS PGothic"/>
              <a:ea typeface="MS PGothic"/>
              <a:cs typeface="MS PGothic"/>
              <a:sym typeface="MS PGothic"/>
            </a:endParaRPr>
          </a:p>
          <a:p>
            <a:pPr indent="0" lvl="0" marL="0" rtl="0" algn="ctr">
              <a:lnSpc>
                <a:spcPct val="115000"/>
              </a:lnSpc>
              <a:spcBef>
                <a:spcPts val="0"/>
              </a:spcBef>
              <a:spcAft>
                <a:spcPts val="0"/>
              </a:spcAft>
              <a:buNone/>
            </a:pPr>
            <a:r>
              <a:rPr lang="ja" sz="3200">
                <a:solidFill>
                  <a:srgbClr val="92D050"/>
                </a:solidFill>
                <a:latin typeface="MS PGothic"/>
                <a:ea typeface="MS PGothic"/>
                <a:cs typeface="MS PGothic"/>
                <a:sym typeface="MS PGothic"/>
              </a:rPr>
              <a:t>●</a:t>
            </a:r>
            <a:r>
              <a:rPr lang="ja" sz="3200">
                <a:solidFill>
                  <a:schemeClr val="dk1"/>
                </a:solidFill>
                <a:latin typeface="MS PGothic"/>
                <a:ea typeface="MS PGothic"/>
                <a:cs typeface="MS PGothic"/>
                <a:sym typeface="MS PGothic"/>
              </a:rPr>
              <a:t>見える化をする</a:t>
            </a:r>
            <a:endParaRPr sz="3200">
              <a:solidFill>
                <a:schemeClr val="dk1"/>
              </a:solidFill>
              <a:latin typeface="MS PGothic"/>
              <a:ea typeface="MS PGothic"/>
              <a:cs typeface="MS PGothic"/>
              <a:sym typeface="MS PGothic"/>
            </a:endParaRPr>
          </a:p>
          <a:p>
            <a:pPr indent="0" lvl="0" marL="0" rtl="0" algn="ctr">
              <a:lnSpc>
                <a:spcPct val="115000"/>
              </a:lnSpc>
              <a:spcBef>
                <a:spcPts val="0"/>
              </a:spcBef>
              <a:spcAft>
                <a:spcPts val="0"/>
              </a:spcAft>
              <a:buNone/>
            </a:pPr>
            <a:r>
              <a:rPr lang="ja" sz="3200">
                <a:solidFill>
                  <a:srgbClr val="92D050"/>
                </a:solidFill>
                <a:latin typeface="MS PGothic"/>
                <a:ea typeface="MS PGothic"/>
                <a:cs typeface="MS PGothic"/>
                <a:sym typeface="MS PGothic"/>
              </a:rPr>
              <a:t>●</a:t>
            </a:r>
            <a:r>
              <a:rPr lang="ja" sz="3200">
                <a:solidFill>
                  <a:schemeClr val="dk1"/>
                </a:solidFill>
                <a:latin typeface="MS PGothic"/>
                <a:ea typeface="MS PGothic"/>
                <a:cs typeface="MS PGothic"/>
                <a:sym typeface="MS PGothic"/>
              </a:rPr>
              <a:t>情報を人につなぐ</a:t>
            </a:r>
            <a:endParaRPr sz="3200">
              <a:solidFill>
                <a:schemeClr val="dk1"/>
              </a:solidFill>
              <a:latin typeface="MS PGothic"/>
              <a:ea typeface="MS PGothic"/>
              <a:cs typeface="MS PGothic"/>
              <a:sym typeface="MS PGothic"/>
            </a:endParaRPr>
          </a:p>
          <a:p>
            <a:pPr indent="0" lvl="0" marL="0" rtl="0" algn="ctr">
              <a:lnSpc>
                <a:spcPct val="115000"/>
              </a:lnSpc>
              <a:spcBef>
                <a:spcPts val="0"/>
              </a:spcBef>
              <a:spcAft>
                <a:spcPts val="0"/>
              </a:spcAft>
              <a:buNone/>
            </a:pPr>
            <a:r>
              <a:rPr lang="ja" sz="3200">
                <a:solidFill>
                  <a:srgbClr val="92D050"/>
                </a:solidFill>
                <a:latin typeface="MS PGothic"/>
                <a:ea typeface="MS PGothic"/>
                <a:cs typeface="MS PGothic"/>
                <a:sym typeface="MS PGothic"/>
              </a:rPr>
              <a:t>●</a:t>
            </a:r>
            <a:r>
              <a:rPr lang="ja" sz="3200">
                <a:solidFill>
                  <a:schemeClr val="dk1"/>
                </a:solidFill>
                <a:latin typeface="MS PGothic"/>
                <a:ea typeface="MS PGothic"/>
                <a:cs typeface="MS PGothic"/>
                <a:sym typeface="MS PGothic"/>
              </a:rPr>
              <a:t>情報を出す側の課題解決</a:t>
            </a:r>
            <a:endParaRPr sz="3200">
              <a:solidFill>
                <a:schemeClr val="dk1"/>
              </a:solidFill>
              <a:latin typeface="MS PGothic"/>
              <a:ea typeface="MS PGothic"/>
              <a:cs typeface="MS PGothic"/>
              <a:sym typeface="MS PGothic"/>
            </a:endParaRPr>
          </a:p>
          <a:p>
            <a:pPr indent="0" lvl="0" marL="0" rtl="0" algn="ctr">
              <a:lnSpc>
                <a:spcPct val="115000"/>
              </a:lnSpc>
              <a:spcBef>
                <a:spcPts val="0"/>
              </a:spcBef>
              <a:spcAft>
                <a:spcPts val="0"/>
              </a:spcAft>
              <a:buNone/>
            </a:pPr>
            <a:r>
              <a:t/>
            </a:r>
            <a:endParaRPr sz="3600">
              <a:solidFill>
                <a:schemeClr val="dk1"/>
              </a:solidFill>
              <a:latin typeface="MS PGothic"/>
              <a:ea typeface="MS PGothic"/>
              <a:cs typeface="MS PGothic"/>
              <a:sym typeface="MS PGothic"/>
            </a:endParaRPr>
          </a:p>
          <a:p>
            <a:pPr indent="0" lvl="0" marL="0" rtl="0" algn="ctr">
              <a:lnSpc>
                <a:spcPct val="115000"/>
              </a:lnSpc>
              <a:spcBef>
                <a:spcPts val="0"/>
              </a:spcBef>
              <a:spcAft>
                <a:spcPts val="0"/>
              </a:spcAft>
              <a:buNone/>
            </a:pPr>
            <a:r>
              <a:rPr lang="ja" sz="3600">
                <a:solidFill>
                  <a:srgbClr val="FF0000"/>
                </a:solidFill>
                <a:latin typeface="MS PGothic"/>
                <a:ea typeface="MS PGothic"/>
                <a:cs typeface="MS PGothic"/>
                <a:sym typeface="MS PGothic"/>
              </a:rPr>
              <a:t>情報を出す側、受け取る側、</a:t>
            </a:r>
            <a:endParaRPr sz="3600">
              <a:solidFill>
                <a:srgbClr val="FF0000"/>
              </a:solidFill>
              <a:latin typeface="MS PGothic"/>
              <a:ea typeface="MS PGothic"/>
              <a:cs typeface="MS PGothic"/>
              <a:sym typeface="MS PGothic"/>
            </a:endParaRPr>
          </a:p>
          <a:p>
            <a:pPr indent="0" lvl="0" marL="0" rtl="0" algn="ctr">
              <a:lnSpc>
                <a:spcPct val="115000"/>
              </a:lnSpc>
              <a:spcBef>
                <a:spcPts val="0"/>
              </a:spcBef>
              <a:spcAft>
                <a:spcPts val="0"/>
              </a:spcAft>
              <a:buNone/>
            </a:pPr>
            <a:r>
              <a:rPr lang="ja" sz="3600">
                <a:solidFill>
                  <a:srgbClr val="FF0000"/>
                </a:solidFill>
                <a:latin typeface="MS PGothic"/>
                <a:ea typeface="MS PGothic"/>
                <a:cs typeface="MS PGothic"/>
                <a:sym typeface="MS PGothic"/>
              </a:rPr>
              <a:t>目的の達成も含めて、</a:t>
            </a:r>
            <a:br>
              <a:rPr lang="ja" sz="3600">
                <a:solidFill>
                  <a:srgbClr val="FF0000"/>
                </a:solidFill>
                <a:latin typeface="MS PGothic"/>
                <a:ea typeface="MS PGothic"/>
                <a:cs typeface="MS PGothic"/>
                <a:sym typeface="MS PGothic"/>
              </a:rPr>
            </a:br>
            <a:r>
              <a:rPr lang="ja" sz="3600">
                <a:solidFill>
                  <a:srgbClr val="FF0000"/>
                </a:solidFill>
                <a:latin typeface="MS PGothic"/>
                <a:ea typeface="MS PGothic"/>
                <a:cs typeface="MS PGothic"/>
                <a:sym typeface="MS PGothic"/>
              </a:rPr>
              <a:t>総合設計することが重要</a:t>
            </a:r>
            <a:endParaRPr sz="3600">
              <a:solidFill>
                <a:srgbClr val="FF0000"/>
              </a:solidFill>
              <a:latin typeface="MS PGothic"/>
              <a:ea typeface="MS PGothic"/>
              <a:cs typeface="MS PGothic"/>
              <a:sym typeface="MS P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12" name="Shape 412"/>
        <p:cNvGrpSpPr/>
        <p:nvPr/>
      </p:nvGrpSpPr>
      <p:grpSpPr>
        <a:xfrm>
          <a:off x="0" y="0"/>
          <a:ext cx="0" cy="0"/>
          <a:chOff x="0" y="0"/>
          <a:chExt cx="0" cy="0"/>
        </a:xfrm>
      </p:grpSpPr>
      <p:sp>
        <p:nvSpPr>
          <p:cNvPr id="413" name="Shape 413"/>
          <p:cNvSpPr/>
          <p:nvPr/>
        </p:nvSpPr>
        <p:spPr>
          <a:xfrm>
            <a:off x="831250" y="3343875"/>
            <a:ext cx="7384230" cy="2415960"/>
          </a:xfrm>
          <a:prstGeom prst="irregularSeal1">
            <a:avLst/>
          </a:prstGeom>
          <a:solidFill>
            <a:srgbClr val="FFD96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14" name="Shape 414"/>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ja" sz="3200">
                <a:latin typeface="MS PGothic"/>
                <a:ea typeface="MS PGothic"/>
                <a:cs typeface="MS PGothic"/>
                <a:sym typeface="MS PGothic"/>
              </a:rPr>
              <a:t>和歌山ローカルナレッジが考えるシビックテック</a:t>
            </a:r>
            <a:endParaRPr sz="3200">
              <a:latin typeface="MS PGothic"/>
              <a:ea typeface="MS PGothic"/>
              <a:cs typeface="MS PGothic"/>
              <a:sym typeface="MS PGothic"/>
            </a:endParaRPr>
          </a:p>
        </p:txBody>
      </p:sp>
      <p:sp>
        <p:nvSpPr>
          <p:cNvPr id="415" name="Shape 415"/>
          <p:cNvSpPr txBox="1"/>
          <p:nvPr/>
        </p:nvSpPr>
        <p:spPr>
          <a:xfrm>
            <a:off x="452400" y="1498350"/>
            <a:ext cx="8239200" cy="5019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4000">
                <a:solidFill>
                  <a:srgbClr val="92D050"/>
                </a:solidFill>
                <a:latin typeface="MS PGothic"/>
                <a:ea typeface="MS PGothic"/>
                <a:cs typeface="MS PGothic"/>
                <a:sym typeface="MS PGothic"/>
              </a:rPr>
              <a:t>●</a:t>
            </a:r>
            <a:r>
              <a:rPr lang="ja" sz="4000">
                <a:solidFill>
                  <a:schemeClr val="dk1"/>
                </a:solidFill>
                <a:latin typeface="MS PGothic"/>
                <a:ea typeface="MS PGothic"/>
                <a:cs typeface="MS PGothic"/>
                <a:sym typeface="MS PGothic"/>
              </a:rPr>
              <a:t>人と情報をつなぐ</a:t>
            </a:r>
            <a:endParaRPr sz="4000">
              <a:solidFill>
                <a:schemeClr val="dk1"/>
              </a:solidFill>
              <a:latin typeface="MS PGothic"/>
              <a:ea typeface="MS PGothic"/>
              <a:cs typeface="MS PGothic"/>
              <a:sym typeface="MS PGothic"/>
            </a:endParaRPr>
          </a:p>
          <a:p>
            <a:pPr indent="0" lvl="0" marL="0" rtl="0" algn="ctr">
              <a:lnSpc>
                <a:spcPct val="115000"/>
              </a:lnSpc>
              <a:spcBef>
                <a:spcPts val="0"/>
              </a:spcBef>
              <a:spcAft>
                <a:spcPts val="0"/>
              </a:spcAft>
              <a:buNone/>
            </a:pPr>
            <a:r>
              <a:rPr lang="ja" sz="4000">
                <a:solidFill>
                  <a:srgbClr val="92D050"/>
                </a:solidFill>
                <a:latin typeface="MS PGothic"/>
                <a:ea typeface="MS PGothic"/>
                <a:cs typeface="MS PGothic"/>
                <a:sym typeface="MS PGothic"/>
              </a:rPr>
              <a:t>●</a:t>
            </a:r>
            <a:r>
              <a:rPr lang="ja" sz="4000">
                <a:solidFill>
                  <a:schemeClr val="dk1"/>
                </a:solidFill>
                <a:latin typeface="MS PGothic"/>
                <a:ea typeface="MS PGothic"/>
                <a:cs typeface="MS PGothic"/>
                <a:sym typeface="MS PGothic"/>
              </a:rPr>
              <a:t>情報と情報をつなぐ</a:t>
            </a:r>
            <a:endParaRPr sz="4000">
              <a:solidFill>
                <a:schemeClr val="dk1"/>
              </a:solidFill>
              <a:latin typeface="MS PGothic"/>
              <a:ea typeface="MS PGothic"/>
              <a:cs typeface="MS PGothic"/>
              <a:sym typeface="MS PGothic"/>
            </a:endParaRPr>
          </a:p>
          <a:p>
            <a:pPr indent="0" lvl="0" marL="0" rtl="0" algn="ctr">
              <a:lnSpc>
                <a:spcPct val="115000"/>
              </a:lnSpc>
              <a:spcBef>
                <a:spcPts val="0"/>
              </a:spcBef>
              <a:spcAft>
                <a:spcPts val="0"/>
              </a:spcAft>
              <a:buNone/>
            </a:pPr>
            <a:r>
              <a:rPr lang="ja" sz="4000">
                <a:solidFill>
                  <a:srgbClr val="92D050"/>
                </a:solidFill>
                <a:latin typeface="MS PGothic"/>
                <a:ea typeface="MS PGothic"/>
                <a:cs typeface="MS PGothic"/>
                <a:sym typeface="MS PGothic"/>
              </a:rPr>
              <a:t>●</a:t>
            </a:r>
            <a:r>
              <a:rPr lang="ja" sz="4000">
                <a:solidFill>
                  <a:schemeClr val="dk1"/>
                </a:solidFill>
                <a:latin typeface="MS PGothic"/>
                <a:ea typeface="MS PGothic"/>
                <a:cs typeface="MS PGothic"/>
                <a:sym typeface="MS PGothic"/>
              </a:rPr>
              <a:t>人と人をつなぐ</a:t>
            </a:r>
            <a:endParaRPr sz="4000">
              <a:solidFill>
                <a:schemeClr val="dk1"/>
              </a:solidFill>
              <a:latin typeface="MS PGothic"/>
              <a:ea typeface="MS PGothic"/>
              <a:cs typeface="MS PGothic"/>
              <a:sym typeface="MS PGothic"/>
            </a:endParaRPr>
          </a:p>
          <a:p>
            <a:pPr indent="0" lvl="0" marL="0" rtl="0" algn="ctr">
              <a:lnSpc>
                <a:spcPct val="115000"/>
              </a:lnSpc>
              <a:spcBef>
                <a:spcPts val="0"/>
              </a:spcBef>
              <a:spcAft>
                <a:spcPts val="0"/>
              </a:spcAft>
              <a:buNone/>
            </a:pPr>
            <a:r>
              <a:rPr lang="ja" sz="2800">
                <a:solidFill>
                  <a:schemeClr val="dk1"/>
                </a:solidFill>
                <a:latin typeface="MS PGothic"/>
                <a:ea typeface="MS PGothic"/>
                <a:cs typeface="MS PGothic"/>
                <a:sym typeface="MS PGothic"/>
              </a:rPr>
              <a:t>　</a:t>
            </a:r>
            <a:endParaRPr sz="2800">
              <a:solidFill>
                <a:schemeClr val="dk1"/>
              </a:solidFill>
              <a:latin typeface="MS PGothic"/>
              <a:ea typeface="MS PGothic"/>
              <a:cs typeface="MS PGothic"/>
              <a:sym typeface="MS PGothic"/>
            </a:endParaRPr>
          </a:p>
          <a:p>
            <a:pPr indent="0" lvl="0" marL="0" rtl="0" algn="ctr">
              <a:lnSpc>
                <a:spcPct val="115000"/>
              </a:lnSpc>
              <a:spcBef>
                <a:spcPts val="0"/>
              </a:spcBef>
              <a:spcAft>
                <a:spcPts val="0"/>
              </a:spcAft>
              <a:buClr>
                <a:schemeClr val="dk1"/>
              </a:buClr>
              <a:buSzPts val="1100"/>
              <a:buFont typeface="Arial"/>
              <a:buNone/>
            </a:pPr>
            <a:r>
              <a:rPr lang="ja" sz="4000">
                <a:solidFill>
                  <a:srgbClr val="FF0000"/>
                </a:solidFill>
                <a:latin typeface="MS PGothic"/>
                <a:ea typeface="MS PGothic"/>
                <a:cs typeface="MS PGothic"/>
                <a:sym typeface="MS PGothic"/>
              </a:rPr>
              <a:t>情報を共有すれば、心が動く</a:t>
            </a:r>
            <a:endParaRPr sz="4000">
              <a:solidFill>
                <a:srgbClr val="FF0000"/>
              </a:solidFill>
              <a:latin typeface="MS PGothic"/>
              <a:ea typeface="MS PGothic"/>
              <a:cs typeface="MS PGothic"/>
              <a:sym typeface="MS PGothic"/>
            </a:endParaRPr>
          </a:p>
          <a:p>
            <a:pPr indent="0" lvl="0" marL="0" rtl="0" algn="ctr">
              <a:lnSpc>
                <a:spcPct val="115000"/>
              </a:lnSpc>
              <a:spcBef>
                <a:spcPts val="0"/>
              </a:spcBef>
              <a:spcAft>
                <a:spcPts val="0"/>
              </a:spcAft>
              <a:buNone/>
            </a:pPr>
            <a:r>
              <a:t/>
            </a:r>
            <a:endParaRPr sz="2800">
              <a:solidFill>
                <a:srgbClr val="FF0000"/>
              </a:solidFill>
              <a:latin typeface="MS PGothic"/>
              <a:ea typeface="MS PGothic"/>
              <a:cs typeface="MS PGothic"/>
              <a:sym typeface="MS PGothic"/>
            </a:endParaRPr>
          </a:p>
          <a:p>
            <a:pPr indent="0" lvl="0" marL="0" rtl="0" algn="ctr">
              <a:lnSpc>
                <a:spcPct val="115000"/>
              </a:lnSpc>
              <a:spcBef>
                <a:spcPts val="0"/>
              </a:spcBef>
              <a:spcAft>
                <a:spcPts val="0"/>
              </a:spcAft>
              <a:buNone/>
            </a:pPr>
            <a:r>
              <a:rPr lang="ja" sz="2800">
                <a:solidFill>
                  <a:schemeClr val="dk1"/>
                </a:solidFill>
                <a:latin typeface="MS PGothic"/>
                <a:ea typeface="MS PGothic"/>
                <a:cs typeface="MS PGothic"/>
                <a:sym typeface="MS PGothic"/>
              </a:rPr>
              <a:t>和歌山ローカルナレッジが考えるシビックテックは、</a:t>
            </a:r>
            <a:endParaRPr sz="2800">
              <a:solidFill>
                <a:schemeClr val="dk1"/>
              </a:solidFill>
              <a:latin typeface="MS PGothic"/>
              <a:ea typeface="MS PGothic"/>
              <a:cs typeface="MS PGothic"/>
              <a:sym typeface="MS PGothic"/>
            </a:endParaRPr>
          </a:p>
          <a:p>
            <a:pPr indent="0" lvl="0" marL="0" rtl="0" algn="ctr">
              <a:lnSpc>
                <a:spcPct val="115000"/>
              </a:lnSpc>
              <a:spcBef>
                <a:spcPts val="0"/>
              </a:spcBef>
              <a:spcAft>
                <a:spcPts val="0"/>
              </a:spcAft>
              <a:buNone/>
            </a:pPr>
            <a:r>
              <a:rPr lang="ja" sz="2800">
                <a:solidFill>
                  <a:schemeClr val="dk1"/>
                </a:solidFill>
                <a:latin typeface="MS PGothic"/>
                <a:ea typeface="MS PGothic"/>
                <a:cs typeface="MS PGothic"/>
                <a:sym typeface="MS PGothic"/>
              </a:rPr>
              <a:t>技術の前に「</a:t>
            </a:r>
            <a:r>
              <a:rPr lang="ja" sz="2800">
                <a:solidFill>
                  <a:srgbClr val="FF0000"/>
                </a:solidFill>
                <a:latin typeface="MS PGothic"/>
                <a:ea typeface="MS PGothic"/>
                <a:cs typeface="MS PGothic"/>
                <a:sym typeface="MS PGothic"/>
              </a:rPr>
              <a:t>つなぐ</a:t>
            </a:r>
            <a:r>
              <a:rPr lang="ja" sz="2800">
                <a:solidFill>
                  <a:schemeClr val="dk1"/>
                </a:solidFill>
                <a:latin typeface="MS PGothic"/>
                <a:ea typeface="MS PGothic"/>
                <a:cs typeface="MS PGothic"/>
                <a:sym typeface="MS PGothic"/>
              </a:rPr>
              <a:t>」がスタートライン。</a:t>
            </a:r>
            <a:endParaRPr sz="28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2800">
              <a:solidFill>
                <a:srgbClr val="92D050"/>
              </a:solidFill>
              <a:latin typeface="MS PGothic"/>
              <a:ea typeface="MS PGothic"/>
              <a:cs typeface="MS PGothic"/>
              <a:sym typeface="MS P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82" name="Shape 82"/>
        <p:cNvGrpSpPr/>
        <p:nvPr/>
      </p:nvGrpSpPr>
      <p:grpSpPr>
        <a:xfrm>
          <a:off x="0" y="0"/>
          <a:ext cx="0" cy="0"/>
          <a:chOff x="0" y="0"/>
          <a:chExt cx="0" cy="0"/>
        </a:xfrm>
      </p:grpSpPr>
      <p:sp>
        <p:nvSpPr>
          <p:cNvPr id="83" name="Shape 83"/>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ja" sz="3200">
                <a:latin typeface="MS PGothic"/>
                <a:ea typeface="MS PGothic"/>
                <a:cs typeface="MS PGothic"/>
                <a:sym typeface="MS PGothic"/>
              </a:rPr>
              <a:t>ホームページ更新システム「ｅメイド」</a:t>
            </a:r>
            <a:endParaRPr sz="3200">
              <a:latin typeface="MS PGothic"/>
              <a:ea typeface="MS PGothic"/>
              <a:cs typeface="MS PGothic"/>
              <a:sym typeface="MS PGothic"/>
            </a:endParaRPr>
          </a:p>
        </p:txBody>
      </p:sp>
      <p:sp>
        <p:nvSpPr>
          <p:cNvPr id="84" name="Shape 84"/>
          <p:cNvSpPr txBox="1"/>
          <p:nvPr/>
        </p:nvSpPr>
        <p:spPr>
          <a:xfrm>
            <a:off x="486375" y="1269750"/>
            <a:ext cx="8618700" cy="23052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ja" sz="2000">
                <a:solidFill>
                  <a:srgbClr val="92D050"/>
                </a:solidFill>
                <a:latin typeface="MS PGothic"/>
                <a:ea typeface="MS PGothic"/>
                <a:cs typeface="MS PGothic"/>
                <a:sym typeface="MS PGothic"/>
              </a:rPr>
              <a:t>●</a:t>
            </a:r>
            <a:r>
              <a:rPr lang="ja" sz="2000">
                <a:solidFill>
                  <a:schemeClr val="dk1"/>
                </a:solidFill>
                <a:latin typeface="MS PGothic"/>
                <a:ea typeface="MS PGothic"/>
                <a:cs typeface="MS PGothic"/>
                <a:sym typeface="MS PGothic"/>
              </a:rPr>
              <a:t>eメイドは、ホームページや印刷物を制作する紀伊民報のシステム。</a:t>
            </a:r>
            <a:endParaRPr sz="20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2000">
                <a:solidFill>
                  <a:srgbClr val="92D050"/>
                </a:solidFill>
                <a:latin typeface="MS PGothic"/>
                <a:ea typeface="MS PGothic"/>
                <a:cs typeface="MS PGothic"/>
                <a:sym typeface="MS PGothic"/>
              </a:rPr>
              <a:t>●</a:t>
            </a:r>
            <a:r>
              <a:rPr lang="ja" sz="2000">
                <a:solidFill>
                  <a:schemeClr val="dk1"/>
                </a:solidFill>
                <a:latin typeface="MS PGothic"/>
                <a:ea typeface="MS PGothic"/>
                <a:cs typeface="MS PGothic"/>
                <a:sym typeface="MS PGothic"/>
              </a:rPr>
              <a:t>さまざまAPIのサービスや、CSVからもインプットとアウトプットが可能。</a:t>
            </a:r>
            <a:endParaRPr sz="20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20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b="1" lang="ja" sz="2000">
                <a:solidFill>
                  <a:srgbClr val="FF0000"/>
                </a:solidFill>
                <a:latin typeface="MS PGothic"/>
                <a:ea typeface="MS PGothic"/>
                <a:cs typeface="MS PGothic"/>
                <a:sym typeface="MS PGothic"/>
              </a:rPr>
              <a:t>和歌山ローカルナレッジでは、下記を使用して、情報流通の促進を図る</a:t>
            </a:r>
            <a:endParaRPr b="1" sz="2000">
              <a:solidFill>
                <a:srgbClr val="FF0000"/>
              </a:solidFill>
              <a:latin typeface="MS PGothic"/>
              <a:ea typeface="MS PGothic"/>
              <a:cs typeface="MS PGothic"/>
              <a:sym typeface="MS PGothic"/>
            </a:endParaRPr>
          </a:p>
          <a:p>
            <a:pPr indent="0" lvl="0" marL="0" rtl="0">
              <a:lnSpc>
                <a:spcPct val="115000"/>
              </a:lnSpc>
              <a:spcBef>
                <a:spcPts val="0"/>
              </a:spcBef>
              <a:spcAft>
                <a:spcPts val="0"/>
              </a:spcAft>
              <a:buNone/>
            </a:pPr>
            <a:r>
              <a:rPr lang="ja" sz="2000">
                <a:solidFill>
                  <a:srgbClr val="92D050"/>
                </a:solidFill>
                <a:latin typeface="MS PGothic"/>
                <a:ea typeface="MS PGothic"/>
                <a:cs typeface="MS PGothic"/>
                <a:sym typeface="MS PGothic"/>
              </a:rPr>
              <a:t>●</a:t>
            </a:r>
            <a:r>
              <a:rPr lang="ja" sz="2000">
                <a:solidFill>
                  <a:schemeClr val="dk1"/>
                </a:solidFill>
                <a:latin typeface="MS PGothic"/>
                <a:ea typeface="MS PGothic"/>
                <a:cs typeface="MS PGothic"/>
                <a:sym typeface="MS PGothic"/>
              </a:rPr>
              <a:t>LocalWikiからAPIで情報を取得し、WEBサイトや印刷物を生成する仕組み</a:t>
            </a:r>
            <a:endParaRPr sz="20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2000">
                <a:solidFill>
                  <a:srgbClr val="92D050"/>
                </a:solidFill>
                <a:latin typeface="MS PGothic"/>
                <a:ea typeface="MS PGothic"/>
                <a:cs typeface="MS PGothic"/>
                <a:sym typeface="MS PGothic"/>
              </a:rPr>
              <a:t>●</a:t>
            </a:r>
            <a:r>
              <a:rPr lang="ja" sz="2000">
                <a:solidFill>
                  <a:schemeClr val="dk1"/>
                </a:solidFill>
                <a:latin typeface="MS PGothic"/>
                <a:ea typeface="MS PGothic"/>
                <a:cs typeface="MS PGothic"/>
                <a:sym typeface="MS PGothic"/>
              </a:rPr>
              <a:t>CSVデータから、WEBサイトを生成する仕組み</a:t>
            </a:r>
            <a:endParaRPr sz="1800">
              <a:solidFill>
                <a:schemeClr val="dk1"/>
              </a:solidFill>
              <a:latin typeface="MS PGothic"/>
              <a:ea typeface="MS PGothic"/>
              <a:cs typeface="MS PGothic"/>
              <a:sym typeface="MS PGothic"/>
            </a:endParaRPr>
          </a:p>
        </p:txBody>
      </p:sp>
      <p:pic>
        <p:nvPicPr>
          <p:cNvPr id="85" name="Shape 85"/>
          <p:cNvPicPr preferRelativeResize="0"/>
          <p:nvPr/>
        </p:nvPicPr>
        <p:blipFill>
          <a:blip r:embed="rId4">
            <a:alphaModFix/>
          </a:blip>
          <a:stretch>
            <a:fillRect/>
          </a:stretch>
        </p:blipFill>
        <p:spPr>
          <a:xfrm>
            <a:off x="4754043" y="4097736"/>
            <a:ext cx="1816129" cy="2218248"/>
          </a:xfrm>
          <a:prstGeom prst="rect">
            <a:avLst/>
          </a:prstGeom>
          <a:noFill/>
          <a:ln>
            <a:noFill/>
          </a:ln>
        </p:spPr>
      </p:pic>
      <p:grpSp>
        <p:nvGrpSpPr>
          <p:cNvPr id="86" name="Shape 86"/>
          <p:cNvGrpSpPr/>
          <p:nvPr/>
        </p:nvGrpSpPr>
        <p:grpSpPr>
          <a:xfrm>
            <a:off x="6097527" y="4580915"/>
            <a:ext cx="1007377" cy="2012916"/>
            <a:chOff x="6181775" y="1261138"/>
            <a:chExt cx="2453426" cy="4902376"/>
          </a:xfrm>
        </p:grpSpPr>
        <p:pic>
          <p:nvPicPr>
            <p:cNvPr id="87" name="Shape 87"/>
            <p:cNvPicPr preferRelativeResize="0"/>
            <p:nvPr/>
          </p:nvPicPr>
          <p:blipFill>
            <a:blip r:embed="rId5">
              <a:alphaModFix/>
            </a:blip>
            <a:stretch>
              <a:fillRect/>
            </a:stretch>
          </p:blipFill>
          <p:spPr>
            <a:xfrm>
              <a:off x="6336763" y="1805962"/>
              <a:ext cx="2143450" cy="4031700"/>
            </a:xfrm>
            <a:prstGeom prst="rect">
              <a:avLst/>
            </a:prstGeom>
            <a:noFill/>
            <a:ln>
              <a:noFill/>
            </a:ln>
          </p:spPr>
        </p:pic>
        <p:pic>
          <p:nvPicPr>
            <p:cNvPr descr="iPhone画像.png" id="88" name="Shape 88"/>
            <p:cNvPicPr preferRelativeResize="0"/>
            <p:nvPr/>
          </p:nvPicPr>
          <p:blipFill>
            <a:blip r:embed="rId6">
              <a:alphaModFix/>
            </a:blip>
            <a:stretch>
              <a:fillRect/>
            </a:stretch>
          </p:blipFill>
          <p:spPr>
            <a:xfrm>
              <a:off x="6181775" y="1261138"/>
              <a:ext cx="2453426" cy="4902376"/>
            </a:xfrm>
            <a:prstGeom prst="rect">
              <a:avLst/>
            </a:prstGeom>
            <a:noFill/>
            <a:ln>
              <a:noFill/>
            </a:ln>
          </p:spPr>
        </p:pic>
      </p:grpSp>
      <p:pic>
        <p:nvPicPr>
          <p:cNvPr id="89" name="Shape 89"/>
          <p:cNvPicPr preferRelativeResize="0"/>
          <p:nvPr/>
        </p:nvPicPr>
        <p:blipFill>
          <a:blip r:embed="rId7">
            <a:alphaModFix/>
          </a:blip>
          <a:stretch>
            <a:fillRect/>
          </a:stretch>
        </p:blipFill>
        <p:spPr>
          <a:xfrm>
            <a:off x="7255118" y="4091719"/>
            <a:ext cx="1577116" cy="2230269"/>
          </a:xfrm>
          <a:prstGeom prst="rect">
            <a:avLst/>
          </a:prstGeom>
          <a:noFill/>
          <a:ln>
            <a:noFill/>
          </a:ln>
        </p:spPr>
      </p:pic>
      <p:sp>
        <p:nvSpPr>
          <p:cNvPr id="90" name="Shape 90"/>
          <p:cNvSpPr txBox="1"/>
          <p:nvPr/>
        </p:nvSpPr>
        <p:spPr>
          <a:xfrm>
            <a:off x="4718200" y="3846625"/>
            <a:ext cx="1445700" cy="2931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ja"/>
              <a:t>WEBサイト</a:t>
            </a:r>
            <a:endParaRPr/>
          </a:p>
        </p:txBody>
      </p:sp>
      <p:sp>
        <p:nvSpPr>
          <p:cNvPr id="91" name="Shape 91"/>
          <p:cNvSpPr txBox="1"/>
          <p:nvPr/>
        </p:nvSpPr>
        <p:spPr>
          <a:xfrm>
            <a:off x="7256937" y="3846613"/>
            <a:ext cx="1445700" cy="2931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ja"/>
              <a:t>印刷物（PDF）</a:t>
            </a:r>
            <a:endParaRPr/>
          </a:p>
        </p:txBody>
      </p:sp>
      <p:sp>
        <p:nvSpPr>
          <p:cNvPr id="92" name="Shape 92"/>
          <p:cNvSpPr/>
          <p:nvPr/>
        </p:nvSpPr>
        <p:spPr>
          <a:xfrm>
            <a:off x="213650" y="3740963"/>
            <a:ext cx="4755942" cy="2931768"/>
          </a:xfrm>
          <a:prstGeom prst="irregularSeal1">
            <a:avLst/>
          </a:prstGeom>
          <a:solidFill>
            <a:srgbClr val="FFD96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3" name="Shape 93"/>
          <p:cNvSpPr txBox="1"/>
          <p:nvPr/>
        </p:nvSpPr>
        <p:spPr>
          <a:xfrm>
            <a:off x="13586" y="4541313"/>
            <a:ext cx="5156100" cy="135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3200">
                <a:solidFill>
                  <a:srgbClr val="000000"/>
                </a:solidFill>
                <a:latin typeface="MS PGothic"/>
                <a:ea typeface="MS PGothic"/>
                <a:cs typeface="MS PGothic"/>
                <a:sym typeface="MS PGothic"/>
              </a:rPr>
              <a:t>CC BYライセンス</a:t>
            </a:r>
            <a:br>
              <a:rPr lang="ja" sz="3200">
                <a:solidFill>
                  <a:srgbClr val="000000"/>
                </a:solidFill>
                <a:latin typeface="MS PGothic"/>
                <a:ea typeface="MS PGothic"/>
                <a:cs typeface="MS PGothic"/>
                <a:sym typeface="MS PGothic"/>
              </a:rPr>
            </a:br>
            <a:r>
              <a:rPr lang="ja" sz="2400">
                <a:solidFill>
                  <a:srgbClr val="000000"/>
                </a:solidFill>
                <a:latin typeface="MS PGothic"/>
                <a:ea typeface="MS PGothic"/>
                <a:cs typeface="MS PGothic"/>
                <a:sym typeface="MS PGothic"/>
              </a:rPr>
              <a:t>(二次利用、再配布が自由)</a:t>
            </a:r>
            <a:endParaRPr sz="2400">
              <a:latin typeface="MS PGothic"/>
              <a:ea typeface="MS PGothic"/>
              <a:cs typeface="MS PGothic"/>
              <a:sym typeface="MS P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97" name="Shape 97"/>
        <p:cNvGrpSpPr/>
        <p:nvPr/>
      </p:nvGrpSpPr>
      <p:grpSpPr>
        <a:xfrm>
          <a:off x="0" y="0"/>
          <a:ext cx="0" cy="0"/>
          <a:chOff x="0" y="0"/>
          <a:chExt cx="0" cy="0"/>
        </a:xfrm>
      </p:grpSpPr>
      <p:sp>
        <p:nvSpPr>
          <p:cNvPr id="98" name="Shape 98"/>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ja" sz="3200">
                <a:latin typeface="MS PGothic"/>
                <a:ea typeface="MS PGothic"/>
                <a:cs typeface="MS PGothic"/>
                <a:sym typeface="MS PGothic"/>
              </a:rPr>
              <a:t>アーバンデータチャレンジ2017の活動紹介</a:t>
            </a:r>
            <a:endParaRPr sz="3200">
              <a:latin typeface="MS PGothic"/>
              <a:ea typeface="MS PGothic"/>
              <a:cs typeface="MS PGothic"/>
              <a:sym typeface="MS PGothic"/>
            </a:endParaRPr>
          </a:p>
        </p:txBody>
      </p:sp>
      <p:sp>
        <p:nvSpPr>
          <p:cNvPr id="99" name="Shape 99"/>
          <p:cNvSpPr txBox="1"/>
          <p:nvPr/>
        </p:nvSpPr>
        <p:spPr>
          <a:xfrm>
            <a:off x="486375" y="1498350"/>
            <a:ext cx="8618700" cy="49317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ja" sz="2600">
                <a:solidFill>
                  <a:schemeClr val="dk1"/>
                </a:solidFill>
                <a:latin typeface="MS PGothic"/>
                <a:ea typeface="MS PGothic"/>
                <a:cs typeface="MS PGothic"/>
                <a:sym typeface="MS PGothic"/>
              </a:rPr>
              <a:t>UDC和歌山実行委員会では、</a:t>
            </a:r>
            <a:r>
              <a:rPr lang="ja" sz="2600">
                <a:solidFill>
                  <a:srgbClr val="FF0000"/>
                </a:solidFill>
                <a:latin typeface="MS PGothic"/>
                <a:ea typeface="MS PGothic"/>
                <a:cs typeface="MS PGothic"/>
                <a:sym typeface="MS PGothic"/>
              </a:rPr>
              <a:t>継続した活動を原則</a:t>
            </a:r>
            <a:r>
              <a:rPr lang="ja" sz="2600">
                <a:solidFill>
                  <a:schemeClr val="dk1"/>
                </a:solidFill>
                <a:latin typeface="MS PGothic"/>
                <a:ea typeface="MS PGothic"/>
                <a:cs typeface="MS PGothic"/>
                <a:sym typeface="MS PGothic"/>
              </a:rPr>
              <a:t>とした、</a:t>
            </a:r>
            <a:br>
              <a:rPr lang="ja" sz="2600">
                <a:solidFill>
                  <a:schemeClr val="dk1"/>
                </a:solidFill>
                <a:latin typeface="MS PGothic"/>
                <a:ea typeface="MS PGothic"/>
                <a:cs typeface="MS PGothic"/>
                <a:sym typeface="MS PGothic"/>
              </a:rPr>
            </a:br>
            <a:r>
              <a:rPr lang="ja" sz="2600">
                <a:solidFill>
                  <a:schemeClr val="dk1"/>
                </a:solidFill>
                <a:latin typeface="MS PGothic"/>
                <a:ea typeface="MS PGothic"/>
                <a:cs typeface="MS PGothic"/>
                <a:sym typeface="MS PGothic"/>
              </a:rPr>
              <a:t>下記</a:t>
            </a:r>
            <a:r>
              <a:rPr lang="ja" sz="2600">
                <a:solidFill>
                  <a:srgbClr val="FF0000"/>
                </a:solidFill>
                <a:latin typeface="MS PGothic"/>
                <a:ea typeface="MS PGothic"/>
                <a:cs typeface="MS PGothic"/>
                <a:sym typeface="MS PGothic"/>
              </a:rPr>
              <a:t>３つの枠組み</a:t>
            </a:r>
            <a:r>
              <a:rPr lang="ja" sz="2600">
                <a:solidFill>
                  <a:schemeClr val="dk1"/>
                </a:solidFill>
                <a:latin typeface="MS PGothic"/>
                <a:ea typeface="MS PGothic"/>
                <a:cs typeface="MS PGothic"/>
                <a:sym typeface="MS PGothic"/>
              </a:rPr>
              <a:t>で、</a:t>
            </a:r>
            <a:r>
              <a:rPr lang="ja" sz="2600">
                <a:solidFill>
                  <a:srgbClr val="FF0000"/>
                </a:solidFill>
                <a:latin typeface="MS PGothic"/>
                <a:ea typeface="MS PGothic"/>
                <a:cs typeface="MS PGothic"/>
                <a:sym typeface="MS PGothic"/>
              </a:rPr>
              <a:t>７つの取り組み</a:t>
            </a:r>
            <a:r>
              <a:rPr lang="ja" sz="2600">
                <a:solidFill>
                  <a:schemeClr val="dk1"/>
                </a:solidFill>
                <a:latin typeface="MS PGothic"/>
                <a:ea typeface="MS PGothic"/>
                <a:cs typeface="MS PGothic"/>
                <a:sym typeface="MS PGothic"/>
              </a:rPr>
              <a:t>。</a:t>
            </a:r>
            <a:endParaRPr>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2800">
                <a:solidFill>
                  <a:srgbClr val="92D050"/>
                </a:solidFill>
                <a:latin typeface="MS PGothic"/>
                <a:ea typeface="MS PGothic"/>
                <a:cs typeface="MS PGothic"/>
                <a:sym typeface="MS PGothic"/>
              </a:rPr>
              <a:t>●</a:t>
            </a:r>
            <a:r>
              <a:rPr lang="ja" sz="2800">
                <a:solidFill>
                  <a:schemeClr val="dk1"/>
                </a:solidFill>
                <a:latin typeface="MS PGothic"/>
                <a:ea typeface="MS PGothic"/>
                <a:cs typeface="MS PGothic"/>
                <a:sym typeface="MS PGothic"/>
              </a:rPr>
              <a:t>LocalWikiを活用した取り組み【和歌山大学主体】</a:t>
            </a:r>
            <a:endParaRPr sz="28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2800">
                <a:solidFill>
                  <a:srgbClr val="92D050"/>
                </a:solidFill>
                <a:latin typeface="MS PGothic"/>
                <a:ea typeface="MS PGothic"/>
                <a:cs typeface="MS PGothic"/>
                <a:sym typeface="MS PGothic"/>
              </a:rPr>
              <a:t>●</a:t>
            </a:r>
            <a:r>
              <a:rPr lang="ja" sz="2800">
                <a:solidFill>
                  <a:schemeClr val="dk1"/>
                </a:solidFill>
                <a:latin typeface="MS PGothic"/>
                <a:ea typeface="MS PGothic"/>
                <a:cs typeface="MS PGothic"/>
                <a:sym typeface="MS PGothic"/>
              </a:rPr>
              <a:t>LocalWikiを活用した取り組み【上仲</a:t>
            </a:r>
            <a:r>
              <a:rPr lang="ja" sz="2000">
                <a:solidFill>
                  <a:schemeClr val="dk1"/>
                </a:solidFill>
                <a:latin typeface="MS PGothic"/>
                <a:ea typeface="MS PGothic"/>
                <a:cs typeface="MS PGothic"/>
                <a:sym typeface="MS PGothic"/>
              </a:rPr>
              <a:t>（紀伊民報）</a:t>
            </a:r>
            <a:r>
              <a:rPr lang="ja" sz="2800">
                <a:solidFill>
                  <a:schemeClr val="dk1"/>
                </a:solidFill>
                <a:latin typeface="MS PGothic"/>
                <a:ea typeface="MS PGothic"/>
                <a:cs typeface="MS PGothic"/>
                <a:sym typeface="MS PGothic"/>
              </a:rPr>
              <a:t>主体】</a:t>
            </a:r>
            <a:endParaRPr sz="28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2800">
                <a:solidFill>
                  <a:srgbClr val="92D050"/>
                </a:solidFill>
                <a:latin typeface="MS PGothic"/>
                <a:ea typeface="MS PGothic"/>
                <a:cs typeface="MS PGothic"/>
                <a:sym typeface="MS PGothic"/>
              </a:rPr>
              <a:t>●</a:t>
            </a:r>
            <a:r>
              <a:rPr lang="ja" sz="2800">
                <a:solidFill>
                  <a:schemeClr val="dk1"/>
                </a:solidFill>
                <a:latin typeface="MS PGothic"/>
                <a:ea typeface="MS PGothic"/>
                <a:cs typeface="MS PGothic"/>
                <a:sym typeface="MS PGothic"/>
              </a:rPr>
              <a:t>CSVの活用と情報流通の取り組み</a:t>
            </a:r>
            <a:endParaRPr sz="22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22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2200">
                <a:solidFill>
                  <a:schemeClr val="dk1"/>
                </a:solidFill>
                <a:latin typeface="MS PGothic"/>
                <a:ea typeface="MS PGothic"/>
                <a:cs typeface="MS PGothic"/>
                <a:sym typeface="MS PGothic"/>
              </a:rPr>
              <a:t>この取り組みで</a:t>
            </a:r>
            <a:r>
              <a:rPr lang="ja" sz="2200">
                <a:solidFill>
                  <a:srgbClr val="FF0000"/>
                </a:solidFill>
                <a:latin typeface="MS PGothic"/>
                <a:ea typeface="MS PGothic"/>
                <a:cs typeface="MS PGothic"/>
                <a:sym typeface="MS PGothic"/>
              </a:rPr>
              <a:t>「ｅメイド」</a:t>
            </a:r>
            <a:r>
              <a:rPr lang="ja" sz="2200">
                <a:solidFill>
                  <a:schemeClr val="dk1"/>
                </a:solidFill>
                <a:latin typeface="MS PGothic"/>
                <a:ea typeface="MS PGothic"/>
                <a:cs typeface="MS PGothic"/>
                <a:sym typeface="MS PGothic"/>
              </a:rPr>
              <a:t>を通して、</a:t>
            </a:r>
            <a:r>
              <a:rPr lang="ja" sz="2200">
                <a:solidFill>
                  <a:srgbClr val="FF0000"/>
                </a:solidFill>
                <a:latin typeface="MS PGothic"/>
                <a:ea typeface="MS PGothic"/>
                <a:cs typeface="MS PGothic"/>
                <a:sym typeface="MS PGothic"/>
              </a:rPr>
              <a:t>LocalWikiを活用した７つのサイト</a:t>
            </a:r>
            <a:r>
              <a:rPr lang="ja" sz="2200">
                <a:solidFill>
                  <a:schemeClr val="dk1"/>
                </a:solidFill>
                <a:latin typeface="MS PGothic"/>
                <a:ea typeface="MS PGothic"/>
                <a:cs typeface="MS PGothic"/>
                <a:sym typeface="MS PGothic"/>
              </a:rPr>
              <a:t>と、</a:t>
            </a:r>
            <a:r>
              <a:rPr lang="ja" sz="2200">
                <a:solidFill>
                  <a:srgbClr val="FF0000"/>
                </a:solidFill>
                <a:latin typeface="MS PGothic"/>
                <a:ea typeface="MS PGothic"/>
                <a:cs typeface="MS PGothic"/>
                <a:sym typeface="MS PGothic"/>
              </a:rPr>
              <a:t>CSVを活用したサイト内コンテンツ１つ</a:t>
            </a:r>
            <a:r>
              <a:rPr lang="ja" sz="2200">
                <a:solidFill>
                  <a:schemeClr val="dk1"/>
                </a:solidFill>
                <a:latin typeface="MS PGothic"/>
                <a:ea typeface="MS PGothic"/>
                <a:cs typeface="MS PGothic"/>
                <a:sym typeface="MS PGothic"/>
              </a:rPr>
              <a:t>を作成。</a:t>
            </a:r>
            <a:endParaRPr sz="22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2200">
              <a:solidFill>
                <a:schemeClr val="dk1"/>
              </a:solidFill>
              <a:latin typeface="MS PGothic"/>
              <a:ea typeface="MS PGothic"/>
              <a:cs typeface="MS PGothic"/>
              <a:sym typeface="MS PGothic"/>
            </a:endParaRPr>
          </a:p>
          <a:p>
            <a:pPr indent="0" lvl="0" marL="0" rtl="0">
              <a:lnSpc>
                <a:spcPct val="115000"/>
              </a:lnSpc>
              <a:spcBef>
                <a:spcPts val="0"/>
              </a:spcBef>
              <a:spcAft>
                <a:spcPts val="0"/>
              </a:spcAft>
              <a:buClr>
                <a:schemeClr val="dk1"/>
              </a:buClr>
              <a:buSzPts val="1100"/>
              <a:buFont typeface="Arial"/>
              <a:buNone/>
            </a:pPr>
            <a:r>
              <a:rPr lang="ja" sz="2400">
                <a:solidFill>
                  <a:schemeClr val="dk1"/>
                </a:solidFill>
                <a:latin typeface="MS PGothic"/>
                <a:ea typeface="MS PGothic"/>
                <a:cs typeface="MS PGothic"/>
                <a:sym typeface="MS PGothic"/>
              </a:rPr>
              <a:t>リンク集：</a:t>
            </a:r>
            <a:r>
              <a:rPr lang="ja" sz="2400" u="sng">
                <a:solidFill>
                  <a:schemeClr val="accent5"/>
                </a:solidFill>
                <a:latin typeface="MS PGothic"/>
                <a:ea typeface="MS PGothic"/>
                <a:cs typeface="MS PGothic"/>
                <a:sym typeface="MS PGothic"/>
                <a:hlinkClick r:id="rId4"/>
              </a:rPr>
              <a:t>http://wlk.civic.style/udc2017/</a:t>
            </a:r>
            <a:endParaRPr sz="2200">
              <a:solidFill>
                <a:schemeClr val="dk1"/>
              </a:solidFill>
              <a:latin typeface="MS PGothic"/>
              <a:ea typeface="MS PGothic"/>
              <a:cs typeface="MS PGothic"/>
              <a:sym typeface="MS P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03" name="Shape 103"/>
        <p:cNvGrpSpPr/>
        <p:nvPr/>
      </p:nvGrpSpPr>
      <p:grpSpPr>
        <a:xfrm>
          <a:off x="0" y="0"/>
          <a:ext cx="0" cy="0"/>
          <a:chOff x="0" y="0"/>
          <a:chExt cx="0" cy="0"/>
        </a:xfrm>
      </p:grpSpPr>
      <p:sp>
        <p:nvSpPr>
          <p:cNvPr id="104" name="Shape 104"/>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ja" sz="2700">
                <a:latin typeface="MS PGothic"/>
                <a:ea typeface="MS PGothic"/>
                <a:cs typeface="MS PGothic"/>
                <a:sym typeface="MS PGothic"/>
              </a:rPr>
              <a:t>「田辺祭を世界に発信！」～OSMとLoacalWikiを活用した、地域資源の発掘と情報発信によるリーダー育成事業～(1)</a:t>
            </a:r>
            <a:endParaRPr sz="2700">
              <a:latin typeface="MS PGothic"/>
              <a:ea typeface="MS PGothic"/>
              <a:cs typeface="MS PGothic"/>
              <a:sym typeface="MS PGothic"/>
            </a:endParaRPr>
          </a:p>
        </p:txBody>
      </p:sp>
      <p:sp>
        <p:nvSpPr>
          <p:cNvPr id="105" name="Shape 105"/>
          <p:cNvSpPr txBox="1"/>
          <p:nvPr/>
        </p:nvSpPr>
        <p:spPr>
          <a:xfrm>
            <a:off x="235500" y="0"/>
            <a:ext cx="5418000" cy="4281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ja" sz="1800">
                <a:solidFill>
                  <a:schemeClr val="lt1"/>
                </a:solidFill>
                <a:latin typeface="MS PGothic"/>
                <a:ea typeface="MS PGothic"/>
                <a:cs typeface="MS PGothic"/>
                <a:sym typeface="MS PGothic"/>
              </a:rPr>
              <a:t>●</a:t>
            </a:r>
            <a:r>
              <a:rPr lang="ja" sz="1800">
                <a:solidFill>
                  <a:schemeClr val="dk1"/>
                </a:solidFill>
                <a:latin typeface="MS PGothic"/>
                <a:ea typeface="MS PGothic"/>
                <a:cs typeface="MS PGothic"/>
                <a:sym typeface="MS PGothic"/>
              </a:rPr>
              <a:t>LocalWikiを活用した取り組み【和歌山大学主体】</a:t>
            </a:r>
            <a:endParaRPr sz="1800">
              <a:solidFill>
                <a:schemeClr val="dk1"/>
              </a:solidFill>
              <a:latin typeface="MS PGothic"/>
              <a:ea typeface="MS PGothic"/>
              <a:cs typeface="MS PGothic"/>
              <a:sym typeface="MS PGothic"/>
            </a:endParaRPr>
          </a:p>
        </p:txBody>
      </p:sp>
      <p:sp>
        <p:nvSpPr>
          <p:cNvPr id="106" name="Shape 106"/>
          <p:cNvSpPr txBox="1"/>
          <p:nvPr/>
        </p:nvSpPr>
        <p:spPr>
          <a:xfrm>
            <a:off x="486375" y="1498350"/>
            <a:ext cx="4708200" cy="49317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【活動内容】</a:t>
            </a:r>
            <a:endParaRPr b="1"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rgbClr val="000000"/>
                </a:solidFill>
                <a:latin typeface="MS PGothic"/>
                <a:ea typeface="MS PGothic"/>
                <a:cs typeface="MS PGothic"/>
                <a:sym typeface="MS PGothic"/>
              </a:rPr>
              <a:t>450年余りの歴史をもつ田辺祭に、大学生らが参加。</a:t>
            </a:r>
            <a:endParaRPr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rgbClr val="000000"/>
                </a:solidFill>
                <a:latin typeface="MS PGothic"/>
                <a:ea typeface="MS PGothic"/>
                <a:cs typeface="MS PGothic"/>
                <a:sym typeface="MS PGothic"/>
              </a:rPr>
              <a:t>住民らの手伝いをしながら祭りの歴史や行事などを調べ、LocalWikiとOSMにまとめる。</a:t>
            </a:r>
            <a:endParaRPr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Clr>
                <a:schemeClr val="dk1"/>
              </a:buClr>
              <a:buSzPts val="1100"/>
              <a:buFont typeface="Arial"/>
              <a:buNone/>
            </a:pPr>
            <a:r>
              <a:rPr lang="ja" sz="1600">
                <a:solidFill>
                  <a:schemeClr val="dk1"/>
                </a:solidFill>
                <a:latin typeface="MS PGothic"/>
                <a:ea typeface="MS PGothic"/>
                <a:cs typeface="MS PGothic"/>
                <a:sym typeface="MS PGothic"/>
              </a:rPr>
              <a:t>本活動の成果は、紀伊民報が開発したLoacalWikiやOSMにあるデータを、APIを使ってWebサイトや印刷物に出力するシステムを使って、他の和歌山県ブロックにおける活動の成果もまとめてUDC提出作品とする。</a:t>
            </a:r>
            <a:endParaRPr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【目的】</a:t>
            </a:r>
            <a:endParaRPr b="1"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活動を通して、持続可能な社会を担う</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リーダーの育成を行うとともに、その</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成果を通じて地元愛の醸成を行うことが</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主たる目的。</a:t>
            </a:r>
            <a:endParaRPr sz="1600">
              <a:latin typeface="MS PGothic"/>
              <a:ea typeface="MS PGothic"/>
              <a:cs typeface="MS PGothic"/>
              <a:sym typeface="MS PGothic"/>
            </a:endParaRPr>
          </a:p>
        </p:txBody>
      </p:sp>
      <p:pic>
        <p:nvPicPr>
          <p:cNvPr id="107" name="Shape 107"/>
          <p:cNvPicPr preferRelativeResize="0"/>
          <p:nvPr/>
        </p:nvPicPr>
        <p:blipFill>
          <a:blip r:embed="rId4">
            <a:alphaModFix/>
          </a:blip>
          <a:stretch>
            <a:fillRect/>
          </a:stretch>
        </p:blipFill>
        <p:spPr>
          <a:xfrm>
            <a:off x="4142075" y="4900550"/>
            <a:ext cx="2387321" cy="1792141"/>
          </a:xfrm>
          <a:prstGeom prst="rect">
            <a:avLst/>
          </a:prstGeom>
          <a:noFill/>
          <a:ln>
            <a:noFill/>
          </a:ln>
        </p:spPr>
      </p:pic>
      <p:pic>
        <p:nvPicPr>
          <p:cNvPr id="108" name="Shape 108"/>
          <p:cNvPicPr preferRelativeResize="0"/>
          <p:nvPr/>
        </p:nvPicPr>
        <p:blipFill>
          <a:blip r:embed="rId5">
            <a:alphaModFix/>
          </a:blip>
          <a:stretch>
            <a:fillRect/>
          </a:stretch>
        </p:blipFill>
        <p:spPr>
          <a:xfrm>
            <a:off x="6447942" y="4396315"/>
            <a:ext cx="2385178" cy="1790533"/>
          </a:xfrm>
          <a:prstGeom prst="rect">
            <a:avLst/>
          </a:prstGeom>
          <a:noFill/>
          <a:ln>
            <a:noFill/>
          </a:ln>
        </p:spPr>
      </p:pic>
      <p:pic>
        <p:nvPicPr>
          <p:cNvPr id="109" name="Shape 109"/>
          <p:cNvPicPr preferRelativeResize="0"/>
          <p:nvPr/>
        </p:nvPicPr>
        <p:blipFill>
          <a:blip r:embed="rId6">
            <a:alphaModFix/>
          </a:blip>
          <a:stretch>
            <a:fillRect/>
          </a:stretch>
        </p:blipFill>
        <p:spPr>
          <a:xfrm>
            <a:off x="5262671" y="3000007"/>
            <a:ext cx="2385179" cy="1792143"/>
          </a:xfrm>
          <a:prstGeom prst="rect">
            <a:avLst/>
          </a:prstGeom>
          <a:noFill/>
          <a:ln>
            <a:noFill/>
          </a:ln>
        </p:spPr>
      </p:pic>
      <p:pic>
        <p:nvPicPr>
          <p:cNvPr id="110" name="Shape 110"/>
          <p:cNvPicPr preferRelativeResize="0"/>
          <p:nvPr/>
        </p:nvPicPr>
        <p:blipFill>
          <a:blip r:embed="rId7">
            <a:alphaModFix/>
          </a:blip>
          <a:stretch>
            <a:fillRect/>
          </a:stretch>
        </p:blipFill>
        <p:spPr>
          <a:xfrm>
            <a:off x="6447946" y="1543450"/>
            <a:ext cx="2385179" cy="179214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14" name="Shape 114"/>
        <p:cNvGrpSpPr/>
        <p:nvPr/>
      </p:nvGrpSpPr>
      <p:grpSpPr>
        <a:xfrm>
          <a:off x="0" y="0"/>
          <a:ext cx="0" cy="0"/>
          <a:chOff x="0" y="0"/>
          <a:chExt cx="0" cy="0"/>
        </a:xfrm>
      </p:grpSpPr>
      <p:sp>
        <p:nvSpPr>
          <p:cNvPr id="115" name="Shape 115"/>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ja" sz="2700">
                <a:latin typeface="MS PGothic"/>
                <a:ea typeface="MS PGothic"/>
                <a:cs typeface="MS PGothic"/>
                <a:sym typeface="MS PGothic"/>
              </a:rPr>
              <a:t>「田辺祭を世界に発信！」～OSMとLoacalWikiを活用した、地域資源の発掘と情報発信によるリーダー育成事業～</a:t>
            </a:r>
            <a:r>
              <a:rPr lang="ja" sz="2700">
                <a:latin typeface="MS PGothic"/>
                <a:ea typeface="MS PGothic"/>
                <a:cs typeface="MS PGothic"/>
                <a:sym typeface="MS PGothic"/>
              </a:rPr>
              <a:t>(2)</a:t>
            </a:r>
            <a:endParaRPr sz="2700">
              <a:latin typeface="MS PGothic"/>
              <a:ea typeface="MS PGothic"/>
              <a:cs typeface="MS PGothic"/>
              <a:sym typeface="MS PGothic"/>
            </a:endParaRPr>
          </a:p>
        </p:txBody>
      </p:sp>
      <p:sp>
        <p:nvSpPr>
          <p:cNvPr id="116" name="Shape 116"/>
          <p:cNvSpPr txBox="1"/>
          <p:nvPr/>
        </p:nvSpPr>
        <p:spPr>
          <a:xfrm>
            <a:off x="486375" y="1498350"/>
            <a:ext cx="4800000" cy="52071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a:t>
            </a:r>
            <a:r>
              <a:rPr b="1" lang="ja" sz="1600">
                <a:solidFill>
                  <a:schemeClr val="dk1"/>
                </a:solidFill>
                <a:latin typeface="MS PGothic"/>
                <a:ea typeface="MS PGothic"/>
                <a:cs typeface="MS PGothic"/>
                <a:sym typeface="MS PGothic"/>
              </a:rPr>
              <a:t>開催日時・場所</a:t>
            </a:r>
            <a:r>
              <a:rPr b="1" lang="ja" sz="1600">
                <a:solidFill>
                  <a:srgbClr val="000000"/>
                </a:solidFill>
                <a:latin typeface="MS PGothic"/>
                <a:ea typeface="MS PGothic"/>
                <a:cs typeface="MS PGothic"/>
                <a:sym typeface="MS PGothic"/>
              </a:rPr>
              <a:t>】</a:t>
            </a:r>
            <a:br>
              <a:rPr lang="ja" sz="1600">
                <a:latin typeface="MS PGothic"/>
                <a:ea typeface="MS PGothic"/>
                <a:cs typeface="MS PGothic"/>
                <a:sym typeface="MS PGothic"/>
              </a:rPr>
            </a:br>
            <a:r>
              <a:rPr lang="ja" sz="1600">
                <a:solidFill>
                  <a:schemeClr val="dk1"/>
                </a:solidFill>
                <a:latin typeface="MS PGothic"/>
                <a:ea typeface="MS PGothic"/>
                <a:cs typeface="MS PGothic"/>
                <a:sym typeface="MS PGothic"/>
              </a:rPr>
              <a:t>2017/7/24・25　田辺市街地</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［報告会］</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2017/10/7　南新町内会館２階</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chemeClr val="dk1"/>
                </a:solidFill>
                <a:latin typeface="MS PGothic"/>
                <a:ea typeface="MS PGothic"/>
                <a:cs typeface="MS PGothic"/>
                <a:sym typeface="MS PGothic"/>
              </a:rPr>
              <a:t>【主催・共催・後援】</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主催：和歌山大学出口研究室、</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　　　　和歌山大学 南紀熊野サテライト</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後援：上仲輝幸</a:t>
            </a:r>
            <a:r>
              <a:rPr lang="ja" sz="1200">
                <a:solidFill>
                  <a:schemeClr val="dk1"/>
                </a:solidFill>
                <a:latin typeface="MS PGothic"/>
                <a:ea typeface="MS PGothic"/>
                <a:cs typeface="MS PGothic"/>
                <a:sym typeface="MS PGothic"/>
              </a:rPr>
              <a:t>（UDC和歌山実行委員会・紀伊民報）</a:t>
            </a:r>
            <a:endParaRPr sz="12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a:t>
            </a:r>
            <a:r>
              <a:rPr b="1" lang="ja" sz="1600">
                <a:solidFill>
                  <a:schemeClr val="dk1"/>
                </a:solidFill>
                <a:latin typeface="MS PGothic"/>
                <a:ea typeface="MS PGothic"/>
                <a:cs typeface="MS PGothic"/>
                <a:sym typeface="MS PGothic"/>
              </a:rPr>
              <a:t>参加者数</a:t>
            </a:r>
            <a:r>
              <a:rPr b="1" lang="ja" sz="1600">
                <a:solidFill>
                  <a:srgbClr val="000000"/>
                </a:solidFill>
                <a:latin typeface="MS PGothic"/>
                <a:ea typeface="MS PGothic"/>
                <a:cs typeface="MS PGothic"/>
                <a:sym typeface="MS PGothic"/>
              </a:rPr>
              <a:t>】</a:t>
            </a:r>
            <a:endParaRPr b="1"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26名：大学教員14名、大学生11名、新聞社1名</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［報告会］</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40名：大学教員4名、大学生3名、新聞社2名、</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　　　　南新町住民30名、和歌山県庁1名</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chemeClr val="dk1"/>
                </a:solidFill>
                <a:latin typeface="MS PGothic"/>
                <a:ea typeface="MS PGothic"/>
                <a:cs typeface="MS PGothic"/>
                <a:sym typeface="MS PGothic"/>
              </a:rPr>
              <a:t>【ホームページ】</a:t>
            </a:r>
            <a:endParaRPr b="1"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Clr>
                <a:schemeClr val="dk1"/>
              </a:buClr>
              <a:buSzPts val="1100"/>
              <a:buFont typeface="Arial"/>
              <a:buNone/>
            </a:pPr>
            <a:r>
              <a:rPr lang="ja" sz="1600" u="sng">
                <a:solidFill>
                  <a:schemeClr val="hlink"/>
                </a:solidFill>
                <a:latin typeface="MS PGothic"/>
                <a:ea typeface="MS PGothic"/>
                <a:cs typeface="MS PGothic"/>
                <a:sym typeface="MS PGothic"/>
                <a:hlinkClick r:id="rId4"/>
              </a:rPr>
              <a:t>http://wutm.civic.style</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p:txBody>
      </p:sp>
      <p:pic>
        <p:nvPicPr>
          <p:cNvPr id="117" name="Shape 117"/>
          <p:cNvPicPr preferRelativeResize="0"/>
          <p:nvPr/>
        </p:nvPicPr>
        <p:blipFill>
          <a:blip r:embed="rId5">
            <a:alphaModFix/>
          </a:blip>
          <a:stretch>
            <a:fillRect/>
          </a:stretch>
        </p:blipFill>
        <p:spPr>
          <a:xfrm>
            <a:off x="4649633" y="1498350"/>
            <a:ext cx="2449590" cy="5207253"/>
          </a:xfrm>
          <a:prstGeom prst="rect">
            <a:avLst/>
          </a:prstGeom>
          <a:noFill/>
          <a:ln>
            <a:noFill/>
          </a:ln>
        </p:spPr>
      </p:pic>
      <p:pic>
        <p:nvPicPr>
          <p:cNvPr id="118" name="Shape 118"/>
          <p:cNvPicPr preferRelativeResize="0"/>
          <p:nvPr/>
        </p:nvPicPr>
        <p:blipFill>
          <a:blip r:embed="rId6">
            <a:alphaModFix/>
          </a:blip>
          <a:stretch>
            <a:fillRect/>
          </a:stretch>
        </p:blipFill>
        <p:spPr>
          <a:xfrm>
            <a:off x="7284026" y="1498350"/>
            <a:ext cx="1624474" cy="2775571"/>
          </a:xfrm>
          <a:prstGeom prst="rect">
            <a:avLst/>
          </a:prstGeom>
          <a:noFill/>
          <a:ln>
            <a:noFill/>
          </a:ln>
        </p:spPr>
      </p:pic>
      <p:pic>
        <p:nvPicPr>
          <p:cNvPr id="119" name="Shape 119"/>
          <p:cNvPicPr preferRelativeResize="0"/>
          <p:nvPr/>
        </p:nvPicPr>
        <p:blipFill>
          <a:blip r:embed="rId7">
            <a:alphaModFix/>
          </a:blip>
          <a:stretch>
            <a:fillRect/>
          </a:stretch>
        </p:blipFill>
        <p:spPr>
          <a:xfrm>
            <a:off x="7284025" y="4422452"/>
            <a:ext cx="1624474" cy="2283147"/>
          </a:xfrm>
          <a:prstGeom prst="rect">
            <a:avLst/>
          </a:prstGeom>
          <a:noFill/>
          <a:ln>
            <a:noFill/>
          </a:ln>
        </p:spPr>
      </p:pic>
      <p:sp>
        <p:nvSpPr>
          <p:cNvPr id="120" name="Shape 120"/>
          <p:cNvSpPr txBox="1"/>
          <p:nvPr/>
        </p:nvSpPr>
        <p:spPr>
          <a:xfrm>
            <a:off x="235500" y="0"/>
            <a:ext cx="5418000" cy="4281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ja" sz="1800">
                <a:solidFill>
                  <a:schemeClr val="lt1"/>
                </a:solidFill>
                <a:latin typeface="MS PGothic"/>
                <a:ea typeface="MS PGothic"/>
                <a:cs typeface="MS PGothic"/>
                <a:sym typeface="MS PGothic"/>
              </a:rPr>
              <a:t>●</a:t>
            </a:r>
            <a:r>
              <a:rPr lang="ja" sz="1800">
                <a:solidFill>
                  <a:schemeClr val="dk1"/>
                </a:solidFill>
                <a:latin typeface="MS PGothic"/>
                <a:ea typeface="MS PGothic"/>
                <a:cs typeface="MS PGothic"/>
                <a:sym typeface="MS PGothic"/>
              </a:rPr>
              <a:t>LocalWikiを活用した取り組み【和歌山大学主体】</a:t>
            </a:r>
            <a:endParaRPr sz="1800">
              <a:solidFill>
                <a:schemeClr val="dk1"/>
              </a:solidFill>
              <a:latin typeface="MS PGothic"/>
              <a:ea typeface="MS PGothic"/>
              <a:cs typeface="MS PGothic"/>
              <a:sym typeface="MS P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24" name="Shape 124"/>
        <p:cNvGrpSpPr/>
        <p:nvPr/>
      </p:nvGrpSpPr>
      <p:grpSpPr>
        <a:xfrm>
          <a:off x="0" y="0"/>
          <a:ext cx="0" cy="0"/>
          <a:chOff x="0" y="0"/>
          <a:chExt cx="0" cy="0"/>
        </a:xfrm>
      </p:grpSpPr>
      <p:sp>
        <p:nvSpPr>
          <p:cNvPr id="125" name="Shape 125"/>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ja" sz="2700">
                <a:latin typeface="MS PGothic"/>
                <a:ea typeface="MS PGothic"/>
                <a:cs typeface="MS PGothic"/>
                <a:sym typeface="MS PGothic"/>
              </a:rPr>
              <a:t>熊野郷土学Ａ ～郷土学からの地域振興～</a:t>
            </a:r>
            <a:br>
              <a:rPr lang="ja" sz="2700">
                <a:latin typeface="MS PGothic"/>
                <a:ea typeface="MS PGothic"/>
                <a:cs typeface="MS PGothic"/>
                <a:sym typeface="MS PGothic"/>
              </a:rPr>
            </a:br>
            <a:r>
              <a:rPr lang="ja" sz="2700">
                <a:latin typeface="MS PGothic"/>
                <a:ea typeface="MS PGothic"/>
                <a:cs typeface="MS PGothic"/>
                <a:sym typeface="MS PGothic"/>
              </a:rPr>
              <a:t>地域情報を発信。LocalWiki、OSM地図で街を編集。</a:t>
            </a:r>
            <a:r>
              <a:rPr lang="ja" sz="2700">
                <a:latin typeface="MS PGothic"/>
                <a:ea typeface="MS PGothic"/>
                <a:cs typeface="MS PGothic"/>
                <a:sym typeface="MS PGothic"/>
              </a:rPr>
              <a:t>(1)</a:t>
            </a:r>
            <a:endParaRPr sz="2700">
              <a:latin typeface="MS PGothic"/>
              <a:ea typeface="MS PGothic"/>
              <a:cs typeface="MS PGothic"/>
              <a:sym typeface="MS PGothic"/>
            </a:endParaRPr>
          </a:p>
        </p:txBody>
      </p:sp>
      <p:sp>
        <p:nvSpPr>
          <p:cNvPr id="126" name="Shape 126"/>
          <p:cNvSpPr txBox="1"/>
          <p:nvPr/>
        </p:nvSpPr>
        <p:spPr>
          <a:xfrm>
            <a:off x="486375" y="1498350"/>
            <a:ext cx="4708200" cy="49317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【活動内容】</a:t>
            </a:r>
            <a:endParaRPr b="1"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午前中に、地域ガイド、大学教員と共に参加者等が世界遺産と南紀熊野ジオパークエリアである新宮市内の史跡や名勝を巡り、記事を収集。その後、午後から新宮信用金庫５階の授業会場にてLocalWikiとOSM記事を作成する演習を実施した。作業に慣れない社会人受講生や高校生受講生に、経験のある大学生らがサポートしながら各自作成した。その後、皆で作成したページの報告会を開催した。授業実施終了後も継続して市民が記事を記載する活動を継続している。</a:t>
            </a:r>
            <a:endParaRPr sz="1600">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【目的】</a:t>
            </a:r>
            <a:endParaRPr b="1"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熊野地域の資源の発掘と活用を</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推進することが目的。</a:t>
            </a:r>
            <a:endParaRPr sz="1600">
              <a:latin typeface="MS PGothic"/>
              <a:ea typeface="MS PGothic"/>
              <a:cs typeface="MS PGothic"/>
              <a:sym typeface="MS PGothic"/>
            </a:endParaRPr>
          </a:p>
        </p:txBody>
      </p:sp>
      <p:pic>
        <p:nvPicPr>
          <p:cNvPr id="127" name="Shape 127"/>
          <p:cNvPicPr preferRelativeResize="0"/>
          <p:nvPr/>
        </p:nvPicPr>
        <p:blipFill>
          <a:blip r:embed="rId4">
            <a:alphaModFix/>
          </a:blip>
          <a:stretch>
            <a:fillRect/>
          </a:stretch>
        </p:blipFill>
        <p:spPr>
          <a:xfrm>
            <a:off x="5346975" y="1498350"/>
            <a:ext cx="3467100" cy="2609850"/>
          </a:xfrm>
          <a:prstGeom prst="rect">
            <a:avLst/>
          </a:prstGeom>
          <a:noFill/>
          <a:ln>
            <a:noFill/>
          </a:ln>
        </p:spPr>
      </p:pic>
      <p:pic>
        <p:nvPicPr>
          <p:cNvPr id="128" name="Shape 128"/>
          <p:cNvPicPr preferRelativeResize="0"/>
          <p:nvPr/>
        </p:nvPicPr>
        <p:blipFill>
          <a:blip r:embed="rId5">
            <a:alphaModFix/>
          </a:blip>
          <a:stretch>
            <a:fillRect/>
          </a:stretch>
        </p:blipFill>
        <p:spPr>
          <a:xfrm>
            <a:off x="5972300" y="4322200"/>
            <a:ext cx="2859993" cy="2146975"/>
          </a:xfrm>
          <a:prstGeom prst="rect">
            <a:avLst/>
          </a:prstGeom>
          <a:noFill/>
          <a:ln>
            <a:noFill/>
          </a:ln>
        </p:spPr>
      </p:pic>
      <p:pic>
        <p:nvPicPr>
          <p:cNvPr id="129" name="Shape 129"/>
          <p:cNvPicPr preferRelativeResize="0"/>
          <p:nvPr/>
        </p:nvPicPr>
        <p:blipFill>
          <a:blip r:embed="rId6">
            <a:alphaModFix/>
          </a:blip>
          <a:stretch>
            <a:fillRect/>
          </a:stretch>
        </p:blipFill>
        <p:spPr>
          <a:xfrm>
            <a:off x="3472150" y="4793448"/>
            <a:ext cx="2344500" cy="1769229"/>
          </a:xfrm>
          <a:prstGeom prst="rect">
            <a:avLst/>
          </a:prstGeom>
          <a:noFill/>
          <a:ln>
            <a:noFill/>
          </a:ln>
        </p:spPr>
      </p:pic>
      <p:sp>
        <p:nvSpPr>
          <p:cNvPr id="130" name="Shape 130"/>
          <p:cNvSpPr txBox="1"/>
          <p:nvPr/>
        </p:nvSpPr>
        <p:spPr>
          <a:xfrm>
            <a:off x="235500" y="0"/>
            <a:ext cx="5418000" cy="4281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ja" sz="1800">
                <a:solidFill>
                  <a:schemeClr val="lt1"/>
                </a:solidFill>
                <a:latin typeface="MS PGothic"/>
                <a:ea typeface="MS PGothic"/>
                <a:cs typeface="MS PGothic"/>
                <a:sym typeface="MS PGothic"/>
              </a:rPr>
              <a:t>●</a:t>
            </a:r>
            <a:r>
              <a:rPr lang="ja" sz="1800">
                <a:solidFill>
                  <a:schemeClr val="dk1"/>
                </a:solidFill>
                <a:latin typeface="MS PGothic"/>
                <a:ea typeface="MS PGothic"/>
                <a:cs typeface="MS PGothic"/>
                <a:sym typeface="MS PGothic"/>
              </a:rPr>
              <a:t>LocalWikiを活用した取り組み【和歌山大学主体】</a:t>
            </a:r>
            <a:endParaRPr sz="1800">
              <a:solidFill>
                <a:schemeClr val="dk1"/>
              </a:solidFill>
              <a:latin typeface="MS PGothic"/>
              <a:ea typeface="MS PGothic"/>
              <a:cs typeface="MS PGothic"/>
              <a:sym typeface="MS P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34" name="Shape 134"/>
        <p:cNvGrpSpPr/>
        <p:nvPr/>
      </p:nvGrpSpPr>
      <p:grpSpPr>
        <a:xfrm>
          <a:off x="0" y="0"/>
          <a:ext cx="0" cy="0"/>
          <a:chOff x="0" y="0"/>
          <a:chExt cx="0" cy="0"/>
        </a:xfrm>
      </p:grpSpPr>
      <p:sp>
        <p:nvSpPr>
          <p:cNvPr id="135" name="Shape 135"/>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ja" sz="2700">
                <a:latin typeface="MS PGothic"/>
                <a:ea typeface="MS PGothic"/>
                <a:cs typeface="MS PGothic"/>
                <a:sym typeface="MS PGothic"/>
              </a:rPr>
              <a:t>熊野郷土学Ａ ～郷土学からの地域振興～</a:t>
            </a:r>
            <a:br>
              <a:rPr lang="ja" sz="2700">
                <a:latin typeface="MS PGothic"/>
                <a:ea typeface="MS PGothic"/>
                <a:cs typeface="MS PGothic"/>
                <a:sym typeface="MS PGothic"/>
              </a:rPr>
            </a:br>
            <a:r>
              <a:rPr lang="ja" sz="2700">
                <a:latin typeface="MS PGothic"/>
                <a:ea typeface="MS PGothic"/>
                <a:cs typeface="MS PGothic"/>
                <a:sym typeface="MS PGothic"/>
              </a:rPr>
              <a:t>地域情報を発信。LocalWiki、OSM地図で街を編集。(2)</a:t>
            </a:r>
            <a:endParaRPr sz="2700">
              <a:latin typeface="MS PGothic"/>
              <a:ea typeface="MS PGothic"/>
              <a:cs typeface="MS PGothic"/>
              <a:sym typeface="MS PGothic"/>
            </a:endParaRPr>
          </a:p>
        </p:txBody>
      </p:sp>
      <p:sp>
        <p:nvSpPr>
          <p:cNvPr id="136" name="Shape 136"/>
          <p:cNvSpPr txBox="1"/>
          <p:nvPr/>
        </p:nvSpPr>
        <p:spPr>
          <a:xfrm>
            <a:off x="486375" y="1498350"/>
            <a:ext cx="4800000" cy="49317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a:t>
            </a:r>
            <a:r>
              <a:rPr b="1" lang="ja" sz="1600">
                <a:solidFill>
                  <a:schemeClr val="dk1"/>
                </a:solidFill>
                <a:latin typeface="MS PGothic"/>
                <a:ea typeface="MS PGothic"/>
                <a:cs typeface="MS PGothic"/>
                <a:sym typeface="MS PGothic"/>
              </a:rPr>
              <a:t>開催日時・場所</a:t>
            </a:r>
            <a:r>
              <a:rPr b="1" lang="ja" sz="1600">
                <a:solidFill>
                  <a:srgbClr val="000000"/>
                </a:solidFill>
                <a:latin typeface="MS PGothic"/>
                <a:ea typeface="MS PGothic"/>
                <a:cs typeface="MS PGothic"/>
                <a:sym typeface="MS PGothic"/>
              </a:rPr>
              <a:t>】</a:t>
            </a:r>
            <a:br>
              <a:rPr lang="ja" sz="1600">
                <a:latin typeface="MS PGothic"/>
                <a:ea typeface="MS PGothic"/>
                <a:cs typeface="MS PGothic"/>
                <a:sym typeface="MS PGothic"/>
              </a:rPr>
            </a:br>
            <a:r>
              <a:rPr lang="ja" sz="1600">
                <a:solidFill>
                  <a:schemeClr val="dk1"/>
                </a:solidFill>
                <a:latin typeface="MS PGothic"/>
                <a:ea typeface="MS PGothic"/>
                <a:cs typeface="MS PGothic"/>
                <a:sym typeface="MS PGothic"/>
              </a:rPr>
              <a:t>2017/8/5</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新宮市街地、新宮信用金庫５階会議室</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chemeClr val="dk1"/>
                </a:solidFill>
                <a:latin typeface="MS PGothic"/>
                <a:ea typeface="MS PGothic"/>
                <a:cs typeface="MS PGothic"/>
                <a:sym typeface="MS PGothic"/>
              </a:rPr>
              <a:t>【主催・共催・後援】</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主催：</a:t>
            </a:r>
            <a:r>
              <a:rPr lang="ja" sz="1600">
                <a:solidFill>
                  <a:schemeClr val="dk1"/>
                </a:solidFill>
                <a:latin typeface="MS PGothic"/>
                <a:ea typeface="MS PGothic"/>
                <a:cs typeface="MS PGothic"/>
                <a:sym typeface="MS PGothic"/>
              </a:rPr>
              <a:t>和歌山大学 南紀熊野サテライト</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後援：上仲輝幸</a:t>
            </a:r>
            <a:r>
              <a:rPr lang="ja" sz="1200">
                <a:solidFill>
                  <a:schemeClr val="dk1"/>
                </a:solidFill>
                <a:latin typeface="MS PGothic"/>
                <a:ea typeface="MS PGothic"/>
                <a:cs typeface="MS PGothic"/>
                <a:sym typeface="MS PGothic"/>
              </a:rPr>
              <a:t>（UDC和歌山実行委員会・紀伊民報）</a:t>
            </a:r>
            <a:endParaRPr sz="12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rgbClr val="000000"/>
                </a:solidFill>
                <a:latin typeface="MS PGothic"/>
                <a:ea typeface="MS PGothic"/>
                <a:cs typeface="MS PGothic"/>
                <a:sym typeface="MS PGothic"/>
              </a:rPr>
              <a:t>【</a:t>
            </a:r>
            <a:r>
              <a:rPr b="1" lang="ja" sz="1600">
                <a:solidFill>
                  <a:schemeClr val="dk1"/>
                </a:solidFill>
                <a:latin typeface="MS PGothic"/>
                <a:ea typeface="MS PGothic"/>
                <a:cs typeface="MS PGothic"/>
                <a:sym typeface="MS PGothic"/>
              </a:rPr>
              <a:t>参加者数</a:t>
            </a:r>
            <a:r>
              <a:rPr b="1" lang="ja" sz="1600">
                <a:solidFill>
                  <a:srgbClr val="000000"/>
                </a:solidFill>
                <a:latin typeface="MS PGothic"/>
                <a:ea typeface="MS PGothic"/>
                <a:cs typeface="MS PGothic"/>
                <a:sym typeface="MS PGothic"/>
              </a:rPr>
              <a:t>】</a:t>
            </a:r>
            <a:endParaRPr b="1" sz="1600">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a:solidFill>
                  <a:schemeClr val="dk1"/>
                </a:solidFill>
                <a:latin typeface="MS PGothic"/>
                <a:ea typeface="MS PGothic"/>
                <a:cs typeface="MS PGothic"/>
                <a:sym typeface="MS PGothic"/>
              </a:rPr>
              <a:t>38</a:t>
            </a:r>
            <a:r>
              <a:rPr lang="ja" sz="1600">
                <a:solidFill>
                  <a:schemeClr val="dk1"/>
                </a:solidFill>
                <a:latin typeface="MS PGothic"/>
                <a:ea typeface="MS PGothic"/>
                <a:cs typeface="MS PGothic"/>
                <a:sym typeface="MS PGothic"/>
              </a:rPr>
              <a:t>名：</a:t>
            </a:r>
            <a:r>
              <a:rPr lang="ja" sz="1600">
                <a:solidFill>
                  <a:schemeClr val="dk1"/>
                </a:solidFill>
                <a:latin typeface="MS PGothic"/>
                <a:ea typeface="MS PGothic"/>
                <a:cs typeface="MS PGothic"/>
                <a:sym typeface="MS PGothic"/>
              </a:rPr>
              <a:t>和歌山大学教職員8名、和歌山大学生4名、</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　　　　受講生25名（近隣住民、高校生など）、</a:t>
            </a:r>
            <a:br>
              <a:rPr lang="ja" sz="1600">
                <a:solidFill>
                  <a:schemeClr val="dk1"/>
                </a:solidFill>
                <a:latin typeface="MS PGothic"/>
                <a:ea typeface="MS PGothic"/>
                <a:cs typeface="MS PGothic"/>
                <a:sym typeface="MS PGothic"/>
              </a:rPr>
            </a:br>
            <a:r>
              <a:rPr lang="ja" sz="1600">
                <a:solidFill>
                  <a:schemeClr val="dk1"/>
                </a:solidFill>
                <a:latin typeface="MS PGothic"/>
                <a:ea typeface="MS PGothic"/>
                <a:cs typeface="MS PGothic"/>
                <a:sym typeface="MS PGothic"/>
              </a:rPr>
              <a:t>　　　　新聞社1名</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b="1" lang="ja" sz="1600">
                <a:solidFill>
                  <a:schemeClr val="dk1"/>
                </a:solidFill>
                <a:latin typeface="MS PGothic"/>
                <a:ea typeface="MS PGothic"/>
                <a:cs typeface="MS PGothic"/>
                <a:sym typeface="MS PGothic"/>
              </a:rPr>
              <a:t>【ホームページ】</a:t>
            </a:r>
            <a:endParaRPr b="1"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rPr lang="ja" sz="1600" u="sng">
                <a:solidFill>
                  <a:schemeClr val="hlink"/>
                </a:solidFill>
                <a:latin typeface="MS PGothic"/>
                <a:ea typeface="MS PGothic"/>
                <a:cs typeface="MS PGothic"/>
                <a:sym typeface="MS PGothic"/>
                <a:hlinkClick r:id="rId4"/>
              </a:rPr>
              <a:t>http://wunks.civic.style</a:t>
            </a:r>
            <a:endParaRPr sz="1600" u="sng">
              <a:solidFill>
                <a:schemeClr val="hlink"/>
              </a:solidFill>
              <a:latin typeface="MS PGothic"/>
              <a:ea typeface="MS PGothic"/>
              <a:cs typeface="MS PGothic"/>
              <a:sym typeface="MS PGothic"/>
              <a:hlinkClick r:id="rId5"/>
            </a:endParaRPr>
          </a:p>
          <a:p>
            <a:pPr indent="0" lvl="0" marL="0" rtl="0">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a:p>
            <a:pPr indent="0" lvl="0" marL="0" rtl="0">
              <a:lnSpc>
                <a:spcPct val="115000"/>
              </a:lnSpc>
              <a:spcBef>
                <a:spcPts val="0"/>
              </a:spcBef>
              <a:spcAft>
                <a:spcPts val="0"/>
              </a:spcAft>
              <a:buNone/>
            </a:pPr>
            <a:r>
              <a:t/>
            </a:r>
            <a:endParaRPr sz="1600">
              <a:solidFill>
                <a:schemeClr val="dk1"/>
              </a:solidFill>
              <a:latin typeface="MS PGothic"/>
              <a:ea typeface="MS PGothic"/>
              <a:cs typeface="MS PGothic"/>
              <a:sym typeface="MS PGothic"/>
            </a:endParaRPr>
          </a:p>
        </p:txBody>
      </p:sp>
      <p:pic>
        <p:nvPicPr>
          <p:cNvPr id="137" name="Shape 137"/>
          <p:cNvPicPr preferRelativeResize="0"/>
          <p:nvPr/>
        </p:nvPicPr>
        <p:blipFill>
          <a:blip r:embed="rId6">
            <a:alphaModFix/>
          </a:blip>
          <a:stretch>
            <a:fillRect/>
          </a:stretch>
        </p:blipFill>
        <p:spPr>
          <a:xfrm>
            <a:off x="5104200" y="1498350"/>
            <a:ext cx="2580950" cy="3392777"/>
          </a:xfrm>
          <a:prstGeom prst="rect">
            <a:avLst/>
          </a:prstGeom>
          <a:noFill/>
          <a:ln>
            <a:noFill/>
          </a:ln>
        </p:spPr>
      </p:pic>
      <p:pic>
        <p:nvPicPr>
          <p:cNvPr id="138" name="Shape 138"/>
          <p:cNvPicPr preferRelativeResize="0"/>
          <p:nvPr/>
        </p:nvPicPr>
        <p:blipFill>
          <a:blip r:embed="rId7">
            <a:alphaModFix/>
          </a:blip>
          <a:stretch>
            <a:fillRect/>
          </a:stretch>
        </p:blipFill>
        <p:spPr>
          <a:xfrm>
            <a:off x="6979875" y="2179100"/>
            <a:ext cx="1925674" cy="4484698"/>
          </a:xfrm>
          <a:prstGeom prst="rect">
            <a:avLst/>
          </a:prstGeom>
          <a:noFill/>
          <a:ln>
            <a:noFill/>
          </a:ln>
        </p:spPr>
      </p:pic>
      <p:pic>
        <p:nvPicPr>
          <p:cNvPr id="139" name="Shape 139"/>
          <p:cNvPicPr preferRelativeResize="0"/>
          <p:nvPr/>
        </p:nvPicPr>
        <p:blipFill>
          <a:blip r:embed="rId8">
            <a:alphaModFix/>
          </a:blip>
          <a:stretch>
            <a:fillRect/>
          </a:stretch>
        </p:blipFill>
        <p:spPr>
          <a:xfrm>
            <a:off x="4767625" y="4375575"/>
            <a:ext cx="2061174" cy="2288226"/>
          </a:xfrm>
          <a:prstGeom prst="rect">
            <a:avLst/>
          </a:prstGeom>
          <a:noFill/>
          <a:ln>
            <a:noFill/>
          </a:ln>
        </p:spPr>
      </p:pic>
      <p:sp>
        <p:nvSpPr>
          <p:cNvPr id="140" name="Shape 140"/>
          <p:cNvSpPr txBox="1"/>
          <p:nvPr/>
        </p:nvSpPr>
        <p:spPr>
          <a:xfrm>
            <a:off x="235500" y="0"/>
            <a:ext cx="5418000" cy="4281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ja" sz="1800">
                <a:solidFill>
                  <a:schemeClr val="lt1"/>
                </a:solidFill>
                <a:latin typeface="MS PGothic"/>
                <a:ea typeface="MS PGothic"/>
                <a:cs typeface="MS PGothic"/>
                <a:sym typeface="MS PGothic"/>
              </a:rPr>
              <a:t>●</a:t>
            </a:r>
            <a:r>
              <a:rPr lang="ja" sz="1800">
                <a:solidFill>
                  <a:schemeClr val="dk1"/>
                </a:solidFill>
                <a:latin typeface="MS PGothic"/>
                <a:ea typeface="MS PGothic"/>
                <a:cs typeface="MS PGothic"/>
                <a:sym typeface="MS PGothic"/>
              </a:rPr>
              <a:t>LocalWikiを活用した取り組み【和歌山大学主体】</a:t>
            </a:r>
            <a:endParaRPr sz="1800">
              <a:solidFill>
                <a:schemeClr val="dk1"/>
              </a:solidFill>
              <a:latin typeface="MS PGothic"/>
              <a:ea typeface="MS PGothic"/>
              <a:cs typeface="MS PGothic"/>
              <a:sym typeface="MS P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44" name="Shape 144"/>
        <p:cNvGrpSpPr/>
        <p:nvPr/>
      </p:nvGrpSpPr>
      <p:grpSpPr>
        <a:xfrm>
          <a:off x="0" y="0"/>
          <a:ext cx="0" cy="0"/>
          <a:chOff x="0" y="0"/>
          <a:chExt cx="0" cy="0"/>
        </a:xfrm>
      </p:grpSpPr>
      <p:sp>
        <p:nvSpPr>
          <p:cNvPr id="145" name="Shape 145"/>
          <p:cNvSpPr txBox="1"/>
          <p:nvPr>
            <p:ph type="title"/>
          </p:nvPr>
        </p:nvSpPr>
        <p:spPr>
          <a:xfrm>
            <a:off x="311700" y="364775"/>
            <a:ext cx="8520600" cy="1279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ja" sz="3200">
                <a:latin typeface="MS PGothic"/>
                <a:ea typeface="MS PGothic"/>
                <a:cs typeface="MS PGothic"/>
                <a:sym typeface="MS PGothic"/>
              </a:rPr>
              <a:t>地域力・仕事再発見ワークショップ</a:t>
            </a:r>
            <a:r>
              <a:rPr lang="ja" sz="3200">
                <a:latin typeface="MS PGothic"/>
                <a:ea typeface="MS PGothic"/>
                <a:cs typeface="MS PGothic"/>
                <a:sym typeface="MS PGothic"/>
              </a:rPr>
              <a:t>(1)</a:t>
            </a:r>
            <a:endParaRPr sz="3200">
              <a:latin typeface="MS PGothic"/>
              <a:ea typeface="MS PGothic"/>
              <a:cs typeface="MS PGothic"/>
              <a:sym typeface="MS PGothic"/>
            </a:endParaRPr>
          </a:p>
        </p:txBody>
      </p:sp>
      <p:sp>
        <p:nvSpPr>
          <p:cNvPr id="146" name="Shape 146"/>
          <p:cNvSpPr txBox="1"/>
          <p:nvPr/>
        </p:nvSpPr>
        <p:spPr>
          <a:xfrm>
            <a:off x="486375" y="1498350"/>
            <a:ext cx="4708200" cy="51066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b="1" lang="ja">
                <a:solidFill>
                  <a:srgbClr val="000000"/>
                </a:solidFill>
                <a:latin typeface="MS PGothic"/>
                <a:ea typeface="MS PGothic"/>
                <a:cs typeface="MS PGothic"/>
                <a:sym typeface="MS PGothic"/>
              </a:rPr>
              <a:t>【活動内容】</a:t>
            </a:r>
            <a:endParaRPr b="1">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a:solidFill>
                  <a:schemeClr val="dk1"/>
                </a:solidFill>
                <a:latin typeface="MS PGothic"/>
                <a:ea typeface="MS PGothic"/>
                <a:cs typeface="MS PGothic"/>
                <a:sym typeface="MS PGothic"/>
              </a:rPr>
              <a:t>和歌山大学の学生と上富田中学校の生徒が8月25、26日上富田町内の名所や事業所を巡り、地域の人や仕事について学習。</a:t>
            </a:r>
            <a:endParaRPr>
              <a:solidFill>
                <a:schemeClr val="dk1"/>
              </a:solidFill>
              <a:latin typeface="MS PGothic"/>
              <a:ea typeface="MS PGothic"/>
              <a:cs typeface="MS PGothic"/>
              <a:sym typeface="MS PGothic"/>
            </a:endParaRPr>
          </a:p>
          <a:p>
            <a:pPr indent="0" lvl="0" marL="0" rtl="0">
              <a:lnSpc>
                <a:spcPct val="115000"/>
              </a:lnSpc>
              <a:spcBef>
                <a:spcPts val="0"/>
              </a:spcBef>
              <a:spcAft>
                <a:spcPts val="0"/>
              </a:spcAft>
              <a:buClr>
                <a:schemeClr val="dk1"/>
              </a:buClr>
              <a:buSzPts val="1100"/>
              <a:buFont typeface="Arial"/>
              <a:buNone/>
            </a:pPr>
            <a:r>
              <a:rPr lang="ja">
                <a:solidFill>
                  <a:schemeClr val="dk1"/>
                </a:solidFill>
                <a:latin typeface="MS PGothic"/>
                <a:ea typeface="MS PGothic"/>
                <a:cs typeface="MS PGothic"/>
                <a:sym typeface="MS PGothic"/>
              </a:rPr>
              <a:t>25日は、和歌山県内の活動紹介、UDC2017への参加について説明。その後、熊野古道、歴史、食の３つの班に分かれ、町に出て現地調査。</a:t>
            </a:r>
            <a:br>
              <a:rPr lang="ja">
                <a:solidFill>
                  <a:schemeClr val="dk1"/>
                </a:solidFill>
                <a:latin typeface="MS PGothic"/>
                <a:ea typeface="MS PGothic"/>
                <a:cs typeface="MS PGothic"/>
                <a:sym typeface="MS PGothic"/>
              </a:rPr>
            </a:br>
            <a:r>
              <a:rPr lang="ja">
                <a:solidFill>
                  <a:schemeClr val="dk1"/>
                </a:solidFill>
                <a:latin typeface="MS PGothic"/>
                <a:ea typeface="MS PGothic"/>
                <a:cs typeface="MS PGothic"/>
                <a:sym typeface="MS PGothic"/>
              </a:rPr>
              <a:t>26日は、LocalWikiへの編集作業。以降は上富田中学校パソコン部のクラブ活動で、引き続き編集作業。</a:t>
            </a:r>
            <a:br>
              <a:rPr lang="ja">
                <a:solidFill>
                  <a:schemeClr val="dk1"/>
                </a:solidFill>
                <a:latin typeface="MS PGothic"/>
                <a:ea typeface="MS PGothic"/>
                <a:cs typeface="MS PGothic"/>
                <a:sym typeface="MS PGothic"/>
              </a:rPr>
            </a:br>
            <a:r>
              <a:rPr lang="ja">
                <a:solidFill>
                  <a:schemeClr val="dk1"/>
                </a:solidFill>
                <a:latin typeface="MS PGothic"/>
                <a:ea typeface="MS PGothic"/>
                <a:cs typeface="MS PGothic"/>
                <a:sym typeface="MS PGothic"/>
              </a:rPr>
              <a:t>11月1日に上富田中学校文化・学習発表会において報告会。</a:t>
            </a:r>
            <a:endParaRPr>
              <a:solidFill>
                <a:schemeClr val="dk1"/>
              </a:solidFill>
              <a:latin typeface="MS PGothic"/>
              <a:ea typeface="MS PGothic"/>
              <a:cs typeface="MS PGothic"/>
              <a:sym typeface="MS PGothic"/>
            </a:endParaRPr>
          </a:p>
          <a:p>
            <a:pPr indent="0" lvl="0" marL="0" rtl="0">
              <a:lnSpc>
                <a:spcPct val="115000"/>
              </a:lnSpc>
              <a:spcBef>
                <a:spcPts val="0"/>
              </a:spcBef>
              <a:spcAft>
                <a:spcPts val="0"/>
              </a:spcAft>
              <a:buClr>
                <a:srgbClr val="000000"/>
              </a:buClr>
              <a:buSzPts val="1100"/>
              <a:buFont typeface="Arial"/>
              <a:buNone/>
            </a:pPr>
            <a:r>
              <a:rPr lang="ja">
                <a:solidFill>
                  <a:schemeClr val="dk1"/>
                </a:solidFill>
                <a:latin typeface="MS PGothic"/>
                <a:ea typeface="MS PGothic"/>
                <a:cs typeface="MS PGothic"/>
                <a:sym typeface="MS PGothic"/>
              </a:rPr>
              <a:t>本活動の成果は、紀伊民報が開発したLoacalWikiやOSMにあるデータを、APIを使ってWebサイトや印刷物に出力するシステムを使って、他の和歌山県ブロックにおける活動の成果もまとめてUDC提出作品とする。</a:t>
            </a:r>
            <a:endParaRPr>
              <a:latin typeface="MS PGothic"/>
              <a:ea typeface="MS PGothic"/>
              <a:cs typeface="MS PGothic"/>
              <a:sym typeface="MS PGothic"/>
            </a:endParaRPr>
          </a:p>
          <a:p>
            <a:pPr indent="0" lvl="0" marL="0" rtl="0">
              <a:lnSpc>
                <a:spcPct val="115000"/>
              </a:lnSpc>
              <a:spcBef>
                <a:spcPts val="0"/>
              </a:spcBef>
              <a:spcAft>
                <a:spcPts val="0"/>
              </a:spcAft>
              <a:buNone/>
            </a:pPr>
            <a:r>
              <a:t/>
            </a:r>
            <a:endParaRPr>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b="1" lang="ja">
                <a:solidFill>
                  <a:srgbClr val="000000"/>
                </a:solidFill>
                <a:latin typeface="MS PGothic"/>
                <a:ea typeface="MS PGothic"/>
                <a:cs typeface="MS PGothic"/>
                <a:sym typeface="MS PGothic"/>
              </a:rPr>
              <a:t>【目的】</a:t>
            </a:r>
            <a:endParaRPr b="1">
              <a:solidFill>
                <a:srgbClr val="000000"/>
              </a:solidFill>
              <a:latin typeface="MS PGothic"/>
              <a:ea typeface="MS PGothic"/>
              <a:cs typeface="MS PGothic"/>
              <a:sym typeface="MS PGothic"/>
            </a:endParaRPr>
          </a:p>
          <a:p>
            <a:pPr indent="0" lvl="0" marL="0" rtl="0">
              <a:lnSpc>
                <a:spcPct val="115000"/>
              </a:lnSpc>
              <a:spcBef>
                <a:spcPts val="0"/>
              </a:spcBef>
              <a:spcAft>
                <a:spcPts val="0"/>
              </a:spcAft>
              <a:buNone/>
            </a:pPr>
            <a:r>
              <a:rPr lang="ja">
                <a:solidFill>
                  <a:schemeClr val="dk1"/>
                </a:solidFill>
                <a:latin typeface="MS PGothic"/>
                <a:ea typeface="MS PGothic"/>
                <a:cs typeface="MS PGothic"/>
                <a:sym typeface="MS PGothic"/>
              </a:rPr>
              <a:t>和歌山大学が県内の中学校や高校と協力して取り組む「地域人・仕事再発見ワークショップ」。地域の良さを見直すことで若者の定着に繋げることや、コミュニケーション能力の向上などが目的。</a:t>
            </a:r>
            <a:endParaRPr>
              <a:latin typeface="MS PGothic"/>
              <a:ea typeface="MS PGothic"/>
              <a:cs typeface="MS PGothic"/>
              <a:sym typeface="MS PGothic"/>
            </a:endParaRPr>
          </a:p>
        </p:txBody>
      </p:sp>
      <p:pic>
        <p:nvPicPr>
          <p:cNvPr id="147" name="Shape 147"/>
          <p:cNvPicPr preferRelativeResize="0"/>
          <p:nvPr/>
        </p:nvPicPr>
        <p:blipFill>
          <a:blip r:embed="rId4">
            <a:alphaModFix/>
          </a:blip>
          <a:stretch>
            <a:fillRect/>
          </a:stretch>
        </p:blipFill>
        <p:spPr>
          <a:xfrm>
            <a:off x="5346975" y="1271075"/>
            <a:ext cx="3467100" cy="2600325"/>
          </a:xfrm>
          <a:prstGeom prst="rect">
            <a:avLst/>
          </a:prstGeom>
          <a:noFill/>
          <a:ln>
            <a:noFill/>
          </a:ln>
        </p:spPr>
      </p:pic>
      <p:pic>
        <p:nvPicPr>
          <p:cNvPr id="148" name="Shape 148"/>
          <p:cNvPicPr preferRelativeResize="0"/>
          <p:nvPr/>
        </p:nvPicPr>
        <p:blipFill>
          <a:blip r:embed="rId5">
            <a:alphaModFix/>
          </a:blip>
          <a:stretch>
            <a:fillRect/>
          </a:stretch>
        </p:blipFill>
        <p:spPr>
          <a:xfrm>
            <a:off x="5346975" y="4153500"/>
            <a:ext cx="3467100" cy="2600325"/>
          </a:xfrm>
          <a:prstGeom prst="rect">
            <a:avLst/>
          </a:prstGeom>
          <a:noFill/>
          <a:ln>
            <a:noFill/>
          </a:ln>
        </p:spPr>
      </p:pic>
      <p:sp>
        <p:nvSpPr>
          <p:cNvPr id="149" name="Shape 149"/>
          <p:cNvSpPr txBox="1"/>
          <p:nvPr/>
        </p:nvSpPr>
        <p:spPr>
          <a:xfrm>
            <a:off x="235500" y="0"/>
            <a:ext cx="5418000" cy="4281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ja" sz="1800">
                <a:solidFill>
                  <a:schemeClr val="lt1"/>
                </a:solidFill>
                <a:latin typeface="MS PGothic"/>
                <a:ea typeface="MS PGothic"/>
                <a:cs typeface="MS PGothic"/>
                <a:sym typeface="MS PGothic"/>
              </a:rPr>
              <a:t>●</a:t>
            </a:r>
            <a:r>
              <a:rPr lang="ja" sz="1800">
                <a:solidFill>
                  <a:schemeClr val="dk1"/>
                </a:solidFill>
                <a:latin typeface="MS PGothic"/>
                <a:ea typeface="MS PGothic"/>
                <a:cs typeface="MS PGothic"/>
                <a:sym typeface="MS PGothic"/>
              </a:rPr>
              <a:t>LocalWikiを活用した取り組み【和歌山大学主体】</a:t>
            </a:r>
            <a:endParaRPr sz="1800">
              <a:solidFill>
                <a:schemeClr val="dk1"/>
              </a:solidFill>
              <a:latin typeface="MS PGothic"/>
              <a:ea typeface="MS PGothic"/>
              <a:cs typeface="MS PGothic"/>
              <a:sym typeface="MS P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