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Lst>
  <p:sldSz cy="68580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11" Type="http://schemas.openxmlformats.org/officeDocument/2006/relationships/slide" Target="slides/slide7.xml"/><Relationship Id="rId22" Type="http://schemas.openxmlformats.org/officeDocument/2006/relationships/slide" Target="slides/slide18.xml"/><Relationship Id="rId10" Type="http://schemas.openxmlformats.org/officeDocument/2006/relationships/slide" Target="slides/slide6.xml"/><Relationship Id="rId21" Type="http://schemas.openxmlformats.org/officeDocument/2006/relationships/slide" Target="slides/slide17.xml"/><Relationship Id="rId13" Type="http://schemas.openxmlformats.org/officeDocument/2006/relationships/slide" Target="slides/slide9.xml"/><Relationship Id="rId24" Type="http://schemas.openxmlformats.org/officeDocument/2006/relationships/slide" Target="slides/slide20.xml"/><Relationship Id="rId12" Type="http://schemas.openxmlformats.org/officeDocument/2006/relationships/slide" Target="slides/slide8.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5" Type="http://schemas.openxmlformats.org/officeDocument/2006/relationships/slide" Target="slides/slide1.xml"/><Relationship Id="rId19" Type="http://schemas.openxmlformats.org/officeDocument/2006/relationships/slide" Target="slides/slide15.xml"/><Relationship Id="rId6" Type="http://schemas.openxmlformats.org/officeDocument/2006/relationships/slide" Target="slides/slide2.xml"/><Relationship Id="rId18" Type="http://schemas.openxmlformats.org/officeDocument/2006/relationships/slide" Target="slides/slide14.xml"/><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Shape 3"/>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 name="Shape 50"/>
        <p:cNvGrpSpPr/>
        <p:nvPr/>
      </p:nvGrpSpPr>
      <p:grpSpPr>
        <a:xfrm>
          <a:off x="0" y="0"/>
          <a:ext cx="0" cy="0"/>
          <a:chOff x="0" y="0"/>
          <a:chExt cx="0" cy="0"/>
        </a:xfrm>
      </p:grpSpPr>
      <p:sp>
        <p:nvSpPr>
          <p:cNvPr id="51" name="Shape 51"/>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52" name="Shape 5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1" name="Shape 151"/>
        <p:cNvGrpSpPr/>
        <p:nvPr/>
      </p:nvGrpSpPr>
      <p:grpSpPr>
        <a:xfrm>
          <a:off x="0" y="0"/>
          <a:ext cx="0" cy="0"/>
          <a:chOff x="0" y="0"/>
          <a:chExt cx="0" cy="0"/>
        </a:xfrm>
      </p:grpSpPr>
      <p:sp>
        <p:nvSpPr>
          <p:cNvPr id="152" name="Shape 152"/>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153" name="Shape 15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0" name="Shape 160"/>
        <p:cNvGrpSpPr/>
        <p:nvPr/>
      </p:nvGrpSpPr>
      <p:grpSpPr>
        <a:xfrm>
          <a:off x="0" y="0"/>
          <a:ext cx="0" cy="0"/>
          <a:chOff x="0" y="0"/>
          <a:chExt cx="0" cy="0"/>
        </a:xfrm>
      </p:grpSpPr>
      <p:sp>
        <p:nvSpPr>
          <p:cNvPr id="161" name="Shape 161"/>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162" name="Shape 16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9" name="Shape 169"/>
        <p:cNvGrpSpPr/>
        <p:nvPr/>
      </p:nvGrpSpPr>
      <p:grpSpPr>
        <a:xfrm>
          <a:off x="0" y="0"/>
          <a:ext cx="0" cy="0"/>
          <a:chOff x="0" y="0"/>
          <a:chExt cx="0" cy="0"/>
        </a:xfrm>
      </p:grpSpPr>
      <p:sp>
        <p:nvSpPr>
          <p:cNvPr id="170" name="Shape 170"/>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171" name="Shape 171"/>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2" name="Shape 182"/>
        <p:cNvGrpSpPr/>
        <p:nvPr/>
      </p:nvGrpSpPr>
      <p:grpSpPr>
        <a:xfrm>
          <a:off x="0" y="0"/>
          <a:ext cx="0" cy="0"/>
          <a:chOff x="0" y="0"/>
          <a:chExt cx="0" cy="0"/>
        </a:xfrm>
      </p:grpSpPr>
      <p:sp>
        <p:nvSpPr>
          <p:cNvPr id="183" name="Shape 183"/>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184" name="Shape 18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1" name="Shape 191"/>
        <p:cNvGrpSpPr/>
        <p:nvPr/>
      </p:nvGrpSpPr>
      <p:grpSpPr>
        <a:xfrm>
          <a:off x="0" y="0"/>
          <a:ext cx="0" cy="0"/>
          <a:chOff x="0" y="0"/>
          <a:chExt cx="0" cy="0"/>
        </a:xfrm>
      </p:grpSpPr>
      <p:sp>
        <p:nvSpPr>
          <p:cNvPr id="192" name="Shape 192"/>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193" name="Shape 19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3" name="Shape 203"/>
        <p:cNvGrpSpPr/>
        <p:nvPr/>
      </p:nvGrpSpPr>
      <p:grpSpPr>
        <a:xfrm>
          <a:off x="0" y="0"/>
          <a:ext cx="0" cy="0"/>
          <a:chOff x="0" y="0"/>
          <a:chExt cx="0" cy="0"/>
        </a:xfrm>
      </p:grpSpPr>
      <p:sp>
        <p:nvSpPr>
          <p:cNvPr id="204" name="Shape 204"/>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205" name="Shape 20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2" name="Shape 212"/>
        <p:cNvGrpSpPr/>
        <p:nvPr/>
      </p:nvGrpSpPr>
      <p:grpSpPr>
        <a:xfrm>
          <a:off x="0" y="0"/>
          <a:ext cx="0" cy="0"/>
          <a:chOff x="0" y="0"/>
          <a:chExt cx="0" cy="0"/>
        </a:xfrm>
      </p:grpSpPr>
      <p:sp>
        <p:nvSpPr>
          <p:cNvPr id="213" name="Shape 213"/>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214" name="Shape 21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3" name="Shape 223"/>
        <p:cNvGrpSpPr/>
        <p:nvPr/>
      </p:nvGrpSpPr>
      <p:grpSpPr>
        <a:xfrm>
          <a:off x="0" y="0"/>
          <a:ext cx="0" cy="0"/>
          <a:chOff x="0" y="0"/>
          <a:chExt cx="0" cy="0"/>
        </a:xfrm>
      </p:grpSpPr>
      <p:sp>
        <p:nvSpPr>
          <p:cNvPr id="224" name="Shape 224"/>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225" name="Shape 22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5" name="Shape 295"/>
        <p:cNvGrpSpPr/>
        <p:nvPr/>
      </p:nvGrpSpPr>
      <p:grpSpPr>
        <a:xfrm>
          <a:off x="0" y="0"/>
          <a:ext cx="0" cy="0"/>
          <a:chOff x="0" y="0"/>
          <a:chExt cx="0" cy="0"/>
        </a:xfrm>
      </p:grpSpPr>
      <p:sp>
        <p:nvSpPr>
          <p:cNvPr id="296" name="Shape 296"/>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297" name="Shape 29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1" name="Shape 301"/>
        <p:cNvGrpSpPr/>
        <p:nvPr/>
      </p:nvGrpSpPr>
      <p:grpSpPr>
        <a:xfrm>
          <a:off x="0" y="0"/>
          <a:ext cx="0" cy="0"/>
          <a:chOff x="0" y="0"/>
          <a:chExt cx="0" cy="0"/>
        </a:xfrm>
      </p:grpSpPr>
      <p:sp>
        <p:nvSpPr>
          <p:cNvPr id="302" name="Shape 302"/>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303" name="Shape 30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 name="Shape 57"/>
        <p:cNvGrpSpPr/>
        <p:nvPr/>
      </p:nvGrpSpPr>
      <p:grpSpPr>
        <a:xfrm>
          <a:off x="0" y="0"/>
          <a:ext cx="0" cy="0"/>
          <a:chOff x="0" y="0"/>
          <a:chExt cx="0" cy="0"/>
        </a:xfrm>
      </p:grpSpPr>
      <p:sp>
        <p:nvSpPr>
          <p:cNvPr id="58" name="Shape 58"/>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59" name="Shape 5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7" name="Shape 307"/>
        <p:cNvGrpSpPr/>
        <p:nvPr/>
      </p:nvGrpSpPr>
      <p:grpSpPr>
        <a:xfrm>
          <a:off x="0" y="0"/>
          <a:ext cx="0" cy="0"/>
          <a:chOff x="0" y="0"/>
          <a:chExt cx="0" cy="0"/>
        </a:xfrm>
      </p:grpSpPr>
      <p:sp>
        <p:nvSpPr>
          <p:cNvPr id="308" name="Shape 308"/>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309" name="Shape 30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 name="Shape 80"/>
        <p:cNvGrpSpPr/>
        <p:nvPr/>
      </p:nvGrpSpPr>
      <p:grpSpPr>
        <a:xfrm>
          <a:off x="0" y="0"/>
          <a:ext cx="0" cy="0"/>
          <a:chOff x="0" y="0"/>
          <a:chExt cx="0" cy="0"/>
        </a:xfrm>
      </p:grpSpPr>
      <p:sp>
        <p:nvSpPr>
          <p:cNvPr id="81" name="Shape 81"/>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82" name="Shape 8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5" name="Shape 95"/>
        <p:cNvGrpSpPr/>
        <p:nvPr/>
      </p:nvGrpSpPr>
      <p:grpSpPr>
        <a:xfrm>
          <a:off x="0" y="0"/>
          <a:ext cx="0" cy="0"/>
          <a:chOff x="0" y="0"/>
          <a:chExt cx="0" cy="0"/>
        </a:xfrm>
      </p:grpSpPr>
      <p:sp>
        <p:nvSpPr>
          <p:cNvPr id="96" name="Shape 96"/>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97" name="Shape 9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1" name="Shape 101"/>
        <p:cNvGrpSpPr/>
        <p:nvPr/>
      </p:nvGrpSpPr>
      <p:grpSpPr>
        <a:xfrm>
          <a:off x="0" y="0"/>
          <a:ext cx="0" cy="0"/>
          <a:chOff x="0" y="0"/>
          <a:chExt cx="0" cy="0"/>
        </a:xfrm>
      </p:grpSpPr>
      <p:sp>
        <p:nvSpPr>
          <p:cNvPr id="102" name="Shape 102"/>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103" name="Shape 10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2" name="Shape 112"/>
        <p:cNvGrpSpPr/>
        <p:nvPr/>
      </p:nvGrpSpPr>
      <p:grpSpPr>
        <a:xfrm>
          <a:off x="0" y="0"/>
          <a:ext cx="0" cy="0"/>
          <a:chOff x="0" y="0"/>
          <a:chExt cx="0" cy="0"/>
        </a:xfrm>
      </p:grpSpPr>
      <p:sp>
        <p:nvSpPr>
          <p:cNvPr id="113" name="Shape 113"/>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114" name="Shape 11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2" name="Shape 122"/>
        <p:cNvGrpSpPr/>
        <p:nvPr/>
      </p:nvGrpSpPr>
      <p:grpSpPr>
        <a:xfrm>
          <a:off x="0" y="0"/>
          <a:ext cx="0" cy="0"/>
          <a:chOff x="0" y="0"/>
          <a:chExt cx="0" cy="0"/>
        </a:xfrm>
      </p:grpSpPr>
      <p:sp>
        <p:nvSpPr>
          <p:cNvPr id="123" name="Shape 123"/>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124" name="Shape 12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2" name="Shape 132"/>
        <p:cNvGrpSpPr/>
        <p:nvPr/>
      </p:nvGrpSpPr>
      <p:grpSpPr>
        <a:xfrm>
          <a:off x="0" y="0"/>
          <a:ext cx="0" cy="0"/>
          <a:chOff x="0" y="0"/>
          <a:chExt cx="0" cy="0"/>
        </a:xfrm>
      </p:grpSpPr>
      <p:sp>
        <p:nvSpPr>
          <p:cNvPr id="133" name="Shape 133"/>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134" name="Shape 13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2" name="Shape 142"/>
        <p:cNvGrpSpPr/>
        <p:nvPr/>
      </p:nvGrpSpPr>
      <p:grpSpPr>
        <a:xfrm>
          <a:off x="0" y="0"/>
          <a:ext cx="0" cy="0"/>
          <a:chOff x="0" y="0"/>
          <a:chExt cx="0" cy="0"/>
        </a:xfrm>
      </p:grpSpPr>
      <p:sp>
        <p:nvSpPr>
          <p:cNvPr id="143" name="Shape 143"/>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144" name="Shape 14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
  <p:cSld name="Title slide">
    <p:spTree>
      <p:nvGrpSpPr>
        <p:cNvPr id="9" name="Shape 9"/>
        <p:cNvGrpSpPr/>
        <p:nvPr/>
      </p:nvGrpSpPr>
      <p:grpSpPr>
        <a:xfrm>
          <a:off x="0" y="0"/>
          <a:ext cx="0" cy="0"/>
          <a:chOff x="0" y="0"/>
          <a:chExt cx="0" cy="0"/>
        </a:xfrm>
      </p:grpSpPr>
      <p:sp>
        <p:nvSpPr>
          <p:cNvPr id="10" name="Shape 10"/>
          <p:cNvSpPr txBox="1"/>
          <p:nvPr>
            <p:ph type="ctrTitle"/>
          </p:nvPr>
        </p:nvSpPr>
        <p:spPr>
          <a:xfrm>
            <a:off x="311708" y="992767"/>
            <a:ext cx="8520600" cy="2736900"/>
          </a:xfrm>
          <a:prstGeom prst="rect">
            <a:avLst/>
          </a:prstGeom>
        </p:spPr>
        <p:txBody>
          <a:bodyPr anchorCtr="0" anchor="b" bIns="91425" lIns="91425" spcFirstLastPara="1" rIns="91425" wrap="square" tIns="91425"/>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Shape 11"/>
          <p:cNvSpPr txBox="1"/>
          <p:nvPr>
            <p:ph idx="1" type="subTitle"/>
          </p:nvPr>
        </p:nvSpPr>
        <p:spPr>
          <a:xfrm>
            <a:off x="311700" y="3778833"/>
            <a:ext cx="8520600" cy="10569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Shape 12"/>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Big number">
    <p:spTree>
      <p:nvGrpSpPr>
        <p:cNvPr id="44" name="Shape 44"/>
        <p:cNvGrpSpPr/>
        <p:nvPr/>
      </p:nvGrpSpPr>
      <p:grpSpPr>
        <a:xfrm>
          <a:off x="0" y="0"/>
          <a:ext cx="0" cy="0"/>
          <a:chOff x="0" y="0"/>
          <a:chExt cx="0" cy="0"/>
        </a:xfrm>
      </p:grpSpPr>
      <p:sp>
        <p:nvSpPr>
          <p:cNvPr id="45" name="Shape 45"/>
          <p:cNvSpPr txBox="1"/>
          <p:nvPr>
            <p:ph type="title"/>
          </p:nvPr>
        </p:nvSpPr>
        <p:spPr>
          <a:xfrm>
            <a:off x="311700" y="1474833"/>
            <a:ext cx="8520600" cy="2618100"/>
          </a:xfrm>
          <a:prstGeom prst="rect">
            <a:avLst/>
          </a:prstGeom>
        </p:spPr>
        <p:txBody>
          <a:bodyPr anchorCtr="0" anchor="b" bIns="91425" lIns="91425" spcFirstLastPara="1" rIns="91425" wrap="square" tIns="91425"/>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p:txBody>
      </p:sp>
      <p:sp>
        <p:nvSpPr>
          <p:cNvPr id="46" name="Shape 46"/>
          <p:cNvSpPr txBox="1"/>
          <p:nvPr>
            <p:ph idx="1" type="body"/>
          </p:nvPr>
        </p:nvSpPr>
        <p:spPr>
          <a:xfrm>
            <a:off x="311700" y="4202967"/>
            <a:ext cx="8520600" cy="1734300"/>
          </a:xfrm>
          <a:prstGeom prst="rect">
            <a:avLst/>
          </a:prstGeom>
        </p:spPr>
        <p:txBody>
          <a:bodyPr anchorCtr="0" anchor="t" bIns="91425" lIns="91425" spcFirstLastPara="1" rIns="91425" wrap="square" tIns="91425"/>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Shape 47"/>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blank">
  <p:cSld name="Blank">
    <p:spTree>
      <p:nvGrpSpPr>
        <p:cNvPr id="48" name="Shape 48"/>
        <p:cNvGrpSpPr/>
        <p:nvPr/>
      </p:nvGrpSpPr>
      <p:grpSpPr>
        <a:xfrm>
          <a:off x="0" y="0"/>
          <a:ext cx="0" cy="0"/>
          <a:chOff x="0" y="0"/>
          <a:chExt cx="0" cy="0"/>
        </a:xfrm>
      </p:grpSpPr>
      <p:sp>
        <p:nvSpPr>
          <p:cNvPr id="49" name="Shape 49"/>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secHead">
  <p:cSld name="Section header">
    <p:spTree>
      <p:nvGrpSpPr>
        <p:cNvPr id="13" name="Shape 13"/>
        <p:cNvGrpSpPr/>
        <p:nvPr/>
      </p:nvGrpSpPr>
      <p:grpSpPr>
        <a:xfrm>
          <a:off x="0" y="0"/>
          <a:ext cx="0" cy="0"/>
          <a:chOff x="0" y="0"/>
          <a:chExt cx="0" cy="0"/>
        </a:xfrm>
      </p:grpSpPr>
      <p:sp>
        <p:nvSpPr>
          <p:cNvPr id="14" name="Shape 14"/>
          <p:cNvSpPr txBox="1"/>
          <p:nvPr>
            <p:ph type="title"/>
          </p:nvPr>
        </p:nvSpPr>
        <p:spPr>
          <a:xfrm>
            <a:off x="311700" y="2867800"/>
            <a:ext cx="8520600" cy="1122300"/>
          </a:xfrm>
          <a:prstGeom prst="rect">
            <a:avLst/>
          </a:prstGeom>
        </p:spPr>
        <p:txBody>
          <a:bodyPr anchorCtr="0" anchor="ctr" bIns="91425" lIns="91425" spcFirstLastPara="1" rIns="91425" wrap="square" tIns="91425"/>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Shape 15"/>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x">
  <p:cSld name="Title and body">
    <p:spTree>
      <p:nvGrpSpPr>
        <p:cNvPr id="16" name="Shape 16"/>
        <p:cNvGrpSpPr/>
        <p:nvPr/>
      </p:nvGrpSpPr>
      <p:grpSpPr>
        <a:xfrm>
          <a:off x="0" y="0"/>
          <a:ext cx="0" cy="0"/>
          <a:chOff x="0" y="0"/>
          <a:chExt cx="0" cy="0"/>
        </a:xfrm>
      </p:grpSpPr>
      <p:sp>
        <p:nvSpPr>
          <p:cNvPr id="17" name="Shape 17"/>
          <p:cNvSpPr txBox="1"/>
          <p:nvPr>
            <p:ph type="title"/>
          </p:nvPr>
        </p:nvSpPr>
        <p:spPr>
          <a:xfrm>
            <a:off x="311700" y="593367"/>
            <a:ext cx="8520600" cy="7635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Shape 18"/>
          <p:cNvSpPr txBox="1"/>
          <p:nvPr>
            <p:ph idx="1" type="body"/>
          </p:nvPr>
        </p:nvSpPr>
        <p:spPr>
          <a:xfrm>
            <a:off x="311700" y="1536633"/>
            <a:ext cx="8520600" cy="4555200"/>
          </a:xfrm>
          <a:prstGeom prst="rect">
            <a:avLst/>
          </a:prstGeom>
        </p:spPr>
        <p:txBody>
          <a:bodyPr anchorCtr="0" anchor="t"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Shape 19"/>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woColTx">
  <p:cSld name="Title and two columns">
    <p:spTree>
      <p:nvGrpSpPr>
        <p:cNvPr id="20" name="Shape 20"/>
        <p:cNvGrpSpPr/>
        <p:nvPr/>
      </p:nvGrpSpPr>
      <p:grpSpPr>
        <a:xfrm>
          <a:off x="0" y="0"/>
          <a:ext cx="0" cy="0"/>
          <a:chOff x="0" y="0"/>
          <a:chExt cx="0" cy="0"/>
        </a:xfrm>
      </p:grpSpPr>
      <p:sp>
        <p:nvSpPr>
          <p:cNvPr id="21" name="Shape 21"/>
          <p:cNvSpPr txBox="1"/>
          <p:nvPr>
            <p:ph type="title"/>
          </p:nvPr>
        </p:nvSpPr>
        <p:spPr>
          <a:xfrm>
            <a:off x="311700" y="593367"/>
            <a:ext cx="8520600" cy="7635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Shape 22"/>
          <p:cNvSpPr txBox="1"/>
          <p:nvPr>
            <p:ph idx="1" type="body"/>
          </p:nvPr>
        </p:nvSpPr>
        <p:spPr>
          <a:xfrm>
            <a:off x="311700" y="1536633"/>
            <a:ext cx="3999900" cy="45552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Shape 23"/>
          <p:cNvSpPr txBox="1"/>
          <p:nvPr>
            <p:ph idx="2" type="body"/>
          </p:nvPr>
        </p:nvSpPr>
        <p:spPr>
          <a:xfrm>
            <a:off x="4832400" y="1536633"/>
            <a:ext cx="3999900" cy="45552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Shape 24"/>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Only">
  <p:cSld name="Title only">
    <p:spTree>
      <p:nvGrpSpPr>
        <p:cNvPr id="25" name="Shape 25"/>
        <p:cNvGrpSpPr/>
        <p:nvPr/>
      </p:nvGrpSpPr>
      <p:grpSpPr>
        <a:xfrm>
          <a:off x="0" y="0"/>
          <a:ext cx="0" cy="0"/>
          <a:chOff x="0" y="0"/>
          <a:chExt cx="0" cy="0"/>
        </a:xfrm>
      </p:grpSpPr>
      <p:sp>
        <p:nvSpPr>
          <p:cNvPr id="26" name="Shape 26"/>
          <p:cNvSpPr txBox="1"/>
          <p:nvPr>
            <p:ph type="title"/>
          </p:nvPr>
        </p:nvSpPr>
        <p:spPr>
          <a:xfrm>
            <a:off x="311700" y="593367"/>
            <a:ext cx="8520600" cy="7635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Shape 27"/>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One column text">
    <p:spTree>
      <p:nvGrpSpPr>
        <p:cNvPr id="28" name="Shape 28"/>
        <p:cNvGrpSpPr/>
        <p:nvPr/>
      </p:nvGrpSpPr>
      <p:grpSpPr>
        <a:xfrm>
          <a:off x="0" y="0"/>
          <a:ext cx="0" cy="0"/>
          <a:chOff x="0" y="0"/>
          <a:chExt cx="0" cy="0"/>
        </a:xfrm>
      </p:grpSpPr>
      <p:sp>
        <p:nvSpPr>
          <p:cNvPr id="29" name="Shape 29"/>
          <p:cNvSpPr txBox="1"/>
          <p:nvPr>
            <p:ph type="title"/>
          </p:nvPr>
        </p:nvSpPr>
        <p:spPr>
          <a:xfrm>
            <a:off x="311700" y="740800"/>
            <a:ext cx="2808000" cy="1007700"/>
          </a:xfrm>
          <a:prstGeom prst="rect">
            <a:avLst/>
          </a:prstGeom>
        </p:spPr>
        <p:txBody>
          <a:bodyPr anchorCtr="0" anchor="b"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Shape 30"/>
          <p:cNvSpPr txBox="1"/>
          <p:nvPr>
            <p:ph idx="1" type="body"/>
          </p:nvPr>
        </p:nvSpPr>
        <p:spPr>
          <a:xfrm>
            <a:off x="311700" y="1852800"/>
            <a:ext cx="2808000" cy="4239300"/>
          </a:xfrm>
          <a:prstGeom prst="rect">
            <a:avLst/>
          </a:prstGeom>
        </p:spPr>
        <p:txBody>
          <a:bodyPr anchorCtr="0" anchor="t" bIns="91425" lIns="91425" spcFirstLastPara="1" rIns="91425" wrap="square" tIns="91425"/>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Shape 31"/>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Main point">
    <p:spTree>
      <p:nvGrpSpPr>
        <p:cNvPr id="32" name="Shape 32"/>
        <p:cNvGrpSpPr/>
        <p:nvPr/>
      </p:nvGrpSpPr>
      <p:grpSpPr>
        <a:xfrm>
          <a:off x="0" y="0"/>
          <a:ext cx="0" cy="0"/>
          <a:chOff x="0" y="0"/>
          <a:chExt cx="0" cy="0"/>
        </a:xfrm>
      </p:grpSpPr>
      <p:sp>
        <p:nvSpPr>
          <p:cNvPr id="33" name="Shape 33"/>
          <p:cNvSpPr txBox="1"/>
          <p:nvPr>
            <p:ph type="title"/>
          </p:nvPr>
        </p:nvSpPr>
        <p:spPr>
          <a:xfrm>
            <a:off x="490250" y="600200"/>
            <a:ext cx="6367800" cy="5454300"/>
          </a:xfrm>
          <a:prstGeom prst="rect">
            <a:avLst/>
          </a:prstGeom>
        </p:spPr>
        <p:txBody>
          <a:bodyPr anchorCtr="0" anchor="ctr" bIns="91425" lIns="91425" spcFirstLastPara="1" rIns="91425" wrap="square" tIns="91425"/>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Shape 34"/>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ection title and description">
    <p:spTree>
      <p:nvGrpSpPr>
        <p:cNvPr id="35" name="Shape 35"/>
        <p:cNvGrpSpPr/>
        <p:nvPr/>
      </p:nvGrpSpPr>
      <p:grpSpPr>
        <a:xfrm>
          <a:off x="0" y="0"/>
          <a:ext cx="0" cy="0"/>
          <a:chOff x="0" y="0"/>
          <a:chExt cx="0" cy="0"/>
        </a:xfrm>
      </p:grpSpPr>
      <p:sp>
        <p:nvSpPr>
          <p:cNvPr id="36" name="Shape 36"/>
          <p:cNvSpPr/>
          <p:nvPr/>
        </p:nvSpPr>
        <p:spPr>
          <a:xfrm>
            <a:off x="4572000" y="-167"/>
            <a:ext cx="4572000" cy="6858000"/>
          </a:xfrm>
          <a:prstGeom prst="rect">
            <a:avLst/>
          </a:prstGeom>
          <a:solidFill>
            <a:schemeClr val="lt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7" name="Shape 37"/>
          <p:cNvSpPr txBox="1"/>
          <p:nvPr>
            <p:ph type="title"/>
          </p:nvPr>
        </p:nvSpPr>
        <p:spPr>
          <a:xfrm>
            <a:off x="265500" y="1644233"/>
            <a:ext cx="4045200" cy="1976400"/>
          </a:xfrm>
          <a:prstGeom prst="rect">
            <a:avLst/>
          </a:prstGeom>
        </p:spPr>
        <p:txBody>
          <a:bodyPr anchorCtr="0" anchor="b" bIns="91425" lIns="91425" spcFirstLastPara="1" rIns="91425" wrap="square" tIns="91425"/>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Shape 38"/>
          <p:cNvSpPr txBox="1"/>
          <p:nvPr>
            <p:ph idx="1" type="subTitle"/>
          </p:nvPr>
        </p:nvSpPr>
        <p:spPr>
          <a:xfrm>
            <a:off x="265500" y="3737433"/>
            <a:ext cx="4045200" cy="16467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Shape 39"/>
          <p:cNvSpPr txBox="1"/>
          <p:nvPr>
            <p:ph idx="2" type="body"/>
          </p:nvPr>
        </p:nvSpPr>
        <p:spPr>
          <a:xfrm>
            <a:off x="4939500" y="965433"/>
            <a:ext cx="3837000" cy="4926900"/>
          </a:xfrm>
          <a:prstGeom prst="rect">
            <a:avLst/>
          </a:prstGeom>
        </p:spPr>
        <p:txBody>
          <a:bodyPr anchorCtr="0" anchor="ctr"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Shape 40"/>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Caption">
    <p:spTree>
      <p:nvGrpSpPr>
        <p:cNvPr id="41" name="Shape 41"/>
        <p:cNvGrpSpPr/>
        <p:nvPr/>
      </p:nvGrpSpPr>
      <p:grpSpPr>
        <a:xfrm>
          <a:off x="0" y="0"/>
          <a:ext cx="0" cy="0"/>
          <a:chOff x="0" y="0"/>
          <a:chExt cx="0" cy="0"/>
        </a:xfrm>
      </p:grpSpPr>
      <p:sp>
        <p:nvSpPr>
          <p:cNvPr id="42" name="Shape 42"/>
          <p:cNvSpPr txBox="1"/>
          <p:nvPr>
            <p:ph idx="1" type="body"/>
          </p:nvPr>
        </p:nvSpPr>
        <p:spPr>
          <a:xfrm>
            <a:off x="311700" y="5640767"/>
            <a:ext cx="5998800" cy="8067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SzPts val="1800"/>
              <a:buNone/>
              <a:defRPr/>
            </a:lvl1pPr>
          </a:lstStyle>
          <a:p/>
        </p:txBody>
      </p:sp>
      <p:sp>
        <p:nvSpPr>
          <p:cNvPr id="43" name="Shape 43"/>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fld id="{00000000-1234-1234-1234-123412341234}" type="slidenum">
              <a:rPr lang="ja"/>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1.xml"/><Relationship Id="rId12" Type="http://schemas.openxmlformats.org/officeDocument/2006/relationships/slideLayout" Target="../slideLayouts/slideLayout11.xml"/><Relationship Id="rId1" Type="http://schemas.openxmlformats.org/officeDocument/2006/relationships/image" Target="../media/image1.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Shape 6"/>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Shape 7"/>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Shape 8"/>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p>
            <a:pPr indent="0" lvl="0" marL="0" algn="r">
              <a:spcBef>
                <a:spcPts val="0"/>
              </a:spcBef>
              <a:spcAft>
                <a:spcPts val="0"/>
              </a:spcAft>
              <a:buNone/>
            </a:pPr>
            <a:fld id="{00000000-1234-1234-1234-123412341234}" type="slidenum">
              <a:rPr lang="ja" sz="1000">
                <a:solidFill>
                  <a:schemeClr val="dk2"/>
                </a:solidFill>
              </a:rPr>
              <a:t>‹#›</a:t>
            </a:fld>
            <a:endParaRPr sz="1000">
              <a:solidFill>
                <a:schemeClr val="dk2"/>
              </a:solidFill>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4.jpg"/><Relationship Id="rId4" Type="http://schemas.openxmlformats.org/officeDocument/2006/relationships/hyperlink" Target="http://ktdjhs.civic.style" TargetMode="External"/><Relationship Id="rId5" Type="http://schemas.openxmlformats.org/officeDocument/2006/relationships/image" Target="../media/image48.png"/><Relationship Id="rId6" Type="http://schemas.openxmlformats.org/officeDocument/2006/relationships/image" Target="../media/image2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4.jpg"/><Relationship Id="rId4" Type="http://schemas.openxmlformats.org/officeDocument/2006/relationships/image" Target="../media/image18.png"/><Relationship Id="rId5"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4.jpg"/><Relationship Id="rId4" Type="http://schemas.openxmlformats.org/officeDocument/2006/relationships/hyperlink" Target="http://akizugawa.civic.style/" TargetMode="External"/><Relationship Id="rId5" Type="http://schemas.openxmlformats.org/officeDocument/2006/relationships/image" Target="../media/image40.png"/><Relationship Id="rId6" Type="http://schemas.openxmlformats.org/officeDocument/2006/relationships/image" Target="../media/image29.png"/><Relationship Id="rId7" Type="http://schemas.openxmlformats.org/officeDocument/2006/relationships/image" Target="../media/image37.png"/><Relationship Id="rId8" Type="http://schemas.openxmlformats.org/officeDocument/2006/relationships/image" Target="../media/image4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4.jpg"/><Relationship Id="rId4" Type="http://schemas.openxmlformats.org/officeDocument/2006/relationships/image" Target="../media/image20.png"/><Relationship Id="rId5"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4.jpg"/><Relationship Id="rId4" Type="http://schemas.openxmlformats.org/officeDocument/2006/relationships/hyperlink" Target="http://tiega.civic.style" TargetMode="External"/><Relationship Id="rId5" Type="http://schemas.openxmlformats.org/officeDocument/2006/relationships/image" Target="../media/image23.png"/><Relationship Id="rId6" Type="http://schemas.openxmlformats.org/officeDocument/2006/relationships/image" Target="../media/image31.png"/><Relationship Id="rId7" Type="http://schemas.openxmlformats.org/officeDocument/2006/relationships/image" Target="../media/image27.png"/><Relationship Id="rId8" Type="http://schemas.openxmlformats.org/officeDocument/2006/relationships/image" Target="../media/image4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4.jpg"/><Relationship Id="rId4" Type="http://schemas.openxmlformats.org/officeDocument/2006/relationships/image" Target="../media/image24.jpg"/><Relationship Id="rId5" Type="http://schemas.openxmlformats.org/officeDocument/2006/relationships/image" Target="../media/image2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4.jpg"/><Relationship Id="rId4" Type="http://schemas.openxmlformats.org/officeDocument/2006/relationships/hyperlink" Target="http://kkhs.civic.style" TargetMode="External"/><Relationship Id="rId9" Type="http://schemas.openxmlformats.org/officeDocument/2006/relationships/image" Target="../media/image38.png"/><Relationship Id="rId5" Type="http://schemas.openxmlformats.org/officeDocument/2006/relationships/hyperlink" Target="http://ksm.civic.style" TargetMode="External"/><Relationship Id="rId6" Type="http://schemas.openxmlformats.org/officeDocument/2006/relationships/image" Target="../media/image41.png"/><Relationship Id="rId7" Type="http://schemas.openxmlformats.org/officeDocument/2006/relationships/image" Target="../media/image42.png"/><Relationship Id="rId8" Type="http://schemas.openxmlformats.org/officeDocument/2006/relationships/image" Target="../media/image4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4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2.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3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3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3.jpg"/><Relationship Id="rId4" Type="http://schemas.openxmlformats.org/officeDocument/2006/relationships/image" Target="../media/image16.png"/><Relationship Id="rId5" Type="http://schemas.openxmlformats.org/officeDocument/2006/relationships/image" Target="../media/image8.png"/><Relationship Id="rId6" Type="http://schemas.openxmlformats.org/officeDocument/2006/relationships/image" Target="../media/image44.png"/><Relationship Id="rId7" Type="http://schemas.openxmlformats.org/officeDocument/2006/relationships/image" Target="../media/image3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3.jpg"/><Relationship Id="rId4" Type="http://schemas.openxmlformats.org/officeDocument/2006/relationships/hyperlink" Target="http://wlk.civic.style/udc2017/"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4.jpg"/><Relationship Id="rId4" Type="http://schemas.openxmlformats.org/officeDocument/2006/relationships/image" Target="../media/image12.png"/><Relationship Id="rId5" Type="http://schemas.openxmlformats.org/officeDocument/2006/relationships/image" Target="../media/image6.png"/><Relationship Id="rId6" Type="http://schemas.openxmlformats.org/officeDocument/2006/relationships/image" Target="../media/image5.png"/><Relationship Id="rId7"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4.jpg"/><Relationship Id="rId4" Type="http://schemas.openxmlformats.org/officeDocument/2006/relationships/hyperlink" Target="http://wutm.civic.style" TargetMode="External"/><Relationship Id="rId5" Type="http://schemas.openxmlformats.org/officeDocument/2006/relationships/image" Target="../media/image34.png"/><Relationship Id="rId6" Type="http://schemas.openxmlformats.org/officeDocument/2006/relationships/image" Target="../media/image19.png"/><Relationship Id="rId7" Type="http://schemas.openxmlformats.org/officeDocument/2006/relationships/image" Target="../media/image2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4.jp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4.jpg"/><Relationship Id="rId4" Type="http://schemas.openxmlformats.org/officeDocument/2006/relationships/hyperlink" Target="http://wunks.civic.style" TargetMode="External"/><Relationship Id="rId5" Type="http://schemas.openxmlformats.org/officeDocument/2006/relationships/hyperlink" Target="http://wunks.civic.style/" TargetMode="External"/><Relationship Id="rId6" Type="http://schemas.openxmlformats.org/officeDocument/2006/relationships/image" Target="../media/image21.png"/><Relationship Id="rId7" Type="http://schemas.openxmlformats.org/officeDocument/2006/relationships/image" Target="../media/image30.png"/><Relationship Id="rId8" Type="http://schemas.openxmlformats.org/officeDocument/2006/relationships/image" Target="../media/image3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4.jpg"/><Relationship Id="rId4" Type="http://schemas.openxmlformats.org/officeDocument/2006/relationships/image" Target="../media/image15.png"/><Relationship Id="rId5"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53" name="Shape 53"/>
        <p:cNvGrpSpPr/>
        <p:nvPr/>
      </p:nvGrpSpPr>
      <p:grpSpPr>
        <a:xfrm>
          <a:off x="0" y="0"/>
          <a:ext cx="0" cy="0"/>
          <a:chOff x="0" y="0"/>
          <a:chExt cx="0" cy="0"/>
        </a:xfrm>
      </p:grpSpPr>
      <p:sp>
        <p:nvSpPr>
          <p:cNvPr id="54" name="Shape 54"/>
          <p:cNvSpPr txBox="1"/>
          <p:nvPr/>
        </p:nvSpPr>
        <p:spPr>
          <a:xfrm>
            <a:off x="1162350" y="4478050"/>
            <a:ext cx="6819300" cy="1637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ja" sz="2400">
                <a:latin typeface="MS PGothic"/>
                <a:ea typeface="MS PGothic"/>
                <a:cs typeface="MS PGothic"/>
                <a:sym typeface="MS PGothic"/>
              </a:rPr>
              <a:t>上仲　輝幸</a:t>
            </a:r>
            <a:endParaRPr sz="2400">
              <a:latin typeface="MS PGothic"/>
              <a:ea typeface="MS PGothic"/>
              <a:cs typeface="MS PGothic"/>
              <a:sym typeface="MS PGothic"/>
            </a:endParaRPr>
          </a:p>
          <a:p>
            <a:pPr indent="0" lvl="0" marL="0" rtl="0" algn="ctr">
              <a:lnSpc>
                <a:spcPct val="115000"/>
              </a:lnSpc>
              <a:spcBef>
                <a:spcPts val="0"/>
              </a:spcBef>
              <a:spcAft>
                <a:spcPts val="0"/>
              </a:spcAft>
              <a:buClr>
                <a:schemeClr val="dk1"/>
              </a:buClr>
              <a:buSzPts val="1100"/>
              <a:buFont typeface="Arial"/>
              <a:buNone/>
            </a:pPr>
            <a:r>
              <a:rPr b="1" lang="ja" sz="1800">
                <a:solidFill>
                  <a:schemeClr val="dk1"/>
                </a:solidFill>
                <a:latin typeface="MS PGothic"/>
                <a:ea typeface="MS PGothic"/>
                <a:cs typeface="MS PGothic"/>
                <a:sym typeface="MS PGothic"/>
              </a:rPr>
              <a:t>株式会社 紀伊民報 </a:t>
            </a:r>
            <a:r>
              <a:rPr lang="ja" sz="1800">
                <a:solidFill>
                  <a:schemeClr val="dk1"/>
                </a:solidFill>
                <a:latin typeface="MS PGothic"/>
                <a:ea typeface="MS PGothic"/>
                <a:cs typeface="MS PGothic"/>
                <a:sym typeface="MS PGothic"/>
              </a:rPr>
              <a:t>マルチメディア事業部 </a:t>
            </a:r>
            <a:endParaRPr sz="1800">
              <a:latin typeface="MS PGothic"/>
              <a:ea typeface="MS PGothic"/>
              <a:cs typeface="MS PGothic"/>
              <a:sym typeface="MS PGothic"/>
            </a:endParaRPr>
          </a:p>
          <a:p>
            <a:pPr indent="0" lvl="0" marL="0" rtl="0" algn="ctr">
              <a:lnSpc>
                <a:spcPct val="115000"/>
              </a:lnSpc>
              <a:spcBef>
                <a:spcPts val="0"/>
              </a:spcBef>
              <a:spcAft>
                <a:spcPts val="0"/>
              </a:spcAft>
              <a:buNone/>
            </a:pPr>
            <a:r>
              <a:rPr lang="ja">
                <a:latin typeface="MS PGothic"/>
                <a:ea typeface="MS PGothic"/>
                <a:cs typeface="MS PGothic"/>
                <a:sym typeface="MS PGothic"/>
              </a:rPr>
              <a:t>〒646-8660　和歌山県田辺市秋津町100</a:t>
            </a:r>
            <a:endParaRPr>
              <a:latin typeface="MS PGothic"/>
              <a:ea typeface="MS PGothic"/>
              <a:cs typeface="MS PGothic"/>
              <a:sym typeface="MS PGothic"/>
            </a:endParaRPr>
          </a:p>
          <a:p>
            <a:pPr indent="0" lvl="0" marL="0" rtl="0" algn="ctr">
              <a:lnSpc>
                <a:spcPct val="115000"/>
              </a:lnSpc>
              <a:spcBef>
                <a:spcPts val="0"/>
              </a:spcBef>
              <a:spcAft>
                <a:spcPts val="0"/>
              </a:spcAft>
              <a:buNone/>
            </a:pPr>
            <a:r>
              <a:rPr lang="ja">
                <a:latin typeface="MS PGothic"/>
                <a:ea typeface="MS PGothic"/>
                <a:cs typeface="MS PGothic"/>
                <a:sym typeface="MS PGothic"/>
              </a:rPr>
              <a:t>TEL.0739-26-7171　FAX.0739-81-7181</a:t>
            </a:r>
            <a:endParaRPr>
              <a:latin typeface="MS PGothic"/>
              <a:ea typeface="MS PGothic"/>
              <a:cs typeface="MS PGothic"/>
              <a:sym typeface="MS PGothic"/>
            </a:endParaRPr>
          </a:p>
          <a:p>
            <a:pPr indent="0" lvl="0" marL="0" rtl="0" algn="ctr">
              <a:lnSpc>
                <a:spcPct val="115000"/>
              </a:lnSpc>
              <a:spcBef>
                <a:spcPts val="0"/>
              </a:spcBef>
              <a:spcAft>
                <a:spcPts val="0"/>
              </a:spcAft>
              <a:buNone/>
            </a:pPr>
            <a:r>
              <a:rPr lang="ja">
                <a:latin typeface="MS PGothic"/>
                <a:ea typeface="MS PGothic"/>
                <a:cs typeface="MS PGothic"/>
                <a:sym typeface="MS PGothic"/>
              </a:rPr>
              <a:t>e-mail：t-kmnk@agara.co.jp</a:t>
            </a:r>
            <a:endParaRPr>
              <a:latin typeface="MS PGothic"/>
              <a:ea typeface="MS PGothic"/>
              <a:cs typeface="MS PGothic"/>
              <a:sym typeface="MS PGothic"/>
            </a:endParaRPr>
          </a:p>
        </p:txBody>
      </p:sp>
      <p:sp>
        <p:nvSpPr>
          <p:cNvPr id="55" name="Shape 55"/>
          <p:cNvSpPr txBox="1"/>
          <p:nvPr>
            <p:ph idx="1" type="subTitle"/>
          </p:nvPr>
        </p:nvSpPr>
        <p:spPr>
          <a:xfrm>
            <a:off x="311700" y="1761473"/>
            <a:ext cx="8520600" cy="1896000"/>
          </a:xfrm>
          <a:prstGeom prst="rect">
            <a:avLst/>
          </a:prstGeom>
        </p:spPr>
        <p:txBody>
          <a:bodyPr anchorCtr="0" anchor="t" bIns="91425" lIns="91425" spcFirstLastPara="1" rIns="91425" wrap="square" tIns="91425">
            <a:noAutofit/>
          </a:bodyPr>
          <a:lstStyle/>
          <a:p>
            <a:pPr indent="0" lvl="0" marL="0" rtl="0">
              <a:spcBef>
                <a:spcPts val="0"/>
              </a:spcBef>
              <a:spcAft>
                <a:spcPts val="0"/>
              </a:spcAft>
              <a:buClr>
                <a:schemeClr val="dk1"/>
              </a:buClr>
              <a:buFont typeface="Arial"/>
              <a:buNone/>
            </a:pPr>
            <a:r>
              <a:rPr b="1" lang="ja" sz="5200">
                <a:solidFill>
                  <a:schemeClr val="dk1"/>
                </a:solidFill>
                <a:latin typeface="MS PMincho"/>
                <a:ea typeface="MS PMincho"/>
                <a:cs typeface="MS PMincho"/>
                <a:sym typeface="MS PMincho"/>
              </a:rPr>
              <a:t>和歌山ローカルナレッジ</a:t>
            </a:r>
            <a:endParaRPr b="1" sz="5200">
              <a:solidFill>
                <a:schemeClr val="dk1"/>
              </a:solidFill>
              <a:latin typeface="MS PMincho"/>
              <a:ea typeface="MS PMincho"/>
              <a:cs typeface="MS PMincho"/>
              <a:sym typeface="MS PMincho"/>
            </a:endParaRPr>
          </a:p>
          <a:p>
            <a:pPr indent="0" lvl="0" marL="0" rtl="0">
              <a:spcBef>
                <a:spcPts val="0"/>
              </a:spcBef>
              <a:spcAft>
                <a:spcPts val="0"/>
              </a:spcAft>
              <a:buClr>
                <a:schemeClr val="dk1"/>
              </a:buClr>
              <a:buFont typeface="Arial"/>
              <a:buNone/>
            </a:pPr>
            <a:r>
              <a:rPr lang="ja" sz="2400">
                <a:solidFill>
                  <a:schemeClr val="dk1"/>
                </a:solidFill>
                <a:latin typeface="MS PGothic"/>
                <a:ea typeface="MS PGothic"/>
                <a:cs typeface="MS PGothic"/>
                <a:sym typeface="MS PGothic"/>
              </a:rPr>
              <a:t>《様々な活動主体による地域情報化》</a:t>
            </a:r>
            <a:br>
              <a:rPr lang="ja" sz="2400">
                <a:solidFill>
                  <a:schemeClr val="dk1"/>
                </a:solidFill>
                <a:latin typeface="MS PGothic"/>
                <a:ea typeface="MS PGothic"/>
                <a:cs typeface="MS PGothic"/>
                <a:sym typeface="MS PGothic"/>
              </a:rPr>
            </a:br>
            <a:r>
              <a:rPr lang="ja" sz="3200">
                <a:solidFill>
                  <a:srgbClr val="FF0000"/>
                </a:solidFill>
                <a:latin typeface="MS PGothic"/>
                <a:ea typeface="MS PGothic"/>
                <a:cs typeface="MS PGothic"/>
                <a:sym typeface="MS PGothic"/>
              </a:rPr>
              <a:t>地域を知り、共有すれば、心が動く。</a:t>
            </a:r>
            <a:endParaRPr sz="3200">
              <a:solidFill>
                <a:srgbClr val="FF0000"/>
              </a:solidFill>
              <a:latin typeface="MS PGothic"/>
              <a:ea typeface="MS PGothic"/>
              <a:cs typeface="MS PGothic"/>
              <a:sym typeface="MS PGothic"/>
            </a:endParaRPr>
          </a:p>
        </p:txBody>
      </p:sp>
      <p:sp>
        <p:nvSpPr>
          <p:cNvPr id="56" name="Shape 56"/>
          <p:cNvSpPr txBox="1"/>
          <p:nvPr>
            <p:ph idx="1" type="subTitle"/>
          </p:nvPr>
        </p:nvSpPr>
        <p:spPr>
          <a:xfrm>
            <a:off x="311700" y="398500"/>
            <a:ext cx="5682300" cy="542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lang="ja" sz="2400">
                <a:solidFill>
                  <a:schemeClr val="dk1"/>
                </a:solidFill>
                <a:latin typeface="MS PGothic"/>
                <a:ea typeface="MS PGothic"/>
                <a:cs typeface="MS PGothic"/>
                <a:sym typeface="MS PGothic"/>
              </a:rPr>
              <a:t>アーバンデータチャレンジ2017</a:t>
            </a:r>
            <a:endParaRPr>
              <a:solidFill>
                <a:srgbClr val="FF0000"/>
              </a:solidFill>
              <a:latin typeface="MS PGothic"/>
              <a:ea typeface="MS PGothic"/>
              <a:cs typeface="MS PGothic"/>
              <a:sym typeface="MS P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54" name="Shape 154"/>
        <p:cNvGrpSpPr/>
        <p:nvPr/>
      </p:nvGrpSpPr>
      <p:grpSpPr>
        <a:xfrm>
          <a:off x="0" y="0"/>
          <a:ext cx="0" cy="0"/>
          <a:chOff x="0" y="0"/>
          <a:chExt cx="0" cy="0"/>
        </a:xfrm>
      </p:grpSpPr>
      <p:sp>
        <p:nvSpPr>
          <p:cNvPr id="155" name="Shape 155"/>
          <p:cNvSpPr txBox="1"/>
          <p:nvPr>
            <p:ph type="title"/>
          </p:nvPr>
        </p:nvSpPr>
        <p:spPr>
          <a:xfrm>
            <a:off x="311700" y="364775"/>
            <a:ext cx="8520600" cy="12792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ja" sz="3200">
                <a:latin typeface="MS PGothic"/>
                <a:ea typeface="MS PGothic"/>
                <a:cs typeface="MS PGothic"/>
                <a:sym typeface="MS PGothic"/>
              </a:rPr>
              <a:t>地域力・仕事再発見ワークショップ(2)</a:t>
            </a:r>
            <a:endParaRPr sz="3200">
              <a:latin typeface="MS PGothic"/>
              <a:ea typeface="MS PGothic"/>
              <a:cs typeface="MS PGothic"/>
              <a:sym typeface="MS PGothic"/>
            </a:endParaRPr>
          </a:p>
          <a:p>
            <a:pPr indent="0" lvl="0" marL="0" rtl="0">
              <a:spcBef>
                <a:spcPts val="0"/>
              </a:spcBef>
              <a:spcAft>
                <a:spcPts val="0"/>
              </a:spcAft>
              <a:buNone/>
            </a:pPr>
            <a:r>
              <a:t/>
            </a:r>
            <a:endParaRPr sz="2700">
              <a:latin typeface="MS PGothic"/>
              <a:ea typeface="MS PGothic"/>
              <a:cs typeface="MS PGothic"/>
              <a:sym typeface="MS PGothic"/>
            </a:endParaRPr>
          </a:p>
        </p:txBody>
      </p:sp>
      <p:sp>
        <p:nvSpPr>
          <p:cNvPr id="156" name="Shape 156"/>
          <p:cNvSpPr txBox="1"/>
          <p:nvPr/>
        </p:nvSpPr>
        <p:spPr>
          <a:xfrm>
            <a:off x="486375" y="1498350"/>
            <a:ext cx="4800000" cy="49317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b="1" lang="ja" sz="1600">
                <a:solidFill>
                  <a:srgbClr val="000000"/>
                </a:solidFill>
                <a:latin typeface="MS PGothic"/>
                <a:ea typeface="MS PGothic"/>
                <a:cs typeface="MS PGothic"/>
                <a:sym typeface="MS PGothic"/>
              </a:rPr>
              <a:t>【</a:t>
            </a:r>
            <a:r>
              <a:rPr b="1" lang="ja" sz="1600">
                <a:solidFill>
                  <a:schemeClr val="dk1"/>
                </a:solidFill>
                <a:latin typeface="MS PGothic"/>
                <a:ea typeface="MS PGothic"/>
                <a:cs typeface="MS PGothic"/>
                <a:sym typeface="MS PGothic"/>
              </a:rPr>
              <a:t>開催日時・場所</a:t>
            </a:r>
            <a:r>
              <a:rPr b="1" lang="ja" sz="1600">
                <a:solidFill>
                  <a:srgbClr val="000000"/>
                </a:solidFill>
                <a:latin typeface="MS PGothic"/>
                <a:ea typeface="MS PGothic"/>
                <a:cs typeface="MS PGothic"/>
                <a:sym typeface="MS PGothic"/>
              </a:rPr>
              <a:t>】</a:t>
            </a:r>
            <a:br>
              <a:rPr lang="ja" sz="1600">
                <a:latin typeface="MS PGothic"/>
                <a:ea typeface="MS PGothic"/>
                <a:cs typeface="MS PGothic"/>
                <a:sym typeface="MS PGothic"/>
              </a:rPr>
            </a:br>
            <a:r>
              <a:rPr lang="ja" sz="1600">
                <a:solidFill>
                  <a:schemeClr val="dk1"/>
                </a:solidFill>
                <a:latin typeface="MS PGothic"/>
                <a:ea typeface="MS PGothic"/>
                <a:cs typeface="MS PGothic"/>
                <a:sym typeface="MS PGothic"/>
              </a:rPr>
              <a:t>2017/8/25・26</a:t>
            </a:r>
            <a:br>
              <a:rPr lang="ja" sz="1600">
                <a:solidFill>
                  <a:schemeClr val="dk1"/>
                </a:solidFill>
                <a:latin typeface="MS PGothic"/>
                <a:ea typeface="MS PGothic"/>
                <a:cs typeface="MS PGothic"/>
                <a:sym typeface="MS PGothic"/>
              </a:rPr>
            </a:br>
            <a:r>
              <a:rPr lang="ja" sz="1600">
                <a:solidFill>
                  <a:schemeClr val="dk1"/>
                </a:solidFill>
                <a:latin typeface="MS PGothic"/>
                <a:ea typeface="MS PGothic"/>
                <a:cs typeface="MS PGothic"/>
                <a:sym typeface="MS PGothic"/>
              </a:rPr>
              <a:t>上富田町内、上富田中学校</a:t>
            </a:r>
            <a:endParaRPr sz="16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t/>
            </a:r>
            <a:endParaRPr sz="16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rPr b="1" lang="ja" sz="1600">
                <a:solidFill>
                  <a:schemeClr val="dk1"/>
                </a:solidFill>
                <a:latin typeface="MS PGothic"/>
                <a:ea typeface="MS PGothic"/>
                <a:cs typeface="MS PGothic"/>
                <a:sym typeface="MS PGothic"/>
              </a:rPr>
              <a:t>【主催・共催・後援】</a:t>
            </a:r>
            <a:br>
              <a:rPr lang="ja" sz="1600">
                <a:solidFill>
                  <a:schemeClr val="dk1"/>
                </a:solidFill>
                <a:latin typeface="MS PGothic"/>
                <a:ea typeface="MS PGothic"/>
                <a:cs typeface="MS PGothic"/>
                <a:sym typeface="MS PGothic"/>
              </a:rPr>
            </a:br>
            <a:r>
              <a:rPr lang="ja" sz="1600">
                <a:solidFill>
                  <a:schemeClr val="dk1"/>
                </a:solidFill>
                <a:latin typeface="MS PGothic"/>
                <a:ea typeface="MS PGothic"/>
                <a:cs typeface="MS PGothic"/>
                <a:sym typeface="MS PGothic"/>
              </a:rPr>
              <a:t>主催：</a:t>
            </a:r>
            <a:r>
              <a:rPr lang="ja" sz="1600">
                <a:solidFill>
                  <a:schemeClr val="dk1"/>
                </a:solidFill>
                <a:latin typeface="MS PGothic"/>
                <a:ea typeface="MS PGothic"/>
                <a:cs typeface="MS PGothic"/>
                <a:sym typeface="MS PGothic"/>
              </a:rPr>
              <a:t>和歌山大学</a:t>
            </a:r>
            <a:endParaRPr sz="16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rPr lang="ja" sz="1600">
                <a:solidFill>
                  <a:schemeClr val="dk1"/>
                </a:solidFill>
                <a:latin typeface="MS PGothic"/>
                <a:ea typeface="MS PGothic"/>
                <a:cs typeface="MS PGothic"/>
                <a:sym typeface="MS PGothic"/>
              </a:rPr>
              <a:t>　　　　上富田中学校パソコン部</a:t>
            </a:r>
            <a:endParaRPr sz="16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rPr lang="ja" sz="1600">
                <a:solidFill>
                  <a:schemeClr val="dk1"/>
                </a:solidFill>
                <a:latin typeface="MS PGothic"/>
                <a:ea typeface="MS PGothic"/>
                <a:cs typeface="MS PGothic"/>
                <a:sym typeface="MS PGothic"/>
              </a:rPr>
              <a:t>後援：上仲輝幸</a:t>
            </a:r>
            <a:endParaRPr sz="12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rPr lang="ja" sz="1200">
                <a:solidFill>
                  <a:schemeClr val="dk1"/>
                </a:solidFill>
                <a:latin typeface="MS PGothic"/>
                <a:ea typeface="MS PGothic"/>
                <a:cs typeface="MS PGothic"/>
                <a:sym typeface="MS PGothic"/>
              </a:rPr>
              <a:t>　　　　　　(UDC和歌山実行委員会・紀伊民報）</a:t>
            </a:r>
            <a:endParaRPr sz="12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t/>
            </a:r>
            <a:endParaRPr sz="1600">
              <a:solidFill>
                <a:srgbClr val="000000"/>
              </a:solidFill>
              <a:latin typeface="MS PGothic"/>
              <a:ea typeface="MS PGothic"/>
              <a:cs typeface="MS PGothic"/>
              <a:sym typeface="MS PGothic"/>
            </a:endParaRPr>
          </a:p>
          <a:p>
            <a:pPr indent="0" lvl="0" marL="0" rtl="0">
              <a:lnSpc>
                <a:spcPct val="115000"/>
              </a:lnSpc>
              <a:spcBef>
                <a:spcPts val="0"/>
              </a:spcBef>
              <a:spcAft>
                <a:spcPts val="0"/>
              </a:spcAft>
              <a:buNone/>
            </a:pPr>
            <a:r>
              <a:rPr b="1" lang="ja" sz="1600">
                <a:solidFill>
                  <a:srgbClr val="000000"/>
                </a:solidFill>
                <a:latin typeface="MS PGothic"/>
                <a:ea typeface="MS PGothic"/>
                <a:cs typeface="MS PGothic"/>
                <a:sym typeface="MS PGothic"/>
              </a:rPr>
              <a:t>【</a:t>
            </a:r>
            <a:r>
              <a:rPr b="1" lang="ja" sz="1600">
                <a:solidFill>
                  <a:schemeClr val="dk1"/>
                </a:solidFill>
                <a:latin typeface="MS PGothic"/>
                <a:ea typeface="MS PGothic"/>
                <a:cs typeface="MS PGothic"/>
                <a:sym typeface="MS PGothic"/>
              </a:rPr>
              <a:t>参加者数</a:t>
            </a:r>
            <a:r>
              <a:rPr b="1" lang="ja" sz="1600">
                <a:solidFill>
                  <a:srgbClr val="000000"/>
                </a:solidFill>
                <a:latin typeface="MS PGothic"/>
                <a:ea typeface="MS PGothic"/>
                <a:cs typeface="MS PGothic"/>
                <a:sym typeface="MS PGothic"/>
              </a:rPr>
              <a:t>】</a:t>
            </a:r>
            <a:endParaRPr b="1" sz="1600">
              <a:solidFill>
                <a:srgbClr val="000000"/>
              </a:solidFill>
              <a:latin typeface="MS PGothic"/>
              <a:ea typeface="MS PGothic"/>
              <a:cs typeface="MS PGothic"/>
              <a:sym typeface="MS PGothic"/>
            </a:endParaRPr>
          </a:p>
          <a:p>
            <a:pPr indent="0" lvl="0" marL="0" rtl="0">
              <a:lnSpc>
                <a:spcPct val="115000"/>
              </a:lnSpc>
              <a:spcBef>
                <a:spcPts val="0"/>
              </a:spcBef>
              <a:spcAft>
                <a:spcPts val="0"/>
              </a:spcAft>
              <a:buNone/>
            </a:pPr>
            <a:r>
              <a:rPr lang="ja" sz="1600">
                <a:solidFill>
                  <a:schemeClr val="dk1"/>
                </a:solidFill>
                <a:latin typeface="MS PGothic"/>
                <a:ea typeface="MS PGothic"/>
                <a:cs typeface="MS PGothic"/>
                <a:sym typeface="MS PGothic"/>
              </a:rPr>
              <a:t>20</a:t>
            </a:r>
            <a:r>
              <a:rPr lang="ja" sz="1600">
                <a:solidFill>
                  <a:schemeClr val="dk1"/>
                </a:solidFill>
                <a:latin typeface="MS PGothic"/>
                <a:ea typeface="MS PGothic"/>
                <a:cs typeface="MS PGothic"/>
                <a:sym typeface="MS PGothic"/>
              </a:rPr>
              <a:t>名：</a:t>
            </a:r>
            <a:r>
              <a:rPr lang="ja" sz="1600">
                <a:solidFill>
                  <a:schemeClr val="dk1"/>
                </a:solidFill>
                <a:latin typeface="MS PGothic"/>
                <a:ea typeface="MS PGothic"/>
                <a:cs typeface="MS PGothic"/>
                <a:sym typeface="MS PGothic"/>
              </a:rPr>
              <a:t>大学教員1名、大学生6名、</a:t>
            </a:r>
            <a:endParaRPr sz="16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rPr lang="ja" sz="1600">
                <a:solidFill>
                  <a:schemeClr val="dk1"/>
                </a:solidFill>
                <a:latin typeface="MS PGothic"/>
                <a:ea typeface="MS PGothic"/>
                <a:cs typeface="MS PGothic"/>
                <a:sym typeface="MS PGothic"/>
              </a:rPr>
              <a:t>　　　　中学教員1名、中学生11名、</a:t>
            </a:r>
            <a:endParaRPr sz="16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rPr lang="ja" sz="1600">
                <a:solidFill>
                  <a:schemeClr val="dk1"/>
                </a:solidFill>
                <a:latin typeface="MS PGothic"/>
                <a:ea typeface="MS PGothic"/>
                <a:cs typeface="MS PGothic"/>
                <a:sym typeface="MS PGothic"/>
              </a:rPr>
              <a:t>　　　　新聞社1名</a:t>
            </a:r>
            <a:endParaRPr sz="16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t/>
            </a:r>
            <a:endParaRPr sz="16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rPr b="1" lang="ja" sz="1600">
                <a:solidFill>
                  <a:schemeClr val="dk1"/>
                </a:solidFill>
                <a:latin typeface="MS PGothic"/>
                <a:ea typeface="MS PGothic"/>
                <a:cs typeface="MS PGothic"/>
                <a:sym typeface="MS PGothic"/>
              </a:rPr>
              <a:t>【ホームページ】</a:t>
            </a:r>
            <a:endParaRPr b="1" sz="16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rPr lang="ja" sz="1600" u="sng">
                <a:solidFill>
                  <a:schemeClr val="hlink"/>
                </a:solidFill>
                <a:latin typeface="MS PGothic"/>
                <a:ea typeface="MS PGothic"/>
                <a:cs typeface="MS PGothic"/>
                <a:sym typeface="MS PGothic"/>
                <a:hlinkClick r:id="rId4"/>
              </a:rPr>
              <a:t>http://ktdjhs.civic.style</a:t>
            </a:r>
            <a:endParaRPr sz="16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t/>
            </a:r>
            <a:endParaRPr sz="16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t/>
            </a:r>
            <a:endParaRPr sz="1600">
              <a:solidFill>
                <a:schemeClr val="dk1"/>
              </a:solidFill>
              <a:latin typeface="MS PGothic"/>
              <a:ea typeface="MS PGothic"/>
              <a:cs typeface="MS PGothic"/>
              <a:sym typeface="MS PGothic"/>
            </a:endParaRPr>
          </a:p>
        </p:txBody>
      </p:sp>
      <p:pic>
        <p:nvPicPr>
          <p:cNvPr id="157" name="Shape 157"/>
          <p:cNvPicPr preferRelativeResize="0"/>
          <p:nvPr/>
        </p:nvPicPr>
        <p:blipFill>
          <a:blip r:embed="rId5">
            <a:alphaModFix/>
          </a:blip>
          <a:stretch>
            <a:fillRect/>
          </a:stretch>
        </p:blipFill>
        <p:spPr>
          <a:xfrm>
            <a:off x="3691400" y="1253500"/>
            <a:ext cx="2774474" cy="4241201"/>
          </a:xfrm>
          <a:prstGeom prst="rect">
            <a:avLst/>
          </a:prstGeom>
          <a:noFill/>
          <a:ln>
            <a:noFill/>
          </a:ln>
        </p:spPr>
      </p:pic>
      <p:pic>
        <p:nvPicPr>
          <p:cNvPr id="158" name="Shape 158"/>
          <p:cNvPicPr preferRelativeResize="0"/>
          <p:nvPr/>
        </p:nvPicPr>
        <p:blipFill>
          <a:blip r:embed="rId6">
            <a:alphaModFix/>
          </a:blip>
          <a:stretch>
            <a:fillRect/>
          </a:stretch>
        </p:blipFill>
        <p:spPr>
          <a:xfrm>
            <a:off x="6623650" y="1253525"/>
            <a:ext cx="2260374" cy="5421372"/>
          </a:xfrm>
          <a:prstGeom prst="rect">
            <a:avLst/>
          </a:prstGeom>
          <a:noFill/>
          <a:ln>
            <a:noFill/>
          </a:ln>
        </p:spPr>
      </p:pic>
      <p:sp>
        <p:nvSpPr>
          <p:cNvPr id="159" name="Shape 159"/>
          <p:cNvSpPr txBox="1"/>
          <p:nvPr/>
        </p:nvSpPr>
        <p:spPr>
          <a:xfrm>
            <a:off x="235500" y="0"/>
            <a:ext cx="5418000" cy="428100"/>
          </a:xfrm>
          <a:prstGeom prst="rect">
            <a:avLst/>
          </a:prstGeom>
          <a:noFill/>
          <a:ln>
            <a:noFill/>
          </a:ln>
        </p:spPr>
        <p:txBody>
          <a:bodyPr anchorCtr="0" anchor="ctr" bIns="91425" lIns="91425" spcFirstLastPara="1" rIns="91425" wrap="square" tIns="91425">
            <a:noAutofit/>
          </a:bodyPr>
          <a:lstStyle/>
          <a:p>
            <a:pPr indent="0" lvl="0" marL="0" rtl="0">
              <a:lnSpc>
                <a:spcPct val="115000"/>
              </a:lnSpc>
              <a:spcBef>
                <a:spcPts val="0"/>
              </a:spcBef>
              <a:spcAft>
                <a:spcPts val="0"/>
              </a:spcAft>
              <a:buNone/>
            </a:pPr>
            <a:r>
              <a:rPr lang="ja" sz="1800">
                <a:solidFill>
                  <a:schemeClr val="lt1"/>
                </a:solidFill>
                <a:latin typeface="MS PGothic"/>
                <a:ea typeface="MS PGothic"/>
                <a:cs typeface="MS PGothic"/>
                <a:sym typeface="MS PGothic"/>
              </a:rPr>
              <a:t>●</a:t>
            </a:r>
            <a:r>
              <a:rPr lang="ja" sz="1800">
                <a:solidFill>
                  <a:schemeClr val="dk1"/>
                </a:solidFill>
                <a:latin typeface="MS PGothic"/>
                <a:ea typeface="MS PGothic"/>
                <a:cs typeface="MS PGothic"/>
                <a:sym typeface="MS PGothic"/>
              </a:rPr>
              <a:t>LocalWikiを活用した取り組み【和歌山大学主体】</a:t>
            </a:r>
            <a:endParaRPr sz="1800">
              <a:solidFill>
                <a:schemeClr val="dk1"/>
              </a:solidFill>
              <a:latin typeface="MS PGothic"/>
              <a:ea typeface="MS PGothic"/>
              <a:cs typeface="MS PGothic"/>
              <a:sym typeface="MS PGothic"/>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63" name="Shape 163"/>
        <p:cNvGrpSpPr/>
        <p:nvPr/>
      </p:nvGrpSpPr>
      <p:grpSpPr>
        <a:xfrm>
          <a:off x="0" y="0"/>
          <a:ext cx="0" cy="0"/>
          <a:chOff x="0" y="0"/>
          <a:chExt cx="0" cy="0"/>
        </a:xfrm>
      </p:grpSpPr>
      <p:sp>
        <p:nvSpPr>
          <p:cNvPr id="164" name="Shape 164"/>
          <p:cNvSpPr txBox="1"/>
          <p:nvPr>
            <p:ph type="title"/>
          </p:nvPr>
        </p:nvSpPr>
        <p:spPr>
          <a:xfrm>
            <a:off x="311700" y="364775"/>
            <a:ext cx="8520600" cy="12792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ja" sz="3200">
                <a:latin typeface="MS PGothic"/>
                <a:ea typeface="MS PGothic"/>
                <a:cs typeface="MS PGothic"/>
                <a:sym typeface="MS PGothic"/>
              </a:rPr>
              <a:t>備長炭を中心とする秋津川の情報化活動</a:t>
            </a:r>
            <a:r>
              <a:rPr lang="ja" sz="3200">
                <a:latin typeface="MS PGothic"/>
                <a:ea typeface="MS PGothic"/>
                <a:cs typeface="MS PGothic"/>
                <a:sym typeface="MS PGothic"/>
              </a:rPr>
              <a:t>(1)</a:t>
            </a:r>
            <a:endParaRPr sz="3200">
              <a:latin typeface="MS PGothic"/>
              <a:ea typeface="MS PGothic"/>
              <a:cs typeface="MS PGothic"/>
              <a:sym typeface="MS PGothic"/>
            </a:endParaRPr>
          </a:p>
        </p:txBody>
      </p:sp>
      <p:sp>
        <p:nvSpPr>
          <p:cNvPr id="165" name="Shape 165"/>
          <p:cNvSpPr txBox="1"/>
          <p:nvPr/>
        </p:nvSpPr>
        <p:spPr>
          <a:xfrm>
            <a:off x="486375" y="1498350"/>
            <a:ext cx="4708200" cy="51066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b="1" lang="ja" sz="1600">
                <a:solidFill>
                  <a:srgbClr val="000000"/>
                </a:solidFill>
                <a:latin typeface="MS PGothic"/>
                <a:ea typeface="MS PGothic"/>
                <a:cs typeface="MS PGothic"/>
                <a:sym typeface="MS PGothic"/>
              </a:rPr>
              <a:t>【活動内容】</a:t>
            </a:r>
            <a:endParaRPr b="1" sz="1600">
              <a:solidFill>
                <a:srgbClr val="000000"/>
              </a:solidFill>
              <a:latin typeface="MS PGothic"/>
              <a:ea typeface="MS PGothic"/>
              <a:cs typeface="MS PGothic"/>
              <a:sym typeface="MS PGothic"/>
            </a:endParaRPr>
          </a:p>
          <a:p>
            <a:pPr indent="0" lvl="0" marL="0" rtl="0">
              <a:lnSpc>
                <a:spcPct val="115000"/>
              </a:lnSpc>
              <a:spcBef>
                <a:spcPts val="0"/>
              </a:spcBef>
              <a:spcAft>
                <a:spcPts val="0"/>
              </a:spcAft>
              <a:buNone/>
            </a:pPr>
            <a:r>
              <a:rPr lang="ja" sz="1600">
                <a:solidFill>
                  <a:schemeClr val="dk1"/>
                </a:solidFill>
                <a:latin typeface="MS PGothic"/>
                <a:ea typeface="MS PGothic"/>
                <a:cs typeface="MS PGothic"/>
                <a:sym typeface="MS PGothic"/>
              </a:rPr>
              <a:t>田辺市秋津川公民館と地域住民、地域おこし協力隊、地元高校生、秋津川中学校教諭、元秋津川中学校教諭などが、紀州備長炭発祥の地の秋津川の歴史や、備長炭で作った楽器「炭琴」などの音楽活動などを、LocalWikiにまとめる。サイトイメージの絵は、地元の高校生が担当し、イベントにも参加している。</a:t>
            </a:r>
            <a:br>
              <a:rPr lang="ja" sz="1600">
                <a:solidFill>
                  <a:schemeClr val="dk1"/>
                </a:solidFill>
                <a:latin typeface="MS PGothic"/>
                <a:ea typeface="MS PGothic"/>
                <a:cs typeface="MS PGothic"/>
                <a:sym typeface="MS PGothic"/>
              </a:rPr>
            </a:br>
            <a:r>
              <a:rPr lang="ja" sz="1600">
                <a:solidFill>
                  <a:schemeClr val="dk1"/>
                </a:solidFill>
                <a:latin typeface="MS PGothic"/>
                <a:ea typeface="MS PGothic"/>
                <a:cs typeface="MS PGothic"/>
                <a:sym typeface="MS PGothic"/>
              </a:rPr>
              <a:t>本活動の成果は、紀伊民報が開発したLoacalWikiやOSMにあるデータを、APIを使ってWebサイトや印刷物に出力するシステムを使って、他の和歌山県ブロックにおける活動の成果もまとめてUDC提出作品とする。</a:t>
            </a:r>
            <a:endParaRPr sz="16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t/>
            </a:r>
            <a:endParaRPr sz="1600">
              <a:solidFill>
                <a:srgbClr val="000000"/>
              </a:solidFill>
              <a:latin typeface="MS PGothic"/>
              <a:ea typeface="MS PGothic"/>
              <a:cs typeface="MS PGothic"/>
              <a:sym typeface="MS PGothic"/>
            </a:endParaRPr>
          </a:p>
          <a:p>
            <a:pPr indent="0" lvl="0" marL="0" rtl="0">
              <a:lnSpc>
                <a:spcPct val="115000"/>
              </a:lnSpc>
              <a:spcBef>
                <a:spcPts val="0"/>
              </a:spcBef>
              <a:spcAft>
                <a:spcPts val="0"/>
              </a:spcAft>
              <a:buNone/>
            </a:pPr>
            <a:r>
              <a:rPr b="1" lang="ja" sz="1600">
                <a:solidFill>
                  <a:srgbClr val="000000"/>
                </a:solidFill>
                <a:latin typeface="MS PGothic"/>
                <a:ea typeface="MS PGothic"/>
                <a:cs typeface="MS PGothic"/>
                <a:sym typeface="MS PGothic"/>
              </a:rPr>
              <a:t>【目的】</a:t>
            </a:r>
            <a:endParaRPr b="1" sz="1600">
              <a:solidFill>
                <a:srgbClr val="000000"/>
              </a:solidFill>
              <a:latin typeface="MS PGothic"/>
              <a:ea typeface="MS PGothic"/>
              <a:cs typeface="MS PGothic"/>
              <a:sym typeface="MS PGothic"/>
            </a:endParaRPr>
          </a:p>
          <a:p>
            <a:pPr indent="0" lvl="0" marL="0" rtl="0">
              <a:lnSpc>
                <a:spcPct val="115000"/>
              </a:lnSpc>
              <a:spcBef>
                <a:spcPts val="0"/>
              </a:spcBef>
              <a:spcAft>
                <a:spcPts val="0"/>
              </a:spcAft>
              <a:buNone/>
            </a:pPr>
            <a:r>
              <a:rPr lang="ja" sz="1600">
                <a:solidFill>
                  <a:schemeClr val="dk1"/>
                </a:solidFill>
                <a:latin typeface="MS PGothic"/>
                <a:ea typeface="MS PGothic"/>
                <a:cs typeface="MS PGothic"/>
                <a:sym typeface="MS PGothic"/>
              </a:rPr>
              <a:t>秋津川は、人口減少や少子化、過疎化問題が特に深刻。活動を通じて、多世代コミュニティーを再構築し、情報を共有、継承する環境を整えることが目的。</a:t>
            </a:r>
            <a:endParaRPr sz="1600">
              <a:latin typeface="MS PGothic"/>
              <a:ea typeface="MS PGothic"/>
              <a:cs typeface="MS PGothic"/>
              <a:sym typeface="MS PGothic"/>
            </a:endParaRPr>
          </a:p>
        </p:txBody>
      </p:sp>
      <p:pic>
        <p:nvPicPr>
          <p:cNvPr id="166" name="Shape 166"/>
          <p:cNvPicPr preferRelativeResize="0"/>
          <p:nvPr/>
        </p:nvPicPr>
        <p:blipFill>
          <a:blip r:embed="rId4">
            <a:alphaModFix/>
          </a:blip>
          <a:stretch>
            <a:fillRect/>
          </a:stretch>
        </p:blipFill>
        <p:spPr>
          <a:xfrm>
            <a:off x="5346975" y="1170825"/>
            <a:ext cx="3457575" cy="2600325"/>
          </a:xfrm>
          <a:prstGeom prst="rect">
            <a:avLst/>
          </a:prstGeom>
          <a:noFill/>
          <a:ln>
            <a:noFill/>
          </a:ln>
        </p:spPr>
      </p:pic>
      <p:pic>
        <p:nvPicPr>
          <p:cNvPr id="167" name="Shape 167"/>
          <p:cNvPicPr preferRelativeResize="0"/>
          <p:nvPr/>
        </p:nvPicPr>
        <p:blipFill>
          <a:blip r:embed="rId5">
            <a:alphaModFix/>
          </a:blip>
          <a:stretch>
            <a:fillRect/>
          </a:stretch>
        </p:blipFill>
        <p:spPr>
          <a:xfrm>
            <a:off x="5346973" y="4004625"/>
            <a:ext cx="3457575" cy="2600333"/>
          </a:xfrm>
          <a:prstGeom prst="rect">
            <a:avLst/>
          </a:prstGeom>
          <a:noFill/>
          <a:ln>
            <a:noFill/>
          </a:ln>
        </p:spPr>
      </p:pic>
      <p:sp>
        <p:nvSpPr>
          <p:cNvPr id="168" name="Shape 168"/>
          <p:cNvSpPr txBox="1"/>
          <p:nvPr/>
        </p:nvSpPr>
        <p:spPr>
          <a:xfrm>
            <a:off x="235500" y="0"/>
            <a:ext cx="5532900" cy="428100"/>
          </a:xfrm>
          <a:prstGeom prst="rect">
            <a:avLst/>
          </a:prstGeom>
          <a:noFill/>
          <a:ln>
            <a:noFill/>
          </a:ln>
        </p:spPr>
        <p:txBody>
          <a:bodyPr anchorCtr="0" anchor="ctr" bIns="91425" lIns="91425" spcFirstLastPara="1" rIns="91425" wrap="square" tIns="91425">
            <a:noAutofit/>
          </a:bodyPr>
          <a:lstStyle/>
          <a:p>
            <a:pPr indent="0" lvl="0" marL="0" rtl="0">
              <a:lnSpc>
                <a:spcPct val="115000"/>
              </a:lnSpc>
              <a:spcBef>
                <a:spcPts val="0"/>
              </a:spcBef>
              <a:spcAft>
                <a:spcPts val="0"/>
              </a:spcAft>
              <a:buNone/>
            </a:pPr>
            <a:r>
              <a:rPr lang="ja" sz="1800">
                <a:solidFill>
                  <a:schemeClr val="lt1"/>
                </a:solidFill>
                <a:latin typeface="MS PGothic"/>
                <a:ea typeface="MS PGothic"/>
                <a:cs typeface="MS PGothic"/>
                <a:sym typeface="MS PGothic"/>
              </a:rPr>
              <a:t>●</a:t>
            </a:r>
            <a:r>
              <a:rPr lang="ja" sz="1800">
                <a:solidFill>
                  <a:schemeClr val="dk1"/>
                </a:solidFill>
                <a:latin typeface="MS PGothic"/>
                <a:ea typeface="MS PGothic"/>
                <a:cs typeface="MS PGothic"/>
                <a:sym typeface="MS PGothic"/>
              </a:rPr>
              <a:t>LocalWikiを活用した取り組み【</a:t>
            </a:r>
            <a:r>
              <a:rPr lang="ja" sz="1800">
                <a:solidFill>
                  <a:schemeClr val="dk1"/>
                </a:solidFill>
                <a:latin typeface="MS PGothic"/>
                <a:ea typeface="MS PGothic"/>
                <a:cs typeface="MS PGothic"/>
                <a:sym typeface="MS PGothic"/>
              </a:rPr>
              <a:t>上仲（紀伊民報）主体】</a:t>
            </a:r>
            <a:endParaRPr sz="1800">
              <a:solidFill>
                <a:schemeClr val="dk1"/>
              </a:solidFill>
              <a:latin typeface="MS PGothic"/>
              <a:ea typeface="MS PGothic"/>
              <a:cs typeface="MS PGothic"/>
              <a:sym typeface="MS PGothic"/>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72" name="Shape 172"/>
        <p:cNvGrpSpPr/>
        <p:nvPr/>
      </p:nvGrpSpPr>
      <p:grpSpPr>
        <a:xfrm>
          <a:off x="0" y="0"/>
          <a:ext cx="0" cy="0"/>
          <a:chOff x="0" y="0"/>
          <a:chExt cx="0" cy="0"/>
        </a:xfrm>
      </p:grpSpPr>
      <p:sp>
        <p:nvSpPr>
          <p:cNvPr id="173" name="Shape 173"/>
          <p:cNvSpPr txBox="1"/>
          <p:nvPr>
            <p:ph type="title"/>
          </p:nvPr>
        </p:nvSpPr>
        <p:spPr>
          <a:xfrm>
            <a:off x="311700" y="364775"/>
            <a:ext cx="8520600" cy="12792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ja" sz="3200">
                <a:latin typeface="MS PGothic"/>
                <a:ea typeface="MS PGothic"/>
                <a:cs typeface="MS PGothic"/>
                <a:sym typeface="MS PGothic"/>
              </a:rPr>
              <a:t>備長炭を中心とする秋津川の情報化活動</a:t>
            </a:r>
            <a:r>
              <a:rPr lang="ja" sz="3200">
                <a:latin typeface="MS PGothic"/>
                <a:ea typeface="MS PGothic"/>
                <a:cs typeface="MS PGothic"/>
                <a:sym typeface="MS PGothic"/>
              </a:rPr>
              <a:t>(2)</a:t>
            </a:r>
            <a:endParaRPr sz="3200">
              <a:latin typeface="MS PGothic"/>
              <a:ea typeface="MS PGothic"/>
              <a:cs typeface="MS PGothic"/>
              <a:sym typeface="MS PGothic"/>
            </a:endParaRPr>
          </a:p>
          <a:p>
            <a:pPr indent="0" lvl="0" marL="0" rtl="0">
              <a:spcBef>
                <a:spcPts val="0"/>
              </a:spcBef>
              <a:spcAft>
                <a:spcPts val="0"/>
              </a:spcAft>
              <a:buNone/>
            </a:pPr>
            <a:r>
              <a:t/>
            </a:r>
            <a:endParaRPr sz="2700">
              <a:latin typeface="MS PGothic"/>
              <a:ea typeface="MS PGothic"/>
              <a:cs typeface="MS PGothic"/>
              <a:sym typeface="MS PGothic"/>
            </a:endParaRPr>
          </a:p>
        </p:txBody>
      </p:sp>
      <p:sp>
        <p:nvSpPr>
          <p:cNvPr id="174" name="Shape 174"/>
          <p:cNvSpPr txBox="1"/>
          <p:nvPr/>
        </p:nvSpPr>
        <p:spPr>
          <a:xfrm>
            <a:off x="486375" y="1498350"/>
            <a:ext cx="4800000" cy="52236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b="1" lang="ja" sz="1600">
                <a:solidFill>
                  <a:srgbClr val="000000"/>
                </a:solidFill>
                <a:latin typeface="MS PGothic"/>
                <a:ea typeface="MS PGothic"/>
                <a:cs typeface="MS PGothic"/>
                <a:sym typeface="MS PGothic"/>
              </a:rPr>
              <a:t>【</a:t>
            </a:r>
            <a:r>
              <a:rPr b="1" lang="ja" sz="1600">
                <a:solidFill>
                  <a:schemeClr val="dk1"/>
                </a:solidFill>
                <a:latin typeface="MS PGothic"/>
                <a:ea typeface="MS PGothic"/>
                <a:cs typeface="MS PGothic"/>
                <a:sym typeface="MS PGothic"/>
              </a:rPr>
              <a:t>開催日時・場所</a:t>
            </a:r>
            <a:r>
              <a:rPr b="1" lang="ja" sz="1600">
                <a:solidFill>
                  <a:srgbClr val="000000"/>
                </a:solidFill>
                <a:latin typeface="MS PGothic"/>
                <a:ea typeface="MS PGothic"/>
                <a:cs typeface="MS PGothic"/>
                <a:sym typeface="MS PGothic"/>
              </a:rPr>
              <a:t>】</a:t>
            </a:r>
            <a:br>
              <a:rPr lang="ja" sz="1600">
                <a:latin typeface="MS PGothic"/>
                <a:ea typeface="MS PGothic"/>
                <a:cs typeface="MS PGothic"/>
                <a:sym typeface="MS PGothic"/>
              </a:rPr>
            </a:br>
            <a:r>
              <a:rPr lang="ja" sz="1600">
                <a:solidFill>
                  <a:schemeClr val="dk1"/>
                </a:solidFill>
                <a:latin typeface="MS PGothic"/>
                <a:ea typeface="MS PGothic"/>
                <a:cs typeface="MS PGothic"/>
                <a:sym typeface="MS PGothic"/>
              </a:rPr>
              <a:t>2017/11/13</a:t>
            </a:r>
            <a:endParaRPr sz="16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rPr lang="ja" sz="1600">
                <a:solidFill>
                  <a:schemeClr val="dk1"/>
                </a:solidFill>
                <a:latin typeface="MS PGothic"/>
                <a:ea typeface="MS PGothic"/>
                <a:cs typeface="MS PGothic"/>
                <a:sym typeface="MS PGothic"/>
              </a:rPr>
              <a:t>2017/12/7</a:t>
            </a:r>
            <a:endParaRPr sz="16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rPr lang="ja" sz="1600">
                <a:solidFill>
                  <a:schemeClr val="dk1"/>
                </a:solidFill>
                <a:latin typeface="MS PGothic"/>
                <a:ea typeface="MS PGothic"/>
                <a:cs typeface="MS PGothic"/>
                <a:sym typeface="MS PGothic"/>
              </a:rPr>
              <a:t>2018/1/18</a:t>
            </a:r>
            <a:endParaRPr sz="16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rPr lang="ja" sz="1600">
                <a:solidFill>
                  <a:schemeClr val="dk1"/>
                </a:solidFill>
                <a:latin typeface="MS PGothic"/>
                <a:ea typeface="MS PGothic"/>
                <a:cs typeface="MS PGothic"/>
                <a:sym typeface="MS PGothic"/>
              </a:rPr>
              <a:t>秋津川公民館</a:t>
            </a:r>
            <a:endParaRPr sz="16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t/>
            </a:r>
            <a:endParaRPr sz="16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rPr b="1" lang="ja" sz="1600">
                <a:solidFill>
                  <a:schemeClr val="dk1"/>
                </a:solidFill>
                <a:latin typeface="MS PGothic"/>
                <a:ea typeface="MS PGothic"/>
                <a:cs typeface="MS PGothic"/>
                <a:sym typeface="MS PGothic"/>
              </a:rPr>
              <a:t>【主催・共催・後援】</a:t>
            </a:r>
            <a:br>
              <a:rPr lang="ja" sz="1600">
                <a:solidFill>
                  <a:schemeClr val="dk1"/>
                </a:solidFill>
                <a:latin typeface="MS PGothic"/>
                <a:ea typeface="MS PGothic"/>
                <a:cs typeface="MS PGothic"/>
                <a:sym typeface="MS PGothic"/>
              </a:rPr>
            </a:br>
            <a:r>
              <a:rPr lang="ja" sz="1600">
                <a:solidFill>
                  <a:schemeClr val="dk1"/>
                </a:solidFill>
                <a:latin typeface="MS PGothic"/>
                <a:ea typeface="MS PGothic"/>
                <a:cs typeface="MS PGothic"/>
                <a:sym typeface="MS PGothic"/>
              </a:rPr>
              <a:t>主催：</a:t>
            </a:r>
            <a:r>
              <a:rPr lang="ja">
                <a:solidFill>
                  <a:schemeClr val="dk1"/>
                </a:solidFill>
                <a:latin typeface="MS PGothic"/>
                <a:ea typeface="MS PGothic"/>
                <a:cs typeface="MS PGothic"/>
                <a:sym typeface="MS PGothic"/>
              </a:rPr>
              <a:t>秋津川公民館</a:t>
            </a:r>
            <a:endParaRPr sz="16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rPr lang="ja" sz="1600">
                <a:solidFill>
                  <a:schemeClr val="dk1"/>
                </a:solidFill>
                <a:latin typeface="MS PGothic"/>
                <a:ea typeface="MS PGothic"/>
                <a:cs typeface="MS PGothic"/>
                <a:sym typeface="MS PGothic"/>
              </a:rPr>
              <a:t>後援：上仲輝幸</a:t>
            </a:r>
            <a:r>
              <a:rPr lang="ja" sz="1100">
                <a:solidFill>
                  <a:schemeClr val="dk1"/>
                </a:solidFill>
                <a:latin typeface="MS PGothic"/>
                <a:ea typeface="MS PGothic"/>
                <a:cs typeface="MS PGothic"/>
                <a:sym typeface="MS PGothic"/>
              </a:rPr>
              <a:t>(UDC和歌山実行委員会・紀伊民報）</a:t>
            </a:r>
            <a:endParaRPr sz="11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t/>
            </a:r>
            <a:endParaRPr sz="1600">
              <a:solidFill>
                <a:srgbClr val="000000"/>
              </a:solidFill>
              <a:latin typeface="MS PGothic"/>
              <a:ea typeface="MS PGothic"/>
              <a:cs typeface="MS PGothic"/>
              <a:sym typeface="MS PGothic"/>
            </a:endParaRPr>
          </a:p>
          <a:p>
            <a:pPr indent="0" lvl="0" marL="0" rtl="0">
              <a:lnSpc>
                <a:spcPct val="115000"/>
              </a:lnSpc>
              <a:spcBef>
                <a:spcPts val="0"/>
              </a:spcBef>
              <a:spcAft>
                <a:spcPts val="0"/>
              </a:spcAft>
              <a:buNone/>
            </a:pPr>
            <a:r>
              <a:rPr b="1" lang="ja" sz="1600">
                <a:solidFill>
                  <a:srgbClr val="000000"/>
                </a:solidFill>
                <a:latin typeface="MS PGothic"/>
                <a:ea typeface="MS PGothic"/>
                <a:cs typeface="MS PGothic"/>
                <a:sym typeface="MS PGothic"/>
              </a:rPr>
              <a:t>【</a:t>
            </a:r>
            <a:r>
              <a:rPr b="1" lang="ja" sz="1600">
                <a:solidFill>
                  <a:schemeClr val="dk1"/>
                </a:solidFill>
                <a:latin typeface="MS PGothic"/>
                <a:ea typeface="MS PGothic"/>
                <a:cs typeface="MS PGothic"/>
                <a:sym typeface="MS PGothic"/>
              </a:rPr>
              <a:t>参加者数</a:t>
            </a:r>
            <a:r>
              <a:rPr b="1" lang="ja" sz="1600">
                <a:solidFill>
                  <a:srgbClr val="000000"/>
                </a:solidFill>
                <a:latin typeface="MS PGothic"/>
                <a:ea typeface="MS PGothic"/>
                <a:cs typeface="MS PGothic"/>
                <a:sym typeface="MS PGothic"/>
              </a:rPr>
              <a:t>】</a:t>
            </a:r>
            <a:endParaRPr b="1" sz="1600">
              <a:solidFill>
                <a:srgbClr val="000000"/>
              </a:solidFill>
              <a:latin typeface="MS PGothic"/>
              <a:ea typeface="MS PGothic"/>
              <a:cs typeface="MS PGothic"/>
              <a:sym typeface="MS PGothic"/>
            </a:endParaRPr>
          </a:p>
          <a:p>
            <a:pPr indent="0" lvl="0" marL="0" rtl="0">
              <a:lnSpc>
                <a:spcPct val="115000"/>
              </a:lnSpc>
              <a:spcBef>
                <a:spcPts val="0"/>
              </a:spcBef>
              <a:spcAft>
                <a:spcPts val="0"/>
              </a:spcAft>
              <a:buNone/>
            </a:pPr>
            <a:r>
              <a:rPr lang="ja" sz="1600">
                <a:solidFill>
                  <a:schemeClr val="dk1"/>
                </a:solidFill>
                <a:latin typeface="MS PGothic"/>
                <a:ea typeface="MS PGothic"/>
                <a:cs typeface="MS PGothic"/>
                <a:sym typeface="MS PGothic"/>
              </a:rPr>
              <a:t>20</a:t>
            </a:r>
            <a:r>
              <a:rPr lang="ja" sz="1600">
                <a:solidFill>
                  <a:schemeClr val="dk1"/>
                </a:solidFill>
                <a:latin typeface="MS PGothic"/>
                <a:ea typeface="MS PGothic"/>
                <a:cs typeface="MS PGothic"/>
                <a:sym typeface="MS PGothic"/>
              </a:rPr>
              <a:t>名：</a:t>
            </a:r>
            <a:r>
              <a:rPr lang="ja" sz="1600">
                <a:solidFill>
                  <a:schemeClr val="dk1"/>
                </a:solidFill>
                <a:latin typeface="MS PGothic"/>
                <a:ea typeface="MS PGothic"/>
                <a:cs typeface="MS PGothic"/>
                <a:sym typeface="MS PGothic"/>
              </a:rPr>
              <a:t>秋津川住民16名、</a:t>
            </a:r>
            <a:br>
              <a:rPr lang="ja" sz="1600">
                <a:solidFill>
                  <a:schemeClr val="dk1"/>
                </a:solidFill>
                <a:latin typeface="MS PGothic"/>
                <a:ea typeface="MS PGothic"/>
                <a:cs typeface="MS PGothic"/>
                <a:sym typeface="MS PGothic"/>
              </a:rPr>
            </a:br>
            <a:r>
              <a:rPr lang="ja" sz="1600">
                <a:solidFill>
                  <a:schemeClr val="dk1"/>
                </a:solidFill>
                <a:latin typeface="MS PGothic"/>
                <a:ea typeface="MS PGothic"/>
                <a:cs typeface="MS PGothic"/>
                <a:sym typeface="MS PGothic"/>
              </a:rPr>
              <a:t>　　　　秋津川中学校校長と担当教員1名、</a:t>
            </a:r>
            <a:br>
              <a:rPr lang="ja" sz="1600">
                <a:solidFill>
                  <a:schemeClr val="dk1"/>
                </a:solidFill>
                <a:latin typeface="MS PGothic"/>
                <a:ea typeface="MS PGothic"/>
                <a:cs typeface="MS PGothic"/>
                <a:sym typeface="MS PGothic"/>
              </a:rPr>
            </a:br>
            <a:r>
              <a:rPr lang="ja" sz="1600">
                <a:solidFill>
                  <a:schemeClr val="dk1"/>
                </a:solidFill>
                <a:latin typeface="MS PGothic"/>
                <a:ea typeface="MS PGothic"/>
                <a:cs typeface="MS PGothic"/>
                <a:sym typeface="MS PGothic"/>
              </a:rPr>
              <a:t>　　　　元秋津川中学校教員1名、</a:t>
            </a:r>
            <a:br>
              <a:rPr lang="ja" sz="1600">
                <a:solidFill>
                  <a:schemeClr val="dk1"/>
                </a:solidFill>
                <a:latin typeface="MS PGothic"/>
                <a:ea typeface="MS PGothic"/>
                <a:cs typeface="MS PGothic"/>
                <a:sym typeface="MS PGothic"/>
              </a:rPr>
            </a:br>
            <a:r>
              <a:rPr lang="ja" sz="1600">
                <a:solidFill>
                  <a:schemeClr val="dk1"/>
                </a:solidFill>
                <a:latin typeface="MS PGothic"/>
                <a:ea typeface="MS PGothic"/>
                <a:cs typeface="MS PGothic"/>
                <a:sym typeface="MS PGothic"/>
              </a:rPr>
              <a:t>　　　　地元高校生1名</a:t>
            </a:r>
            <a:endParaRPr sz="16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t/>
            </a:r>
            <a:endParaRPr sz="16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rPr b="1" lang="ja" sz="1600">
                <a:solidFill>
                  <a:schemeClr val="dk1"/>
                </a:solidFill>
                <a:latin typeface="MS PGothic"/>
                <a:ea typeface="MS PGothic"/>
                <a:cs typeface="MS PGothic"/>
                <a:sym typeface="MS PGothic"/>
              </a:rPr>
              <a:t>【ホームページ】</a:t>
            </a:r>
            <a:endParaRPr b="1" sz="16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rPr lang="ja" sz="1600" u="sng">
                <a:solidFill>
                  <a:schemeClr val="hlink"/>
                </a:solidFill>
                <a:latin typeface="MS PGothic"/>
                <a:ea typeface="MS PGothic"/>
                <a:cs typeface="MS PGothic"/>
                <a:sym typeface="MS PGothic"/>
                <a:hlinkClick r:id="rId4"/>
              </a:rPr>
              <a:t>http://akizugawa.civic.style</a:t>
            </a:r>
            <a:endParaRPr sz="1600">
              <a:solidFill>
                <a:schemeClr val="dk1"/>
              </a:solidFill>
              <a:latin typeface="MS PGothic"/>
              <a:ea typeface="MS PGothic"/>
              <a:cs typeface="MS PGothic"/>
              <a:sym typeface="MS PGothic"/>
            </a:endParaRPr>
          </a:p>
        </p:txBody>
      </p:sp>
      <p:pic>
        <p:nvPicPr>
          <p:cNvPr id="175" name="Shape 175"/>
          <p:cNvPicPr preferRelativeResize="0"/>
          <p:nvPr/>
        </p:nvPicPr>
        <p:blipFill>
          <a:blip r:embed="rId5">
            <a:alphaModFix/>
          </a:blip>
          <a:stretch>
            <a:fillRect/>
          </a:stretch>
        </p:blipFill>
        <p:spPr>
          <a:xfrm>
            <a:off x="4170175" y="1086250"/>
            <a:ext cx="3218349" cy="3680301"/>
          </a:xfrm>
          <a:prstGeom prst="rect">
            <a:avLst/>
          </a:prstGeom>
          <a:noFill/>
          <a:ln>
            <a:noFill/>
          </a:ln>
        </p:spPr>
      </p:pic>
      <p:pic>
        <p:nvPicPr>
          <p:cNvPr id="176" name="Shape 176"/>
          <p:cNvPicPr preferRelativeResize="0"/>
          <p:nvPr/>
        </p:nvPicPr>
        <p:blipFill>
          <a:blip r:embed="rId6">
            <a:alphaModFix/>
          </a:blip>
          <a:stretch>
            <a:fillRect/>
          </a:stretch>
        </p:blipFill>
        <p:spPr>
          <a:xfrm>
            <a:off x="6912051" y="1385850"/>
            <a:ext cx="2012704" cy="2437255"/>
          </a:xfrm>
          <a:prstGeom prst="rect">
            <a:avLst/>
          </a:prstGeom>
          <a:noFill/>
          <a:ln>
            <a:noFill/>
          </a:ln>
        </p:spPr>
      </p:pic>
      <p:pic>
        <p:nvPicPr>
          <p:cNvPr id="177" name="Shape 177"/>
          <p:cNvPicPr preferRelativeResize="0"/>
          <p:nvPr/>
        </p:nvPicPr>
        <p:blipFill>
          <a:blip r:embed="rId7">
            <a:alphaModFix/>
          </a:blip>
          <a:stretch>
            <a:fillRect/>
          </a:stretch>
        </p:blipFill>
        <p:spPr>
          <a:xfrm>
            <a:off x="6912050" y="3885842"/>
            <a:ext cx="2012704" cy="2786333"/>
          </a:xfrm>
          <a:prstGeom prst="rect">
            <a:avLst/>
          </a:prstGeom>
          <a:noFill/>
          <a:ln>
            <a:noFill/>
          </a:ln>
        </p:spPr>
      </p:pic>
      <p:sp>
        <p:nvSpPr>
          <p:cNvPr id="178" name="Shape 178"/>
          <p:cNvSpPr txBox="1"/>
          <p:nvPr/>
        </p:nvSpPr>
        <p:spPr>
          <a:xfrm>
            <a:off x="235500" y="0"/>
            <a:ext cx="5532900" cy="428100"/>
          </a:xfrm>
          <a:prstGeom prst="rect">
            <a:avLst/>
          </a:prstGeom>
          <a:noFill/>
          <a:ln>
            <a:noFill/>
          </a:ln>
        </p:spPr>
        <p:txBody>
          <a:bodyPr anchorCtr="0" anchor="ctr" bIns="91425" lIns="91425" spcFirstLastPara="1" rIns="91425" wrap="square" tIns="91425">
            <a:noAutofit/>
          </a:bodyPr>
          <a:lstStyle/>
          <a:p>
            <a:pPr indent="0" lvl="0" marL="0" rtl="0">
              <a:lnSpc>
                <a:spcPct val="115000"/>
              </a:lnSpc>
              <a:spcBef>
                <a:spcPts val="0"/>
              </a:spcBef>
              <a:spcAft>
                <a:spcPts val="0"/>
              </a:spcAft>
              <a:buNone/>
            </a:pPr>
            <a:r>
              <a:rPr lang="ja" sz="1800">
                <a:solidFill>
                  <a:schemeClr val="lt1"/>
                </a:solidFill>
                <a:latin typeface="MS PGothic"/>
                <a:ea typeface="MS PGothic"/>
                <a:cs typeface="MS PGothic"/>
                <a:sym typeface="MS PGothic"/>
              </a:rPr>
              <a:t>●</a:t>
            </a:r>
            <a:r>
              <a:rPr lang="ja" sz="1800">
                <a:solidFill>
                  <a:schemeClr val="dk1"/>
                </a:solidFill>
                <a:latin typeface="MS PGothic"/>
                <a:ea typeface="MS PGothic"/>
                <a:cs typeface="MS PGothic"/>
                <a:sym typeface="MS PGothic"/>
              </a:rPr>
              <a:t>LocalWikiを活用した取り組み【上仲（紀伊民報）主体】</a:t>
            </a:r>
            <a:endParaRPr sz="1800">
              <a:solidFill>
                <a:schemeClr val="dk1"/>
              </a:solidFill>
              <a:latin typeface="MS PGothic"/>
              <a:ea typeface="MS PGothic"/>
              <a:cs typeface="MS PGothic"/>
              <a:sym typeface="MS PGothic"/>
            </a:endParaRPr>
          </a:p>
        </p:txBody>
      </p:sp>
      <p:pic>
        <p:nvPicPr>
          <p:cNvPr id="179" name="Shape 179"/>
          <p:cNvPicPr preferRelativeResize="0"/>
          <p:nvPr/>
        </p:nvPicPr>
        <p:blipFill>
          <a:blip r:embed="rId8">
            <a:alphaModFix/>
          </a:blip>
          <a:stretch>
            <a:fillRect/>
          </a:stretch>
        </p:blipFill>
        <p:spPr>
          <a:xfrm>
            <a:off x="4303050" y="3555450"/>
            <a:ext cx="2200024" cy="3116726"/>
          </a:xfrm>
          <a:prstGeom prst="rect">
            <a:avLst/>
          </a:prstGeom>
          <a:noFill/>
          <a:ln>
            <a:noFill/>
          </a:ln>
        </p:spPr>
      </p:pic>
      <p:sp>
        <p:nvSpPr>
          <p:cNvPr id="180" name="Shape 180"/>
          <p:cNvSpPr txBox="1"/>
          <p:nvPr/>
        </p:nvSpPr>
        <p:spPr>
          <a:xfrm>
            <a:off x="2801750" y="5760275"/>
            <a:ext cx="1501200" cy="428100"/>
          </a:xfrm>
          <a:prstGeom prst="rect">
            <a:avLst/>
          </a:prstGeom>
          <a:noFill/>
          <a:ln>
            <a:noFill/>
          </a:ln>
        </p:spPr>
        <p:txBody>
          <a:bodyPr anchorCtr="0" anchor="ctr" bIns="91425" lIns="91425" spcFirstLastPara="1" rIns="91425" wrap="square" tIns="91425">
            <a:noAutofit/>
          </a:bodyPr>
          <a:lstStyle/>
          <a:p>
            <a:pPr indent="0" lvl="0" marL="0" rtl="0" algn="r">
              <a:lnSpc>
                <a:spcPct val="115000"/>
              </a:lnSpc>
              <a:spcBef>
                <a:spcPts val="0"/>
              </a:spcBef>
              <a:spcAft>
                <a:spcPts val="0"/>
              </a:spcAft>
              <a:buNone/>
            </a:pPr>
            <a:r>
              <a:rPr b="1" lang="ja">
                <a:solidFill>
                  <a:srgbClr val="FF0000"/>
                </a:solidFill>
                <a:latin typeface="MS PGothic"/>
                <a:ea typeface="MS PGothic"/>
                <a:cs typeface="MS PGothic"/>
                <a:sym typeface="MS PGothic"/>
              </a:rPr>
              <a:t>印刷物（PDF）→</a:t>
            </a:r>
            <a:endParaRPr/>
          </a:p>
        </p:txBody>
      </p:sp>
      <p:sp>
        <p:nvSpPr>
          <p:cNvPr id="181" name="Shape 181"/>
          <p:cNvSpPr txBox="1"/>
          <p:nvPr/>
        </p:nvSpPr>
        <p:spPr>
          <a:xfrm>
            <a:off x="6440350" y="5760275"/>
            <a:ext cx="543000" cy="4281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ja" sz="2400">
                <a:solidFill>
                  <a:srgbClr val="FF0000"/>
                </a:solidFill>
                <a:latin typeface="MS PGothic"/>
                <a:ea typeface="MS PGothic"/>
                <a:cs typeface="MS PGothic"/>
                <a:sym typeface="MS PGothic"/>
              </a:rPr>
              <a:t>←</a:t>
            </a:r>
            <a:endParaRPr sz="24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85" name="Shape 185"/>
        <p:cNvGrpSpPr/>
        <p:nvPr/>
      </p:nvGrpSpPr>
      <p:grpSpPr>
        <a:xfrm>
          <a:off x="0" y="0"/>
          <a:ext cx="0" cy="0"/>
          <a:chOff x="0" y="0"/>
          <a:chExt cx="0" cy="0"/>
        </a:xfrm>
      </p:grpSpPr>
      <p:sp>
        <p:nvSpPr>
          <p:cNvPr id="186" name="Shape 186"/>
          <p:cNvSpPr txBox="1"/>
          <p:nvPr>
            <p:ph type="title"/>
          </p:nvPr>
        </p:nvSpPr>
        <p:spPr>
          <a:xfrm>
            <a:off x="311700" y="364775"/>
            <a:ext cx="8520600" cy="12792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ja" sz="3200">
                <a:latin typeface="MS PGothic"/>
                <a:ea typeface="MS PGothic"/>
                <a:cs typeface="MS PGothic"/>
                <a:sym typeface="MS PGothic"/>
              </a:rPr>
              <a:t>LocalWikiの活用」勉強会</a:t>
            </a:r>
            <a:r>
              <a:rPr lang="ja" sz="3200">
                <a:latin typeface="MS PGothic"/>
                <a:ea typeface="MS PGothic"/>
                <a:cs typeface="MS PGothic"/>
                <a:sym typeface="MS PGothic"/>
              </a:rPr>
              <a:t>(1)</a:t>
            </a:r>
            <a:endParaRPr sz="3200">
              <a:latin typeface="MS PGothic"/>
              <a:ea typeface="MS PGothic"/>
              <a:cs typeface="MS PGothic"/>
              <a:sym typeface="MS PGothic"/>
            </a:endParaRPr>
          </a:p>
        </p:txBody>
      </p:sp>
      <p:sp>
        <p:nvSpPr>
          <p:cNvPr id="187" name="Shape 187"/>
          <p:cNvSpPr txBox="1"/>
          <p:nvPr/>
        </p:nvSpPr>
        <p:spPr>
          <a:xfrm>
            <a:off x="486375" y="1498350"/>
            <a:ext cx="4708200" cy="51066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b="1" lang="ja" sz="1600">
                <a:solidFill>
                  <a:srgbClr val="000000"/>
                </a:solidFill>
                <a:latin typeface="MS PGothic"/>
                <a:ea typeface="MS PGothic"/>
                <a:cs typeface="MS PGothic"/>
                <a:sym typeface="MS PGothic"/>
              </a:rPr>
              <a:t>【活動内容】</a:t>
            </a:r>
            <a:endParaRPr b="1" sz="1600">
              <a:solidFill>
                <a:srgbClr val="000000"/>
              </a:solidFill>
              <a:latin typeface="MS PGothic"/>
              <a:ea typeface="MS PGothic"/>
              <a:cs typeface="MS PGothic"/>
              <a:sym typeface="MS PGothic"/>
            </a:endParaRPr>
          </a:p>
          <a:p>
            <a:pPr indent="0" lvl="0" marL="0" rtl="0">
              <a:lnSpc>
                <a:spcPct val="115000"/>
              </a:lnSpc>
              <a:spcBef>
                <a:spcPts val="0"/>
              </a:spcBef>
              <a:spcAft>
                <a:spcPts val="0"/>
              </a:spcAft>
              <a:buNone/>
            </a:pPr>
            <a:r>
              <a:rPr lang="ja" sz="1600">
                <a:solidFill>
                  <a:schemeClr val="dk1"/>
                </a:solidFill>
                <a:latin typeface="MS PGothic"/>
                <a:ea typeface="MS PGothic"/>
                <a:cs typeface="MS PGothic"/>
                <a:sym typeface="MS PGothic"/>
              </a:rPr>
              <a:t>TIEGAは、現在持っている情報をデジタル化する上で、次世代に継承するため、共有財産として情報化をする。学校連携を図れることを目的に、田辺高校の全校生徒が編集できるLocalWikiに情報化をする。</a:t>
            </a:r>
            <a:br>
              <a:rPr lang="ja" sz="1600">
                <a:solidFill>
                  <a:schemeClr val="dk1"/>
                </a:solidFill>
                <a:latin typeface="MS PGothic"/>
                <a:ea typeface="MS PGothic"/>
                <a:cs typeface="MS PGothic"/>
                <a:sym typeface="MS PGothic"/>
              </a:rPr>
            </a:br>
            <a:r>
              <a:rPr lang="ja" sz="1600">
                <a:solidFill>
                  <a:schemeClr val="dk1"/>
                </a:solidFill>
                <a:latin typeface="MS PGothic"/>
                <a:ea typeface="MS PGothic"/>
                <a:cs typeface="MS PGothic"/>
                <a:sym typeface="MS PGothic"/>
              </a:rPr>
              <a:t>本活動の成果は、紀伊民報が開発したLoacalWikiやOSMにあるデータを、APIを使ってWebサイトや印刷物に出力するシステムを使って、他の和歌山県ブロックにおける活動の成果もまとめてUDC提出作品とする。</a:t>
            </a:r>
            <a:endParaRPr sz="16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t/>
            </a:r>
            <a:endParaRPr sz="1600">
              <a:solidFill>
                <a:srgbClr val="000000"/>
              </a:solidFill>
              <a:latin typeface="MS PGothic"/>
              <a:ea typeface="MS PGothic"/>
              <a:cs typeface="MS PGothic"/>
              <a:sym typeface="MS PGothic"/>
            </a:endParaRPr>
          </a:p>
          <a:p>
            <a:pPr indent="0" lvl="0" marL="0" rtl="0">
              <a:lnSpc>
                <a:spcPct val="115000"/>
              </a:lnSpc>
              <a:spcBef>
                <a:spcPts val="0"/>
              </a:spcBef>
              <a:spcAft>
                <a:spcPts val="0"/>
              </a:spcAft>
              <a:buNone/>
            </a:pPr>
            <a:r>
              <a:rPr b="1" lang="ja" sz="1600">
                <a:solidFill>
                  <a:srgbClr val="000000"/>
                </a:solidFill>
                <a:latin typeface="MS PGothic"/>
                <a:ea typeface="MS PGothic"/>
                <a:cs typeface="MS PGothic"/>
                <a:sym typeface="MS PGothic"/>
              </a:rPr>
              <a:t>【目的】</a:t>
            </a:r>
            <a:endParaRPr b="1" sz="1600">
              <a:solidFill>
                <a:srgbClr val="000000"/>
              </a:solidFill>
              <a:latin typeface="MS PGothic"/>
              <a:ea typeface="MS PGothic"/>
              <a:cs typeface="MS PGothic"/>
              <a:sym typeface="MS PGothic"/>
            </a:endParaRPr>
          </a:p>
          <a:p>
            <a:pPr indent="0" lvl="0" marL="0" rtl="0">
              <a:lnSpc>
                <a:spcPct val="115000"/>
              </a:lnSpc>
              <a:spcBef>
                <a:spcPts val="0"/>
              </a:spcBef>
              <a:spcAft>
                <a:spcPts val="0"/>
              </a:spcAft>
              <a:buNone/>
            </a:pPr>
            <a:r>
              <a:rPr lang="ja" sz="1600">
                <a:solidFill>
                  <a:schemeClr val="dk1"/>
                </a:solidFill>
                <a:latin typeface="MS PGothic"/>
                <a:ea typeface="MS PGothic"/>
                <a:cs typeface="MS PGothic"/>
                <a:sym typeface="MS PGothic"/>
              </a:rPr>
              <a:t>ガイド個人で持っている情報をデジタル化することと、田辺高校の全校生徒、県内いくつかの中学・高校で編集できるLocalWikiに情報化することで、学校連携を図れることが目的。</a:t>
            </a:r>
            <a:endParaRPr sz="1600">
              <a:latin typeface="MS PGothic"/>
              <a:ea typeface="MS PGothic"/>
              <a:cs typeface="MS PGothic"/>
              <a:sym typeface="MS PGothic"/>
            </a:endParaRPr>
          </a:p>
        </p:txBody>
      </p:sp>
      <p:pic>
        <p:nvPicPr>
          <p:cNvPr id="188" name="Shape 188"/>
          <p:cNvPicPr preferRelativeResize="0"/>
          <p:nvPr/>
        </p:nvPicPr>
        <p:blipFill>
          <a:blip r:embed="rId4">
            <a:alphaModFix/>
          </a:blip>
          <a:stretch>
            <a:fillRect/>
          </a:stretch>
        </p:blipFill>
        <p:spPr>
          <a:xfrm>
            <a:off x="5346975" y="1333575"/>
            <a:ext cx="3429000" cy="2571750"/>
          </a:xfrm>
          <a:prstGeom prst="rect">
            <a:avLst/>
          </a:prstGeom>
          <a:noFill/>
          <a:ln>
            <a:noFill/>
          </a:ln>
        </p:spPr>
      </p:pic>
      <p:pic>
        <p:nvPicPr>
          <p:cNvPr id="189" name="Shape 189"/>
          <p:cNvPicPr preferRelativeResize="0"/>
          <p:nvPr/>
        </p:nvPicPr>
        <p:blipFill>
          <a:blip r:embed="rId5">
            <a:alphaModFix/>
          </a:blip>
          <a:stretch>
            <a:fillRect/>
          </a:stretch>
        </p:blipFill>
        <p:spPr>
          <a:xfrm>
            <a:off x="5346975" y="4133843"/>
            <a:ext cx="3429000" cy="2571757"/>
          </a:xfrm>
          <a:prstGeom prst="rect">
            <a:avLst/>
          </a:prstGeom>
          <a:noFill/>
          <a:ln>
            <a:noFill/>
          </a:ln>
        </p:spPr>
      </p:pic>
      <p:sp>
        <p:nvSpPr>
          <p:cNvPr id="190" name="Shape 190"/>
          <p:cNvSpPr txBox="1"/>
          <p:nvPr/>
        </p:nvSpPr>
        <p:spPr>
          <a:xfrm>
            <a:off x="235500" y="0"/>
            <a:ext cx="5532900" cy="428100"/>
          </a:xfrm>
          <a:prstGeom prst="rect">
            <a:avLst/>
          </a:prstGeom>
          <a:noFill/>
          <a:ln>
            <a:noFill/>
          </a:ln>
        </p:spPr>
        <p:txBody>
          <a:bodyPr anchorCtr="0" anchor="ctr" bIns="91425" lIns="91425" spcFirstLastPara="1" rIns="91425" wrap="square" tIns="91425">
            <a:noAutofit/>
          </a:bodyPr>
          <a:lstStyle/>
          <a:p>
            <a:pPr indent="0" lvl="0" marL="0" rtl="0">
              <a:lnSpc>
                <a:spcPct val="115000"/>
              </a:lnSpc>
              <a:spcBef>
                <a:spcPts val="0"/>
              </a:spcBef>
              <a:spcAft>
                <a:spcPts val="0"/>
              </a:spcAft>
              <a:buNone/>
            </a:pPr>
            <a:r>
              <a:rPr lang="ja" sz="1800">
                <a:solidFill>
                  <a:schemeClr val="lt1"/>
                </a:solidFill>
                <a:latin typeface="MS PGothic"/>
                <a:ea typeface="MS PGothic"/>
                <a:cs typeface="MS PGothic"/>
                <a:sym typeface="MS PGothic"/>
              </a:rPr>
              <a:t>●</a:t>
            </a:r>
            <a:r>
              <a:rPr lang="ja" sz="1800">
                <a:solidFill>
                  <a:schemeClr val="dk1"/>
                </a:solidFill>
                <a:latin typeface="MS PGothic"/>
                <a:ea typeface="MS PGothic"/>
                <a:cs typeface="MS PGothic"/>
                <a:sym typeface="MS PGothic"/>
              </a:rPr>
              <a:t>LocalWikiを活用した取り組み【上仲（紀伊民報）主体】</a:t>
            </a:r>
            <a:endParaRPr sz="1800">
              <a:solidFill>
                <a:schemeClr val="dk1"/>
              </a:solidFill>
              <a:latin typeface="MS PGothic"/>
              <a:ea typeface="MS PGothic"/>
              <a:cs typeface="MS PGothic"/>
              <a:sym typeface="MS PGothic"/>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94" name="Shape 194"/>
        <p:cNvGrpSpPr/>
        <p:nvPr/>
      </p:nvGrpSpPr>
      <p:grpSpPr>
        <a:xfrm>
          <a:off x="0" y="0"/>
          <a:ext cx="0" cy="0"/>
          <a:chOff x="0" y="0"/>
          <a:chExt cx="0" cy="0"/>
        </a:xfrm>
      </p:grpSpPr>
      <p:sp>
        <p:nvSpPr>
          <p:cNvPr id="195" name="Shape 195"/>
          <p:cNvSpPr txBox="1"/>
          <p:nvPr>
            <p:ph type="title"/>
          </p:nvPr>
        </p:nvSpPr>
        <p:spPr>
          <a:xfrm>
            <a:off x="311700" y="364775"/>
            <a:ext cx="8520600" cy="12792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ja" sz="3200">
                <a:latin typeface="MS PGothic"/>
                <a:ea typeface="MS PGothic"/>
                <a:cs typeface="MS PGothic"/>
                <a:sym typeface="MS PGothic"/>
              </a:rPr>
              <a:t>LocalWikiの活用」勉強会</a:t>
            </a:r>
            <a:r>
              <a:rPr lang="ja" sz="3200">
                <a:latin typeface="MS PGothic"/>
                <a:ea typeface="MS PGothic"/>
                <a:cs typeface="MS PGothic"/>
                <a:sym typeface="MS PGothic"/>
              </a:rPr>
              <a:t>(2)</a:t>
            </a:r>
            <a:endParaRPr sz="3200">
              <a:latin typeface="MS PGothic"/>
              <a:ea typeface="MS PGothic"/>
              <a:cs typeface="MS PGothic"/>
              <a:sym typeface="MS PGothic"/>
            </a:endParaRPr>
          </a:p>
          <a:p>
            <a:pPr indent="0" lvl="0" marL="0" rtl="0">
              <a:spcBef>
                <a:spcPts val="0"/>
              </a:spcBef>
              <a:spcAft>
                <a:spcPts val="0"/>
              </a:spcAft>
              <a:buNone/>
            </a:pPr>
            <a:r>
              <a:t/>
            </a:r>
            <a:endParaRPr sz="2700">
              <a:latin typeface="MS PGothic"/>
              <a:ea typeface="MS PGothic"/>
              <a:cs typeface="MS PGothic"/>
              <a:sym typeface="MS PGothic"/>
            </a:endParaRPr>
          </a:p>
        </p:txBody>
      </p:sp>
      <p:sp>
        <p:nvSpPr>
          <p:cNvPr id="196" name="Shape 196"/>
          <p:cNvSpPr txBox="1"/>
          <p:nvPr/>
        </p:nvSpPr>
        <p:spPr>
          <a:xfrm>
            <a:off x="486375" y="1345950"/>
            <a:ext cx="4800000" cy="40188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b="1" lang="ja" sz="1600">
                <a:solidFill>
                  <a:srgbClr val="000000"/>
                </a:solidFill>
                <a:latin typeface="MS PGothic"/>
                <a:ea typeface="MS PGothic"/>
                <a:cs typeface="MS PGothic"/>
                <a:sym typeface="MS PGothic"/>
              </a:rPr>
              <a:t>【</a:t>
            </a:r>
            <a:r>
              <a:rPr b="1" lang="ja" sz="1600">
                <a:solidFill>
                  <a:schemeClr val="dk1"/>
                </a:solidFill>
                <a:latin typeface="MS PGothic"/>
                <a:ea typeface="MS PGothic"/>
                <a:cs typeface="MS PGothic"/>
                <a:sym typeface="MS PGothic"/>
              </a:rPr>
              <a:t>開催日時・場所</a:t>
            </a:r>
            <a:r>
              <a:rPr b="1" lang="ja" sz="1600">
                <a:solidFill>
                  <a:srgbClr val="000000"/>
                </a:solidFill>
                <a:latin typeface="MS PGothic"/>
                <a:ea typeface="MS PGothic"/>
                <a:cs typeface="MS PGothic"/>
                <a:sym typeface="MS PGothic"/>
              </a:rPr>
              <a:t>】</a:t>
            </a:r>
            <a:br>
              <a:rPr lang="ja" sz="1600">
                <a:latin typeface="MS PGothic"/>
                <a:ea typeface="MS PGothic"/>
                <a:cs typeface="MS PGothic"/>
                <a:sym typeface="MS PGothic"/>
              </a:rPr>
            </a:br>
            <a:r>
              <a:rPr lang="ja" sz="1600">
                <a:solidFill>
                  <a:schemeClr val="dk1"/>
                </a:solidFill>
                <a:latin typeface="MS PGothic"/>
                <a:ea typeface="MS PGothic"/>
                <a:cs typeface="MS PGothic"/>
                <a:sym typeface="MS PGothic"/>
              </a:rPr>
              <a:t>2017/11/11</a:t>
            </a:r>
            <a:endParaRPr sz="16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rPr lang="ja" sz="1600">
                <a:solidFill>
                  <a:schemeClr val="dk1"/>
                </a:solidFill>
                <a:latin typeface="MS PGothic"/>
                <a:ea typeface="MS PGothic"/>
                <a:cs typeface="MS PGothic"/>
                <a:sym typeface="MS PGothic"/>
              </a:rPr>
              <a:t>田辺市民総合センター2階研修室</a:t>
            </a:r>
            <a:endParaRPr sz="16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t/>
            </a:r>
            <a:endParaRPr sz="16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rPr b="1" lang="ja" sz="1600">
                <a:solidFill>
                  <a:schemeClr val="dk1"/>
                </a:solidFill>
                <a:latin typeface="MS PGothic"/>
                <a:ea typeface="MS PGothic"/>
                <a:cs typeface="MS PGothic"/>
                <a:sym typeface="MS PGothic"/>
              </a:rPr>
              <a:t>【主催・共催・後援】</a:t>
            </a:r>
            <a:br>
              <a:rPr lang="ja" sz="1600">
                <a:solidFill>
                  <a:schemeClr val="dk1"/>
                </a:solidFill>
                <a:latin typeface="MS PGothic"/>
                <a:ea typeface="MS PGothic"/>
                <a:cs typeface="MS PGothic"/>
                <a:sym typeface="MS PGothic"/>
              </a:rPr>
            </a:br>
            <a:r>
              <a:rPr lang="ja" sz="1600">
                <a:solidFill>
                  <a:schemeClr val="dk1"/>
                </a:solidFill>
                <a:latin typeface="MS PGothic"/>
                <a:ea typeface="MS PGothic"/>
                <a:cs typeface="MS PGothic"/>
                <a:sym typeface="MS PGothic"/>
              </a:rPr>
              <a:t>主催：</a:t>
            </a:r>
            <a:r>
              <a:rPr lang="ja" sz="1600">
                <a:solidFill>
                  <a:schemeClr val="dk1"/>
                </a:solidFill>
                <a:latin typeface="MS PGothic"/>
                <a:ea typeface="MS PGothic"/>
                <a:cs typeface="MS PGothic"/>
                <a:sym typeface="MS PGothic"/>
              </a:rPr>
              <a:t>TIEGA</a:t>
            </a:r>
            <a:r>
              <a:rPr lang="ja">
                <a:solidFill>
                  <a:schemeClr val="dk1"/>
                </a:solidFill>
                <a:latin typeface="MS PGothic"/>
                <a:ea typeface="MS PGothic"/>
                <a:cs typeface="MS PGothic"/>
                <a:sym typeface="MS PGothic"/>
              </a:rPr>
              <a:t>（田辺国際英語ガイドの会　大河）</a:t>
            </a:r>
            <a:endParaRPr>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rPr lang="ja" sz="1600">
                <a:solidFill>
                  <a:schemeClr val="dk1"/>
                </a:solidFill>
                <a:latin typeface="MS PGothic"/>
                <a:ea typeface="MS PGothic"/>
                <a:cs typeface="MS PGothic"/>
                <a:sym typeface="MS PGothic"/>
              </a:rPr>
              <a:t>後援：上仲輝幸</a:t>
            </a:r>
            <a:r>
              <a:rPr lang="ja" sz="1200">
                <a:solidFill>
                  <a:schemeClr val="dk1"/>
                </a:solidFill>
                <a:latin typeface="MS PGothic"/>
                <a:ea typeface="MS PGothic"/>
                <a:cs typeface="MS PGothic"/>
                <a:sym typeface="MS PGothic"/>
              </a:rPr>
              <a:t>(UDC和歌山実行委員会・紀伊民報）</a:t>
            </a:r>
            <a:endParaRPr sz="12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t/>
            </a:r>
            <a:endParaRPr sz="1600">
              <a:solidFill>
                <a:srgbClr val="000000"/>
              </a:solidFill>
              <a:latin typeface="MS PGothic"/>
              <a:ea typeface="MS PGothic"/>
              <a:cs typeface="MS PGothic"/>
              <a:sym typeface="MS PGothic"/>
            </a:endParaRPr>
          </a:p>
          <a:p>
            <a:pPr indent="0" lvl="0" marL="0" rtl="0">
              <a:lnSpc>
                <a:spcPct val="115000"/>
              </a:lnSpc>
              <a:spcBef>
                <a:spcPts val="0"/>
              </a:spcBef>
              <a:spcAft>
                <a:spcPts val="0"/>
              </a:spcAft>
              <a:buNone/>
            </a:pPr>
            <a:r>
              <a:rPr b="1" lang="ja" sz="1600">
                <a:solidFill>
                  <a:srgbClr val="000000"/>
                </a:solidFill>
                <a:latin typeface="MS PGothic"/>
                <a:ea typeface="MS PGothic"/>
                <a:cs typeface="MS PGothic"/>
                <a:sym typeface="MS PGothic"/>
              </a:rPr>
              <a:t>【</a:t>
            </a:r>
            <a:r>
              <a:rPr b="1" lang="ja" sz="1600">
                <a:solidFill>
                  <a:schemeClr val="dk1"/>
                </a:solidFill>
                <a:latin typeface="MS PGothic"/>
                <a:ea typeface="MS PGothic"/>
                <a:cs typeface="MS PGothic"/>
                <a:sym typeface="MS PGothic"/>
              </a:rPr>
              <a:t>参加者数</a:t>
            </a:r>
            <a:r>
              <a:rPr b="1" lang="ja" sz="1600">
                <a:solidFill>
                  <a:srgbClr val="000000"/>
                </a:solidFill>
                <a:latin typeface="MS PGothic"/>
                <a:ea typeface="MS PGothic"/>
                <a:cs typeface="MS PGothic"/>
                <a:sym typeface="MS PGothic"/>
              </a:rPr>
              <a:t>】</a:t>
            </a:r>
            <a:endParaRPr b="1" sz="1600">
              <a:solidFill>
                <a:srgbClr val="000000"/>
              </a:solidFill>
              <a:latin typeface="MS PGothic"/>
              <a:ea typeface="MS PGothic"/>
              <a:cs typeface="MS PGothic"/>
              <a:sym typeface="MS PGothic"/>
            </a:endParaRPr>
          </a:p>
          <a:p>
            <a:pPr indent="0" lvl="0" marL="0" rtl="0">
              <a:lnSpc>
                <a:spcPct val="115000"/>
              </a:lnSpc>
              <a:spcBef>
                <a:spcPts val="0"/>
              </a:spcBef>
              <a:spcAft>
                <a:spcPts val="0"/>
              </a:spcAft>
              <a:buNone/>
            </a:pPr>
            <a:r>
              <a:rPr lang="ja" sz="1600">
                <a:solidFill>
                  <a:schemeClr val="dk1"/>
                </a:solidFill>
                <a:latin typeface="MS PGothic"/>
                <a:ea typeface="MS PGothic"/>
                <a:cs typeface="MS PGothic"/>
                <a:sym typeface="MS PGothic"/>
              </a:rPr>
              <a:t>12</a:t>
            </a:r>
            <a:r>
              <a:rPr lang="ja" sz="1600">
                <a:solidFill>
                  <a:schemeClr val="dk1"/>
                </a:solidFill>
                <a:latin typeface="MS PGothic"/>
                <a:ea typeface="MS PGothic"/>
                <a:cs typeface="MS PGothic"/>
                <a:sym typeface="MS PGothic"/>
              </a:rPr>
              <a:t>名：</a:t>
            </a:r>
            <a:r>
              <a:rPr lang="ja" sz="1600">
                <a:solidFill>
                  <a:schemeClr val="dk1"/>
                </a:solidFill>
                <a:latin typeface="MS PGothic"/>
                <a:ea typeface="MS PGothic"/>
                <a:cs typeface="MS PGothic"/>
                <a:sym typeface="MS PGothic"/>
              </a:rPr>
              <a:t>TIEGAメンバー11名</a:t>
            </a:r>
            <a:endParaRPr sz="16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rPr lang="ja" sz="1600">
                <a:solidFill>
                  <a:schemeClr val="dk1"/>
                </a:solidFill>
                <a:latin typeface="MS PGothic"/>
                <a:ea typeface="MS PGothic"/>
                <a:cs typeface="MS PGothic"/>
                <a:sym typeface="MS PGothic"/>
              </a:rPr>
              <a:t>　　　　新聞社1名</a:t>
            </a:r>
            <a:endParaRPr sz="16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t/>
            </a:r>
            <a:endParaRPr sz="16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rPr b="1" lang="ja" sz="1600">
                <a:solidFill>
                  <a:schemeClr val="dk1"/>
                </a:solidFill>
                <a:latin typeface="MS PGothic"/>
                <a:ea typeface="MS PGothic"/>
                <a:cs typeface="MS PGothic"/>
                <a:sym typeface="MS PGothic"/>
              </a:rPr>
              <a:t>【ホームページ】</a:t>
            </a:r>
            <a:endParaRPr b="1" sz="16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rPr lang="ja" sz="1600" u="sng">
                <a:solidFill>
                  <a:schemeClr val="hlink"/>
                </a:solidFill>
                <a:latin typeface="MS PGothic"/>
                <a:ea typeface="MS PGothic"/>
                <a:cs typeface="MS PGothic"/>
                <a:sym typeface="MS PGothic"/>
                <a:hlinkClick r:id="rId4"/>
              </a:rPr>
              <a:t>http://tiega.civic.style</a:t>
            </a:r>
            <a:endParaRPr sz="1600">
              <a:solidFill>
                <a:schemeClr val="dk1"/>
              </a:solidFill>
              <a:latin typeface="MS PGothic"/>
              <a:ea typeface="MS PGothic"/>
              <a:cs typeface="MS PGothic"/>
              <a:sym typeface="MS PGothic"/>
            </a:endParaRPr>
          </a:p>
        </p:txBody>
      </p:sp>
      <p:pic>
        <p:nvPicPr>
          <p:cNvPr id="197" name="Shape 197"/>
          <p:cNvPicPr preferRelativeResize="0"/>
          <p:nvPr/>
        </p:nvPicPr>
        <p:blipFill>
          <a:blip r:embed="rId5">
            <a:alphaModFix/>
          </a:blip>
          <a:stretch>
            <a:fillRect/>
          </a:stretch>
        </p:blipFill>
        <p:spPr>
          <a:xfrm>
            <a:off x="6757400" y="491125"/>
            <a:ext cx="2180800" cy="2800312"/>
          </a:xfrm>
          <a:prstGeom prst="rect">
            <a:avLst/>
          </a:prstGeom>
          <a:noFill/>
          <a:ln>
            <a:noFill/>
          </a:ln>
        </p:spPr>
      </p:pic>
      <p:pic>
        <p:nvPicPr>
          <p:cNvPr id="198" name="Shape 198"/>
          <p:cNvPicPr preferRelativeResize="0"/>
          <p:nvPr/>
        </p:nvPicPr>
        <p:blipFill>
          <a:blip r:embed="rId6">
            <a:alphaModFix/>
          </a:blip>
          <a:stretch>
            <a:fillRect/>
          </a:stretch>
        </p:blipFill>
        <p:spPr>
          <a:xfrm>
            <a:off x="4343400" y="1321725"/>
            <a:ext cx="2180799" cy="3968343"/>
          </a:xfrm>
          <a:prstGeom prst="rect">
            <a:avLst/>
          </a:prstGeom>
          <a:noFill/>
          <a:ln>
            <a:noFill/>
          </a:ln>
        </p:spPr>
      </p:pic>
      <p:pic>
        <p:nvPicPr>
          <p:cNvPr id="199" name="Shape 199"/>
          <p:cNvPicPr preferRelativeResize="0"/>
          <p:nvPr/>
        </p:nvPicPr>
        <p:blipFill>
          <a:blip r:embed="rId7">
            <a:alphaModFix/>
          </a:blip>
          <a:stretch>
            <a:fillRect/>
          </a:stretch>
        </p:blipFill>
        <p:spPr>
          <a:xfrm>
            <a:off x="6231468" y="2554043"/>
            <a:ext cx="2180806" cy="4125158"/>
          </a:xfrm>
          <a:prstGeom prst="rect">
            <a:avLst/>
          </a:prstGeom>
          <a:noFill/>
          <a:ln>
            <a:noFill/>
          </a:ln>
        </p:spPr>
      </p:pic>
      <p:sp>
        <p:nvSpPr>
          <p:cNvPr id="200" name="Shape 200"/>
          <p:cNvSpPr txBox="1"/>
          <p:nvPr/>
        </p:nvSpPr>
        <p:spPr>
          <a:xfrm>
            <a:off x="486375" y="5424175"/>
            <a:ext cx="2618700" cy="12792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b="1" lang="ja">
                <a:solidFill>
                  <a:srgbClr val="FF0000"/>
                </a:solidFill>
                <a:latin typeface="MS PGothic"/>
                <a:ea typeface="MS PGothic"/>
                <a:cs typeface="MS PGothic"/>
                <a:sym typeface="MS PGothic"/>
              </a:rPr>
              <a:t>印刷物（PDF）→</a:t>
            </a:r>
            <a:endParaRPr b="1">
              <a:solidFill>
                <a:srgbClr val="FF0000"/>
              </a:solidFill>
              <a:latin typeface="MS PGothic"/>
              <a:ea typeface="MS PGothic"/>
              <a:cs typeface="MS PGothic"/>
              <a:sym typeface="MS PGothic"/>
            </a:endParaRPr>
          </a:p>
          <a:p>
            <a:pPr indent="0" lvl="0" marL="0" rtl="0">
              <a:lnSpc>
                <a:spcPct val="115000"/>
              </a:lnSpc>
              <a:spcBef>
                <a:spcPts val="0"/>
              </a:spcBef>
              <a:spcAft>
                <a:spcPts val="0"/>
              </a:spcAft>
              <a:buNone/>
            </a:pPr>
            <a:r>
              <a:rPr lang="ja" sz="1200">
                <a:latin typeface="MS PGothic"/>
                <a:ea typeface="MS PGothic"/>
                <a:cs typeface="MS PGothic"/>
                <a:sym typeface="MS PGothic"/>
              </a:rPr>
              <a:t>LocalWiki内に情報があれば、10分程度で、本日のルートマップや、宿泊施設周辺の観光名所など、オリジナルの印刷物を作成可能。</a:t>
            </a:r>
            <a:endParaRPr sz="1200">
              <a:latin typeface="MS PGothic"/>
              <a:ea typeface="MS PGothic"/>
              <a:cs typeface="MS PGothic"/>
              <a:sym typeface="MS PGothic"/>
            </a:endParaRPr>
          </a:p>
        </p:txBody>
      </p:sp>
      <p:sp>
        <p:nvSpPr>
          <p:cNvPr id="201" name="Shape 201"/>
          <p:cNvSpPr txBox="1"/>
          <p:nvPr/>
        </p:nvSpPr>
        <p:spPr>
          <a:xfrm>
            <a:off x="235500" y="0"/>
            <a:ext cx="5532900" cy="428100"/>
          </a:xfrm>
          <a:prstGeom prst="rect">
            <a:avLst/>
          </a:prstGeom>
          <a:noFill/>
          <a:ln>
            <a:noFill/>
          </a:ln>
        </p:spPr>
        <p:txBody>
          <a:bodyPr anchorCtr="0" anchor="ctr" bIns="91425" lIns="91425" spcFirstLastPara="1" rIns="91425" wrap="square" tIns="91425">
            <a:noAutofit/>
          </a:bodyPr>
          <a:lstStyle/>
          <a:p>
            <a:pPr indent="0" lvl="0" marL="0" rtl="0">
              <a:lnSpc>
                <a:spcPct val="115000"/>
              </a:lnSpc>
              <a:spcBef>
                <a:spcPts val="0"/>
              </a:spcBef>
              <a:spcAft>
                <a:spcPts val="0"/>
              </a:spcAft>
              <a:buNone/>
            </a:pPr>
            <a:r>
              <a:rPr lang="ja" sz="1800">
                <a:solidFill>
                  <a:schemeClr val="lt1"/>
                </a:solidFill>
                <a:latin typeface="MS PGothic"/>
                <a:ea typeface="MS PGothic"/>
                <a:cs typeface="MS PGothic"/>
                <a:sym typeface="MS PGothic"/>
              </a:rPr>
              <a:t>●</a:t>
            </a:r>
            <a:r>
              <a:rPr lang="ja" sz="1800">
                <a:solidFill>
                  <a:schemeClr val="dk1"/>
                </a:solidFill>
                <a:latin typeface="MS PGothic"/>
                <a:ea typeface="MS PGothic"/>
                <a:cs typeface="MS PGothic"/>
                <a:sym typeface="MS PGothic"/>
              </a:rPr>
              <a:t>LocalWikiを活用した取り組み【上仲（紀伊民報）主体】</a:t>
            </a:r>
            <a:endParaRPr sz="1800">
              <a:solidFill>
                <a:schemeClr val="dk1"/>
              </a:solidFill>
              <a:latin typeface="MS PGothic"/>
              <a:ea typeface="MS PGothic"/>
              <a:cs typeface="MS PGothic"/>
              <a:sym typeface="MS PGothic"/>
            </a:endParaRPr>
          </a:p>
        </p:txBody>
      </p:sp>
      <p:pic>
        <p:nvPicPr>
          <p:cNvPr id="202" name="Shape 202"/>
          <p:cNvPicPr preferRelativeResize="0"/>
          <p:nvPr/>
        </p:nvPicPr>
        <p:blipFill>
          <a:blip r:embed="rId8">
            <a:alphaModFix/>
          </a:blip>
          <a:stretch>
            <a:fillRect/>
          </a:stretch>
        </p:blipFill>
        <p:spPr>
          <a:xfrm>
            <a:off x="3105077" y="3601423"/>
            <a:ext cx="2180800" cy="307071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206" name="Shape 206"/>
        <p:cNvGrpSpPr/>
        <p:nvPr/>
      </p:nvGrpSpPr>
      <p:grpSpPr>
        <a:xfrm>
          <a:off x="0" y="0"/>
          <a:ext cx="0" cy="0"/>
          <a:chOff x="0" y="0"/>
          <a:chExt cx="0" cy="0"/>
        </a:xfrm>
      </p:grpSpPr>
      <p:sp>
        <p:nvSpPr>
          <p:cNvPr id="207" name="Shape 207"/>
          <p:cNvSpPr txBox="1"/>
          <p:nvPr>
            <p:ph type="title"/>
          </p:nvPr>
        </p:nvSpPr>
        <p:spPr>
          <a:xfrm>
            <a:off x="311700" y="364775"/>
            <a:ext cx="8520600" cy="12792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ja" sz="3200">
                <a:latin typeface="MS PGothic"/>
                <a:ea typeface="MS PGothic"/>
                <a:cs typeface="MS PGothic"/>
                <a:sym typeface="MS PGothic"/>
              </a:rPr>
              <a:t>串本街歩き＆LocalWiki編集会</a:t>
            </a:r>
            <a:r>
              <a:rPr lang="ja" sz="3200">
                <a:latin typeface="MS PGothic"/>
                <a:ea typeface="MS PGothic"/>
                <a:cs typeface="MS PGothic"/>
                <a:sym typeface="MS PGothic"/>
              </a:rPr>
              <a:t>(1)</a:t>
            </a:r>
            <a:endParaRPr sz="3200">
              <a:latin typeface="MS PGothic"/>
              <a:ea typeface="MS PGothic"/>
              <a:cs typeface="MS PGothic"/>
              <a:sym typeface="MS PGothic"/>
            </a:endParaRPr>
          </a:p>
        </p:txBody>
      </p:sp>
      <p:sp>
        <p:nvSpPr>
          <p:cNvPr id="208" name="Shape 208"/>
          <p:cNvSpPr txBox="1"/>
          <p:nvPr/>
        </p:nvSpPr>
        <p:spPr>
          <a:xfrm>
            <a:off x="486375" y="1498350"/>
            <a:ext cx="4708200" cy="51066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b="1" lang="ja" sz="1600">
                <a:solidFill>
                  <a:srgbClr val="000000"/>
                </a:solidFill>
                <a:latin typeface="MS PGothic"/>
                <a:ea typeface="MS PGothic"/>
                <a:cs typeface="MS PGothic"/>
                <a:sym typeface="MS PGothic"/>
              </a:rPr>
              <a:t>【活動内容】</a:t>
            </a:r>
            <a:endParaRPr b="1" sz="1600">
              <a:solidFill>
                <a:srgbClr val="000000"/>
              </a:solidFill>
              <a:latin typeface="MS PGothic"/>
              <a:ea typeface="MS PGothic"/>
              <a:cs typeface="MS PGothic"/>
              <a:sym typeface="MS PGothic"/>
            </a:endParaRPr>
          </a:p>
          <a:p>
            <a:pPr indent="0" lvl="0" marL="0" rtl="0">
              <a:lnSpc>
                <a:spcPct val="115000"/>
              </a:lnSpc>
              <a:spcBef>
                <a:spcPts val="0"/>
              </a:spcBef>
              <a:spcAft>
                <a:spcPts val="0"/>
              </a:spcAft>
              <a:buNone/>
            </a:pPr>
            <a:r>
              <a:rPr lang="ja" sz="1600">
                <a:solidFill>
                  <a:schemeClr val="dk1"/>
                </a:solidFill>
                <a:latin typeface="MS PGothic"/>
                <a:ea typeface="MS PGothic"/>
                <a:cs typeface="MS PGothic"/>
                <a:sym typeface="MS PGothic"/>
              </a:rPr>
              <a:t>串本町では、古民家再生プロジェクトに伴い運営団体を設立予定。古民家を宿泊施設にするとともに、2016年10月に、世界遺産熊野古道の追加登録箇所もあることから、地域情報をLocalWikiやOSMにまとめる。今回のイベントでは、串本古座高校CGS部（別名：地域包括的支援部）の代表と、古民家周辺を街歩きし、LocalWikiとOSMの編集作業をした。</a:t>
            </a:r>
            <a:endParaRPr sz="1600">
              <a:solidFill>
                <a:schemeClr val="dk1"/>
              </a:solidFill>
              <a:latin typeface="MS PGothic"/>
              <a:ea typeface="MS PGothic"/>
              <a:cs typeface="MS PGothic"/>
              <a:sym typeface="MS PGothic"/>
            </a:endParaRPr>
          </a:p>
          <a:p>
            <a:pPr indent="0" lvl="0" marL="0" rtl="0">
              <a:lnSpc>
                <a:spcPct val="115000"/>
              </a:lnSpc>
              <a:spcBef>
                <a:spcPts val="0"/>
              </a:spcBef>
              <a:spcAft>
                <a:spcPts val="0"/>
              </a:spcAft>
              <a:buClr>
                <a:schemeClr val="dk1"/>
              </a:buClr>
              <a:buSzPts val="1100"/>
              <a:buFont typeface="Arial"/>
              <a:buNone/>
            </a:pPr>
            <a:r>
              <a:rPr lang="ja" sz="1600">
                <a:solidFill>
                  <a:schemeClr val="dk1"/>
                </a:solidFill>
                <a:latin typeface="MS PGothic"/>
                <a:ea typeface="MS PGothic"/>
                <a:cs typeface="MS PGothic"/>
                <a:sym typeface="MS PGothic"/>
              </a:rPr>
              <a:t>本活動の成果は、紀伊民報が開発したLoacalWikiやOSMにあるデータを、APIを使ってWebサイトや印刷物に出力するシステムを使って、他の和歌山県ブロックにおける活動の成果もまとめてUDC提出作品とする。</a:t>
            </a:r>
            <a:endParaRPr sz="1600">
              <a:solidFill>
                <a:schemeClr val="dk1"/>
              </a:solidFill>
              <a:latin typeface="MS PGothic"/>
              <a:ea typeface="MS PGothic"/>
              <a:cs typeface="MS PGothic"/>
              <a:sym typeface="MS PGothic"/>
            </a:endParaRPr>
          </a:p>
          <a:p>
            <a:pPr indent="190500" lvl="0" marL="0" rtl="0">
              <a:lnSpc>
                <a:spcPct val="115000"/>
              </a:lnSpc>
              <a:spcBef>
                <a:spcPts val="0"/>
              </a:spcBef>
              <a:spcAft>
                <a:spcPts val="0"/>
              </a:spcAft>
              <a:buClr>
                <a:schemeClr val="dk1"/>
              </a:buClr>
              <a:buSzPts val="1100"/>
              <a:buFont typeface="Arial"/>
              <a:buNone/>
            </a:pPr>
            <a:r>
              <a:t/>
            </a:r>
            <a:endParaRPr sz="16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rPr b="1" lang="ja" sz="1600">
                <a:solidFill>
                  <a:srgbClr val="000000"/>
                </a:solidFill>
                <a:latin typeface="MS PGothic"/>
                <a:ea typeface="MS PGothic"/>
                <a:cs typeface="MS PGothic"/>
                <a:sym typeface="MS PGothic"/>
              </a:rPr>
              <a:t>【目的】</a:t>
            </a:r>
            <a:endParaRPr b="1" sz="1600">
              <a:solidFill>
                <a:srgbClr val="000000"/>
              </a:solidFill>
              <a:latin typeface="MS PGothic"/>
              <a:ea typeface="MS PGothic"/>
              <a:cs typeface="MS PGothic"/>
              <a:sym typeface="MS PGothic"/>
            </a:endParaRPr>
          </a:p>
          <a:p>
            <a:pPr indent="0" lvl="0" marL="0" rtl="0">
              <a:lnSpc>
                <a:spcPct val="115000"/>
              </a:lnSpc>
              <a:spcBef>
                <a:spcPts val="0"/>
              </a:spcBef>
              <a:spcAft>
                <a:spcPts val="0"/>
              </a:spcAft>
              <a:buNone/>
            </a:pPr>
            <a:r>
              <a:rPr lang="ja" sz="1600">
                <a:solidFill>
                  <a:schemeClr val="dk1"/>
                </a:solidFill>
                <a:latin typeface="MS PGothic"/>
                <a:ea typeface="MS PGothic"/>
                <a:cs typeface="MS PGothic"/>
                <a:sym typeface="MS PGothic"/>
              </a:rPr>
              <a:t>観光情報環境の整備と、地域みんなので、地域の歴史や文化、地理、産業、観光資源などの情報化することを通じて、郷土愛を育てることが目的。</a:t>
            </a:r>
            <a:endParaRPr sz="1600">
              <a:latin typeface="MS PGothic"/>
              <a:ea typeface="MS PGothic"/>
              <a:cs typeface="MS PGothic"/>
              <a:sym typeface="MS PGothic"/>
            </a:endParaRPr>
          </a:p>
        </p:txBody>
      </p:sp>
      <p:pic>
        <p:nvPicPr>
          <p:cNvPr descr="IMG_0817.JPG" id="209" name="Shape 209"/>
          <p:cNvPicPr preferRelativeResize="0"/>
          <p:nvPr/>
        </p:nvPicPr>
        <p:blipFill rotWithShape="1">
          <a:blip r:embed="rId4">
            <a:alphaModFix/>
          </a:blip>
          <a:srcRect b="0" l="0" r="0" t="0"/>
          <a:stretch/>
        </p:blipFill>
        <p:spPr>
          <a:xfrm>
            <a:off x="5403969" y="1200055"/>
            <a:ext cx="3428324" cy="2569039"/>
          </a:xfrm>
          <a:prstGeom prst="rect">
            <a:avLst/>
          </a:prstGeom>
          <a:noFill/>
          <a:ln>
            <a:noFill/>
          </a:ln>
        </p:spPr>
      </p:pic>
      <p:pic>
        <p:nvPicPr>
          <p:cNvPr descr="IMG_0823.JPG" id="210" name="Shape 210"/>
          <p:cNvPicPr preferRelativeResize="0"/>
          <p:nvPr/>
        </p:nvPicPr>
        <p:blipFill rotWithShape="1">
          <a:blip r:embed="rId5">
            <a:alphaModFix/>
          </a:blip>
          <a:srcRect b="0" l="0" r="0" t="0"/>
          <a:stretch/>
        </p:blipFill>
        <p:spPr>
          <a:xfrm>
            <a:off x="5382786" y="4004154"/>
            <a:ext cx="3470702" cy="2600796"/>
          </a:xfrm>
          <a:prstGeom prst="rect">
            <a:avLst/>
          </a:prstGeom>
          <a:noFill/>
          <a:ln>
            <a:noFill/>
          </a:ln>
        </p:spPr>
      </p:pic>
      <p:sp>
        <p:nvSpPr>
          <p:cNvPr id="211" name="Shape 211"/>
          <p:cNvSpPr txBox="1"/>
          <p:nvPr/>
        </p:nvSpPr>
        <p:spPr>
          <a:xfrm>
            <a:off x="235500" y="0"/>
            <a:ext cx="5532900" cy="428100"/>
          </a:xfrm>
          <a:prstGeom prst="rect">
            <a:avLst/>
          </a:prstGeom>
          <a:noFill/>
          <a:ln>
            <a:noFill/>
          </a:ln>
        </p:spPr>
        <p:txBody>
          <a:bodyPr anchorCtr="0" anchor="ctr" bIns="91425" lIns="91425" spcFirstLastPara="1" rIns="91425" wrap="square" tIns="91425">
            <a:noAutofit/>
          </a:bodyPr>
          <a:lstStyle/>
          <a:p>
            <a:pPr indent="0" lvl="0" marL="0" rtl="0">
              <a:lnSpc>
                <a:spcPct val="115000"/>
              </a:lnSpc>
              <a:spcBef>
                <a:spcPts val="0"/>
              </a:spcBef>
              <a:spcAft>
                <a:spcPts val="0"/>
              </a:spcAft>
              <a:buNone/>
            </a:pPr>
            <a:r>
              <a:rPr lang="ja" sz="1800">
                <a:solidFill>
                  <a:schemeClr val="lt1"/>
                </a:solidFill>
                <a:latin typeface="MS PGothic"/>
                <a:ea typeface="MS PGothic"/>
                <a:cs typeface="MS PGothic"/>
                <a:sym typeface="MS PGothic"/>
              </a:rPr>
              <a:t>●</a:t>
            </a:r>
            <a:r>
              <a:rPr lang="ja" sz="1800">
                <a:solidFill>
                  <a:schemeClr val="dk1"/>
                </a:solidFill>
                <a:latin typeface="MS PGothic"/>
                <a:ea typeface="MS PGothic"/>
                <a:cs typeface="MS PGothic"/>
                <a:sym typeface="MS PGothic"/>
              </a:rPr>
              <a:t>LocalWikiを活用した取り組み【上仲（紀伊民報）主体】</a:t>
            </a:r>
            <a:endParaRPr sz="1800">
              <a:solidFill>
                <a:schemeClr val="dk1"/>
              </a:solidFill>
              <a:latin typeface="MS PGothic"/>
              <a:ea typeface="MS PGothic"/>
              <a:cs typeface="MS PGothic"/>
              <a:sym typeface="MS PGothic"/>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215" name="Shape 215"/>
        <p:cNvGrpSpPr/>
        <p:nvPr/>
      </p:nvGrpSpPr>
      <p:grpSpPr>
        <a:xfrm>
          <a:off x="0" y="0"/>
          <a:ext cx="0" cy="0"/>
          <a:chOff x="0" y="0"/>
          <a:chExt cx="0" cy="0"/>
        </a:xfrm>
      </p:grpSpPr>
      <p:sp>
        <p:nvSpPr>
          <p:cNvPr id="216" name="Shape 216"/>
          <p:cNvSpPr txBox="1"/>
          <p:nvPr>
            <p:ph type="title"/>
          </p:nvPr>
        </p:nvSpPr>
        <p:spPr>
          <a:xfrm>
            <a:off x="311700" y="364775"/>
            <a:ext cx="8520600" cy="12792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ja" sz="3200">
                <a:latin typeface="MS PGothic"/>
                <a:ea typeface="MS PGothic"/>
                <a:cs typeface="MS PGothic"/>
                <a:sym typeface="MS PGothic"/>
              </a:rPr>
              <a:t>串本街歩き＆LocalWiki編集会</a:t>
            </a:r>
            <a:r>
              <a:rPr lang="ja" sz="3200">
                <a:latin typeface="MS PGothic"/>
                <a:ea typeface="MS PGothic"/>
                <a:cs typeface="MS PGothic"/>
                <a:sym typeface="MS PGothic"/>
              </a:rPr>
              <a:t>(2)</a:t>
            </a:r>
            <a:endParaRPr sz="3200">
              <a:latin typeface="MS PGothic"/>
              <a:ea typeface="MS PGothic"/>
              <a:cs typeface="MS PGothic"/>
              <a:sym typeface="MS PGothic"/>
            </a:endParaRPr>
          </a:p>
          <a:p>
            <a:pPr indent="0" lvl="0" marL="0" rtl="0">
              <a:spcBef>
                <a:spcPts val="0"/>
              </a:spcBef>
              <a:spcAft>
                <a:spcPts val="0"/>
              </a:spcAft>
              <a:buNone/>
            </a:pPr>
            <a:r>
              <a:t/>
            </a:r>
            <a:endParaRPr sz="2700">
              <a:latin typeface="MS PGothic"/>
              <a:ea typeface="MS PGothic"/>
              <a:cs typeface="MS PGothic"/>
              <a:sym typeface="MS PGothic"/>
            </a:endParaRPr>
          </a:p>
        </p:txBody>
      </p:sp>
      <p:sp>
        <p:nvSpPr>
          <p:cNvPr id="217" name="Shape 217"/>
          <p:cNvSpPr txBox="1"/>
          <p:nvPr/>
        </p:nvSpPr>
        <p:spPr>
          <a:xfrm>
            <a:off x="486375" y="1498350"/>
            <a:ext cx="4800000" cy="49317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b="1" lang="ja" sz="1600">
                <a:solidFill>
                  <a:srgbClr val="000000"/>
                </a:solidFill>
                <a:latin typeface="MS PGothic"/>
                <a:ea typeface="MS PGothic"/>
                <a:cs typeface="MS PGothic"/>
                <a:sym typeface="MS PGothic"/>
              </a:rPr>
              <a:t>【</a:t>
            </a:r>
            <a:r>
              <a:rPr b="1" lang="ja" sz="1600">
                <a:solidFill>
                  <a:schemeClr val="dk1"/>
                </a:solidFill>
                <a:latin typeface="MS PGothic"/>
                <a:ea typeface="MS PGothic"/>
                <a:cs typeface="MS PGothic"/>
                <a:sym typeface="MS PGothic"/>
              </a:rPr>
              <a:t>開催日時・場所</a:t>
            </a:r>
            <a:r>
              <a:rPr b="1" lang="ja" sz="1600">
                <a:solidFill>
                  <a:srgbClr val="000000"/>
                </a:solidFill>
                <a:latin typeface="MS PGothic"/>
                <a:ea typeface="MS PGothic"/>
                <a:cs typeface="MS PGothic"/>
                <a:sym typeface="MS PGothic"/>
              </a:rPr>
              <a:t>】</a:t>
            </a:r>
            <a:br>
              <a:rPr lang="ja" sz="1600">
                <a:latin typeface="MS PGothic"/>
                <a:ea typeface="MS PGothic"/>
                <a:cs typeface="MS PGothic"/>
                <a:sym typeface="MS PGothic"/>
              </a:rPr>
            </a:br>
            <a:r>
              <a:rPr lang="ja" sz="1600">
                <a:solidFill>
                  <a:schemeClr val="dk1"/>
                </a:solidFill>
                <a:latin typeface="MS PGothic"/>
                <a:ea typeface="MS PGothic"/>
                <a:cs typeface="MS PGothic"/>
                <a:sym typeface="MS PGothic"/>
              </a:rPr>
              <a:t>2017/11/18</a:t>
            </a:r>
            <a:endParaRPr sz="16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rPr lang="ja" sz="1600">
                <a:solidFill>
                  <a:schemeClr val="dk1"/>
                </a:solidFill>
                <a:latin typeface="MS PGothic"/>
                <a:ea typeface="MS PGothic"/>
                <a:cs typeface="MS PGothic"/>
                <a:sym typeface="MS PGothic"/>
              </a:rPr>
              <a:t>串本町役場別館会議室１階</a:t>
            </a:r>
            <a:endParaRPr sz="16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t/>
            </a:r>
            <a:endParaRPr sz="16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rPr b="1" lang="ja" sz="1600">
                <a:solidFill>
                  <a:schemeClr val="dk1"/>
                </a:solidFill>
                <a:latin typeface="MS PGothic"/>
                <a:ea typeface="MS PGothic"/>
                <a:cs typeface="MS PGothic"/>
                <a:sym typeface="MS PGothic"/>
              </a:rPr>
              <a:t>【主催・共催・後援】</a:t>
            </a:r>
            <a:br>
              <a:rPr lang="ja" sz="1600">
                <a:solidFill>
                  <a:schemeClr val="dk1"/>
                </a:solidFill>
                <a:latin typeface="MS PGothic"/>
                <a:ea typeface="MS PGothic"/>
                <a:cs typeface="MS PGothic"/>
                <a:sym typeface="MS PGothic"/>
              </a:rPr>
            </a:br>
            <a:r>
              <a:rPr lang="ja" sz="1600">
                <a:solidFill>
                  <a:schemeClr val="dk1"/>
                </a:solidFill>
                <a:latin typeface="MS PGothic"/>
                <a:ea typeface="MS PGothic"/>
                <a:cs typeface="MS PGothic"/>
                <a:sym typeface="MS PGothic"/>
              </a:rPr>
              <a:t>主催：</a:t>
            </a:r>
            <a:r>
              <a:rPr lang="ja" sz="1600">
                <a:solidFill>
                  <a:schemeClr val="dk1"/>
                </a:solidFill>
                <a:latin typeface="MS PGothic"/>
                <a:ea typeface="MS PGothic"/>
                <a:cs typeface="MS PGothic"/>
                <a:sym typeface="MS PGothic"/>
              </a:rPr>
              <a:t>和歌山県立串本古座高等学校ＣＧＳ部、</a:t>
            </a:r>
            <a:endParaRPr sz="16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rPr lang="ja" sz="1600">
                <a:solidFill>
                  <a:schemeClr val="dk1"/>
                </a:solidFill>
                <a:latin typeface="MS PGothic"/>
                <a:ea typeface="MS PGothic"/>
                <a:cs typeface="MS PGothic"/>
                <a:sym typeface="MS PGothic"/>
              </a:rPr>
              <a:t>後援：上仲輝幸</a:t>
            </a:r>
            <a:r>
              <a:rPr lang="ja" sz="1200">
                <a:solidFill>
                  <a:schemeClr val="dk1"/>
                </a:solidFill>
                <a:latin typeface="MS PGothic"/>
                <a:ea typeface="MS PGothic"/>
                <a:cs typeface="MS PGothic"/>
                <a:sym typeface="MS PGothic"/>
              </a:rPr>
              <a:t>(UDC和歌山実行委員会・紀伊民報）</a:t>
            </a:r>
            <a:br>
              <a:rPr lang="ja" sz="1600">
                <a:solidFill>
                  <a:schemeClr val="dk1"/>
                </a:solidFill>
                <a:latin typeface="MS PGothic"/>
                <a:ea typeface="MS PGothic"/>
                <a:cs typeface="MS PGothic"/>
                <a:sym typeface="MS PGothic"/>
              </a:rPr>
            </a:br>
            <a:r>
              <a:rPr lang="ja" sz="1600">
                <a:solidFill>
                  <a:schemeClr val="dk1"/>
                </a:solidFill>
                <a:latin typeface="MS PGothic"/>
                <a:ea typeface="MS PGothic"/>
                <a:cs typeface="MS PGothic"/>
                <a:sym typeface="MS PGothic"/>
              </a:rPr>
              <a:t>共催：アーバンデータチャレンジ2017実行委員会</a:t>
            </a:r>
            <a:endParaRPr sz="16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t/>
            </a:r>
            <a:endParaRPr sz="1600">
              <a:solidFill>
                <a:srgbClr val="000000"/>
              </a:solidFill>
              <a:latin typeface="MS PGothic"/>
              <a:ea typeface="MS PGothic"/>
              <a:cs typeface="MS PGothic"/>
              <a:sym typeface="MS PGothic"/>
            </a:endParaRPr>
          </a:p>
          <a:p>
            <a:pPr indent="0" lvl="0" marL="0" rtl="0">
              <a:lnSpc>
                <a:spcPct val="115000"/>
              </a:lnSpc>
              <a:spcBef>
                <a:spcPts val="0"/>
              </a:spcBef>
              <a:spcAft>
                <a:spcPts val="0"/>
              </a:spcAft>
              <a:buNone/>
            </a:pPr>
            <a:r>
              <a:rPr b="1" lang="ja" sz="1600">
                <a:solidFill>
                  <a:srgbClr val="000000"/>
                </a:solidFill>
                <a:latin typeface="MS PGothic"/>
                <a:ea typeface="MS PGothic"/>
                <a:cs typeface="MS PGothic"/>
                <a:sym typeface="MS PGothic"/>
              </a:rPr>
              <a:t>【</a:t>
            </a:r>
            <a:r>
              <a:rPr b="1" lang="ja" sz="1600">
                <a:solidFill>
                  <a:schemeClr val="dk1"/>
                </a:solidFill>
                <a:latin typeface="MS PGothic"/>
                <a:ea typeface="MS PGothic"/>
                <a:cs typeface="MS PGothic"/>
                <a:sym typeface="MS PGothic"/>
              </a:rPr>
              <a:t>参加者数</a:t>
            </a:r>
            <a:r>
              <a:rPr b="1" lang="ja" sz="1600">
                <a:solidFill>
                  <a:srgbClr val="000000"/>
                </a:solidFill>
                <a:latin typeface="MS PGothic"/>
                <a:ea typeface="MS PGothic"/>
                <a:cs typeface="MS PGothic"/>
                <a:sym typeface="MS PGothic"/>
              </a:rPr>
              <a:t>】</a:t>
            </a:r>
            <a:endParaRPr b="1" sz="1600">
              <a:solidFill>
                <a:srgbClr val="000000"/>
              </a:solidFill>
              <a:latin typeface="MS PGothic"/>
              <a:ea typeface="MS PGothic"/>
              <a:cs typeface="MS PGothic"/>
              <a:sym typeface="MS PGothic"/>
            </a:endParaRPr>
          </a:p>
          <a:p>
            <a:pPr indent="0" lvl="0" marL="0" rtl="0">
              <a:lnSpc>
                <a:spcPct val="115000"/>
              </a:lnSpc>
              <a:spcBef>
                <a:spcPts val="0"/>
              </a:spcBef>
              <a:spcAft>
                <a:spcPts val="0"/>
              </a:spcAft>
              <a:buNone/>
            </a:pPr>
            <a:r>
              <a:rPr lang="ja" sz="1600">
                <a:solidFill>
                  <a:schemeClr val="dk1"/>
                </a:solidFill>
                <a:latin typeface="MS PGothic"/>
                <a:ea typeface="MS PGothic"/>
                <a:cs typeface="MS PGothic"/>
                <a:sym typeface="MS PGothic"/>
              </a:rPr>
              <a:t>11名：</a:t>
            </a:r>
            <a:r>
              <a:rPr lang="ja" sz="1600">
                <a:solidFill>
                  <a:schemeClr val="dk1"/>
                </a:solidFill>
                <a:latin typeface="MS PGothic"/>
                <a:ea typeface="MS PGothic"/>
                <a:cs typeface="MS PGothic"/>
                <a:sym typeface="MS PGothic"/>
              </a:rPr>
              <a:t>高校教員2名、高校生4名、</a:t>
            </a:r>
            <a:br>
              <a:rPr lang="ja" sz="1600">
                <a:solidFill>
                  <a:schemeClr val="dk1"/>
                </a:solidFill>
                <a:latin typeface="MS PGothic"/>
                <a:ea typeface="MS PGothic"/>
                <a:cs typeface="MS PGothic"/>
                <a:sym typeface="MS PGothic"/>
              </a:rPr>
            </a:br>
            <a:r>
              <a:rPr lang="ja" sz="1600">
                <a:solidFill>
                  <a:schemeClr val="dk1"/>
                </a:solidFill>
                <a:latin typeface="MS PGothic"/>
                <a:ea typeface="MS PGothic"/>
                <a:cs typeface="MS PGothic"/>
                <a:sym typeface="MS PGothic"/>
              </a:rPr>
              <a:t>　　　　串本役場2名、和歌山県庁2名、</a:t>
            </a:r>
            <a:br>
              <a:rPr lang="ja" sz="1600">
                <a:solidFill>
                  <a:schemeClr val="dk1"/>
                </a:solidFill>
                <a:latin typeface="MS PGothic"/>
                <a:ea typeface="MS PGothic"/>
                <a:cs typeface="MS PGothic"/>
                <a:sym typeface="MS PGothic"/>
              </a:rPr>
            </a:br>
            <a:r>
              <a:rPr lang="ja" sz="1600">
                <a:solidFill>
                  <a:schemeClr val="dk1"/>
                </a:solidFill>
                <a:latin typeface="MS PGothic"/>
                <a:ea typeface="MS PGothic"/>
                <a:cs typeface="MS PGothic"/>
                <a:sym typeface="MS PGothic"/>
              </a:rPr>
              <a:t>　　　　新聞社1名</a:t>
            </a:r>
            <a:endParaRPr sz="16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t/>
            </a:r>
            <a:endParaRPr sz="16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rPr b="1" lang="ja" sz="1600">
                <a:solidFill>
                  <a:schemeClr val="dk1"/>
                </a:solidFill>
                <a:latin typeface="MS PGothic"/>
                <a:ea typeface="MS PGothic"/>
                <a:cs typeface="MS PGothic"/>
                <a:sym typeface="MS PGothic"/>
              </a:rPr>
              <a:t>【ホームページ】</a:t>
            </a:r>
            <a:endParaRPr b="1" sz="16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rPr lang="ja" sz="1600" u="sng">
                <a:solidFill>
                  <a:schemeClr val="hlink"/>
                </a:solidFill>
                <a:latin typeface="MS PGothic"/>
                <a:ea typeface="MS PGothic"/>
                <a:cs typeface="MS PGothic"/>
                <a:sym typeface="MS PGothic"/>
                <a:hlinkClick r:id="rId4"/>
              </a:rPr>
              <a:t>http://kkhs.civic.style</a:t>
            </a:r>
            <a:br>
              <a:rPr lang="ja" sz="1600">
                <a:solidFill>
                  <a:schemeClr val="dk1"/>
                </a:solidFill>
                <a:latin typeface="MS PGothic"/>
                <a:ea typeface="MS PGothic"/>
                <a:cs typeface="MS PGothic"/>
                <a:sym typeface="MS PGothic"/>
              </a:rPr>
            </a:br>
            <a:r>
              <a:rPr lang="ja" sz="1600" u="sng">
                <a:solidFill>
                  <a:schemeClr val="hlink"/>
                </a:solidFill>
                <a:latin typeface="MS PGothic"/>
                <a:ea typeface="MS PGothic"/>
                <a:cs typeface="MS PGothic"/>
                <a:sym typeface="MS PGothic"/>
                <a:hlinkClick r:id="rId5"/>
              </a:rPr>
              <a:t>http://ksm.civic.style</a:t>
            </a:r>
            <a:endParaRPr sz="1600">
              <a:solidFill>
                <a:schemeClr val="dk1"/>
              </a:solidFill>
              <a:latin typeface="MS PGothic"/>
              <a:ea typeface="MS PGothic"/>
              <a:cs typeface="MS PGothic"/>
              <a:sym typeface="MS PGothic"/>
            </a:endParaRPr>
          </a:p>
        </p:txBody>
      </p:sp>
      <p:pic>
        <p:nvPicPr>
          <p:cNvPr id="218" name="Shape 218"/>
          <p:cNvPicPr preferRelativeResize="0"/>
          <p:nvPr/>
        </p:nvPicPr>
        <p:blipFill>
          <a:blip r:embed="rId6">
            <a:alphaModFix/>
          </a:blip>
          <a:stretch>
            <a:fillRect/>
          </a:stretch>
        </p:blipFill>
        <p:spPr>
          <a:xfrm>
            <a:off x="6679451" y="500675"/>
            <a:ext cx="2213425" cy="2775642"/>
          </a:xfrm>
          <a:prstGeom prst="rect">
            <a:avLst/>
          </a:prstGeom>
          <a:noFill/>
          <a:ln>
            <a:noFill/>
          </a:ln>
        </p:spPr>
      </p:pic>
      <p:pic>
        <p:nvPicPr>
          <p:cNvPr id="219" name="Shape 219"/>
          <p:cNvPicPr preferRelativeResize="0"/>
          <p:nvPr/>
        </p:nvPicPr>
        <p:blipFill>
          <a:blip r:embed="rId7">
            <a:alphaModFix/>
          </a:blip>
          <a:stretch>
            <a:fillRect/>
          </a:stretch>
        </p:blipFill>
        <p:spPr>
          <a:xfrm>
            <a:off x="4895225" y="1025000"/>
            <a:ext cx="1644449" cy="2761961"/>
          </a:xfrm>
          <a:prstGeom prst="rect">
            <a:avLst/>
          </a:prstGeom>
          <a:noFill/>
          <a:ln>
            <a:noFill/>
          </a:ln>
        </p:spPr>
      </p:pic>
      <p:pic>
        <p:nvPicPr>
          <p:cNvPr id="220" name="Shape 220"/>
          <p:cNvPicPr preferRelativeResize="0"/>
          <p:nvPr/>
        </p:nvPicPr>
        <p:blipFill>
          <a:blip r:embed="rId8">
            <a:alphaModFix/>
          </a:blip>
          <a:stretch>
            <a:fillRect/>
          </a:stretch>
        </p:blipFill>
        <p:spPr>
          <a:xfrm>
            <a:off x="6679450" y="3422523"/>
            <a:ext cx="2213425" cy="2913400"/>
          </a:xfrm>
          <a:prstGeom prst="rect">
            <a:avLst/>
          </a:prstGeom>
          <a:noFill/>
          <a:ln>
            <a:noFill/>
          </a:ln>
        </p:spPr>
      </p:pic>
      <p:pic>
        <p:nvPicPr>
          <p:cNvPr id="221" name="Shape 221"/>
          <p:cNvPicPr preferRelativeResize="0"/>
          <p:nvPr/>
        </p:nvPicPr>
        <p:blipFill>
          <a:blip r:embed="rId9">
            <a:alphaModFix/>
          </a:blip>
          <a:stretch>
            <a:fillRect/>
          </a:stretch>
        </p:blipFill>
        <p:spPr>
          <a:xfrm>
            <a:off x="4895225" y="3921064"/>
            <a:ext cx="1644449" cy="2782687"/>
          </a:xfrm>
          <a:prstGeom prst="rect">
            <a:avLst/>
          </a:prstGeom>
          <a:noFill/>
          <a:ln>
            <a:noFill/>
          </a:ln>
        </p:spPr>
      </p:pic>
      <p:sp>
        <p:nvSpPr>
          <p:cNvPr id="222" name="Shape 222"/>
          <p:cNvSpPr txBox="1"/>
          <p:nvPr/>
        </p:nvSpPr>
        <p:spPr>
          <a:xfrm>
            <a:off x="235500" y="0"/>
            <a:ext cx="5532900" cy="428100"/>
          </a:xfrm>
          <a:prstGeom prst="rect">
            <a:avLst/>
          </a:prstGeom>
          <a:noFill/>
          <a:ln>
            <a:noFill/>
          </a:ln>
        </p:spPr>
        <p:txBody>
          <a:bodyPr anchorCtr="0" anchor="ctr" bIns="91425" lIns="91425" spcFirstLastPara="1" rIns="91425" wrap="square" tIns="91425">
            <a:noAutofit/>
          </a:bodyPr>
          <a:lstStyle/>
          <a:p>
            <a:pPr indent="0" lvl="0" marL="0" rtl="0">
              <a:lnSpc>
                <a:spcPct val="115000"/>
              </a:lnSpc>
              <a:spcBef>
                <a:spcPts val="0"/>
              </a:spcBef>
              <a:spcAft>
                <a:spcPts val="0"/>
              </a:spcAft>
              <a:buNone/>
            </a:pPr>
            <a:r>
              <a:rPr lang="ja" sz="1800">
                <a:solidFill>
                  <a:schemeClr val="lt1"/>
                </a:solidFill>
                <a:latin typeface="MS PGothic"/>
                <a:ea typeface="MS PGothic"/>
                <a:cs typeface="MS PGothic"/>
                <a:sym typeface="MS PGothic"/>
              </a:rPr>
              <a:t>●</a:t>
            </a:r>
            <a:r>
              <a:rPr lang="ja" sz="1800">
                <a:solidFill>
                  <a:schemeClr val="dk1"/>
                </a:solidFill>
                <a:latin typeface="MS PGothic"/>
                <a:ea typeface="MS PGothic"/>
                <a:cs typeface="MS PGothic"/>
                <a:sym typeface="MS PGothic"/>
              </a:rPr>
              <a:t>LocalWikiを活用した取り組み【上仲（紀伊民報）主体】</a:t>
            </a:r>
            <a:endParaRPr sz="1800">
              <a:solidFill>
                <a:schemeClr val="dk1"/>
              </a:solidFill>
              <a:latin typeface="MS PGothic"/>
              <a:ea typeface="MS PGothic"/>
              <a:cs typeface="MS PGothic"/>
              <a:sym typeface="MS PGothic"/>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226" name="Shape 226"/>
        <p:cNvGrpSpPr/>
        <p:nvPr/>
      </p:nvGrpSpPr>
      <p:grpSpPr>
        <a:xfrm>
          <a:off x="0" y="0"/>
          <a:ext cx="0" cy="0"/>
          <a:chOff x="0" y="0"/>
          <a:chExt cx="0" cy="0"/>
        </a:xfrm>
      </p:grpSpPr>
      <p:cxnSp>
        <p:nvCxnSpPr>
          <p:cNvPr id="227" name="Shape 227"/>
          <p:cNvCxnSpPr/>
          <p:nvPr/>
        </p:nvCxnSpPr>
        <p:spPr>
          <a:xfrm flipH="1" rot="10800000">
            <a:off x="4601175" y="3356025"/>
            <a:ext cx="1614900" cy="846300"/>
          </a:xfrm>
          <a:prstGeom prst="straightConnector1">
            <a:avLst/>
          </a:prstGeom>
          <a:noFill/>
          <a:ln cap="flat" cmpd="sng" w="9525">
            <a:solidFill>
              <a:srgbClr val="FF0000"/>
            </a:solidFill>
            <a:prstDash val="solid"/>
            <a:round/>
            <a:headEnd len="lg" w="lg" type="none"/>
            <a:tailEnd len="lg" w="lg" type="none"/>
          </a:ln>
        </p:spPr>
      </p:cxnSp>
      <p:cxnSp>
        <p:nvCxnSpPr>
          <p:cNvPr id="228" name="Shape 228"/>
          <p:cNvCxnSpPr/>
          <p:nvPr/>
        </p:nvCxnSpPr>
        <p:spPr>
          <a:xfrm>
            <a:off x="4620650" y="4231525"/>
            <a:ext cx="1128600" cy="992400"/>
          </a:xfrm>
          <a:prstGeom prst="straightConnector1">
            <a:avLst/>
          </a:prstGeom>
          <a:noFill/>
          <a:ln cap="flat" cmpd="sng" w="9525">
            <a:solidFill>
              <a:srgbClr val="FF0000"/>
            </a:solidFill>
            <a:prstDash val="solid"/>
            <a:round/>
            <a:headEnd len="lg" w="lg" type="none"/>
            <a:tailEnd len="lg" w="lg" type="none"/>
          </a:ln>
        </p:spPr>
      </p:cxnSp>
      <p:cxnSp>
        <p:nvCxnSpPr>
          <p:cNvPr id="229" name="Shape 229"/>
          <p:cNvCxnSpPr/>
          <p:nvPr/>
        </p:nvCxnSpPr>
        <p:spPr>
          <a:xfrm>
            <a:off x="4620650" y="4221800"/>
            <a:ext cx="2480700" cy="1196700"/>
          </a:xfrm>
          <a:prstGeom prst="straightConnector1">
            <a:avLst/>
          </a:prstGeom>
          <a:noFill/>
          <a:ln cap="flat" cmpd="sng" w="9525">
            <a:solidFill>
              <a:srgbClr val="FF0000"/>
            </a:solidFill>
            <a:prstDash val="solid"/>
            <a:round/>
            <a:headEnd len="lg" w="lg" type="none"/>
            <a:tailEnd len="lg" w="lg" type="none"/>
          </a:ln>
        </p:spPr>
      </p:cxnSp>
      <p:cxnSp>
        <p:nvCxnSpPr>
          <p:cNvPr id="230" name="Shape 230"/>
          <p:cNvCxnSpPr/>
          <p:nvPr/>
        </p:nvCxnSpPr>
        <p:spPr>
          <a:xfrm>
            <a:off x="4649825" y="4173175"/>
            <a:ext cx="2616900" cy="544800"/>
          </a:xfrm>
          <a:prstGeom prst="straightConnector1">
            <a:avLst/>
          </a:prstGeom>
          <a:noFill/>
          <a:ln cap="flat" cmpd="sng" w="9525">
            <a:solidFill>
              <a:srgbClr val="FF0000"/>
            </a:solidFill>
            <a:prstDash val="solid"/>
            <a:round/>
            <a:headEnd len="lg" w="lg" type="none"/>
            <a:tailEnd len="lg" w="lg" type="none"/>
          </a:ln>
        </p:spPr>
      </p:cxnSp>
      <p:cxnSp>
        <p:nvCxnSpPr>
          <p:cNvPr id="231" name="Shape 231"/>
          <p:cNvCxnSpPr>
            <a:endCxn id="232" idx="2"/>
          </p:cNvCxnSpPr>
          <p:nvPr/>
        </p:nvCxnSpPr>
        <p:spPr>
          <a:xfrm>
            <a:off x="4727550" y="4231450"/>
            <a:ext cx="3729000" cy="1061400"/>
          </a:xfrm>
          <a:prstGeom prst="straightConnector1">
            <a:avLst/>
          </a:prstGeom>
          <a:noFill/>
          <a:ln cap="flat" cmpd="sng" w="9525">
            <a:solidFill>
              <a:srgbClr val="FF0000"/>
            </a:solidFill>
            <a:prstDash val="solid"/>
            <a:round/>
            <a:headEnd len="lg" w="lg" type="none"/>
            <a:tailEnd len="lg" w="lg" type="none"/>
          </a:ln>
        </p:spPr>
      </p:cxnSp>
      <p:cxnSp>
        <p:nvCxnSpPr>
          <p:cNvPr id="233" name="Shape 233"/>
          <p:cNvCxnSpPr>
            <a:endCxn id="234" idx="2"/>
          </p:cNvCxnSpPr>
          <p:nvPr/>
        </p:nvCxnSpPr>
        <p:spPr>
          <a:xfrm>
            <a:off x="4717950" y="4231425"/>
            <a:ext cx="3510000" cy="113700"/>
          </a:xfrm>
          <a:prstGeom prst="straightConnector1">
            <a:avLst/>
          </a:prstGeom>
          <a:noFill/>
          <a:ln cap="flat" cmpd="sng" w="9525">
            <a:solidFill>
              <a:srgbClr val="FF0000"/>
            </a:solidFill>
            <a:prstDash val="solid"/>
            <a:round/>
            <a:headEnd len="lg" w="lg" type="none"/>
            <a:tailEnd len="lg" w="lg" type="none"/>
          </a:ln>
        </p:spPr>
      </p:cxnSp>
      <p:cxnSp>
        <p:nvCxnSpPr>
          <p:cNvPr id="235" name="Shape 235"/>
          <p:cNvCxnSpPr/>
          <p:nvPr/>
        </p:nvCxnSpPr>
        <p:spPr>
          <a:xfrm flipH="1" rot="10800000">
            <a:off x="4630375" y="3317275"/>
            <a:ext cx="3132300" cy="855900"/>
          </a:xfrm>
          <a:prstGeom prst="straightConnector1">
            <a:avLst/>
          </a:prstGeom>
          <a:noFill/>
          <a:ln cap="flat" cmpd="sng" w="9525">
            <a:solidFill>
              <a:srgbClr val="FF0000"/>
            </a:solidFill>
            <a:prstDash val="solid"/>
            <a:round/>
            <a:headEnd len="lg" w="lg" type="none"/>
            <a:tailEnd len="lg" w="lg" type="none"/>
          </a:ln>
        </p:spPr>
      </p:cxnSp>
      <p:cxnSp>
        <p:nvCxnSpPr>
          <p:cNvPr id="236" name="Shape 236"/>
          <p:cNvCxnSpPr/>
          <p:nvPr/>
        </p:nvCxnSpPr>
        <p:spPr>
          <a:xfrm flipH="1" rot="10800000">
            <a:off x="4679000" y="4134175"/>
            <a:ext cx="1812600" cy="39000"/>
          </a:xfrm>
          <a:prstGeom prst="straightConnector1">
            <a:avLst/>
          </a:prstGeom>
          <a:noFill/>
          <a:ln cap="flat" cmpd="sng" w="9525">
            <a:solidFill>
              <a:srgbClr val="FF0000"/>
            </a:solidFill>
            <a:prstDash val="solid"/>
            <a:round/>
            <a:headEnd len="lg" w="lg" type="none"/>
            <a:tailEnd len="lg" w="lg" type="none"/>
          </a:ln>
        </p:spPr>
      </p:cxnSp>
      <p:cxnSp>
        <p:nvCxnSpPr>
          <p:cNvPr id="237" name="Shape 237"/>
          <p:cNvCxnSpPr/>
          <p:nvPr/>
        </p:nvCxnSpPr>
        <p:spPr>
          <a:xfrm>
            <a:off x="1215950" y="3511675"/>
            <a:ext cx="3395100" cy="661500"/>
          </a:xfrm>
          <a:prstGeom prst="straightConnector1">
            <a:avLst/>
          </a:prstGeom>
          <a:noFill/>
          <a:ln cap="flat" cmpd="sng" w="9525">
            <a:solidFill>
              <a:srgbClr val="FF0000"/>
            </a:solidFill>
            <a:prstDash val="solid"/>
            <a:round/>
            <a:headEnd len="lg" w="lg" type="none"/>
            <a:tailEnd len="lg" w="lg" type="none"/>
          </a:ln>
        </p:spPr>
      </p:cxnSp>
      <p:cxnSp>
        <p:nvCxnSpPr>
          <p:cNvPr id="238" name="Shape 238"/>
          <p:cNvCxnSpPr/>
          <p:nvPr/>
        </p:nvCxnSpPr>
        <p:spPr>
          <a:xfrm>
            <a:off x="2694550" y="3424125"/>
            <a:ext cx="1906500" cy="758700"/>
          </a:xfrm>
          <a:prstGeom prst="straightConnector1">
            <a:avLst/>
          </a:prstGeom>
          <a:noFill/>
          <a:ln cap="flat" cmpd="sng" w="9525">
            <a:solidFill>
              <a:srgbClr val="FF0000"/>
            </a:solidFill>
            <a:prstDash val="solid"/>
            <a:round/>
            <a:headEnd len="lg" w="lg" type="none"/>
            <a:tailEnd len="lg" w="lg" type="none"/>
          </a:ln>
        </p:spPr>
      </p:cxnSp>
      <p:cxnSp>
        <p:nvCxnSpPr>
          <p:cNvPr id="239" name="Shape 239"/>
          <p:cNvCxnSpPr/>
          <p:nvPr/>
        </p:nvCxnSpPr>
        <p:spPr>
          <a:xfrm flipH="1" rot="10800000">
            <a:off x="2694550" y="4153775"/>
            <a:ext cx="1935900" cy="97200"/>
          </a:xfrm>
          <a:prstGeom prst="straightConnector1">
            <a:avLst/>
          </a:prstGeom>
          <a:noFill/>
          <a:ln cap="flat" cmpd="sng" w="9525">
            <a:solidFill>
              <a:srgbClr val="FF0000"/>
            </a:solidFill>
            <a:prstDash val="solid"/>
            <a:round/>
            <a:headEnd len="lg" w="lg" type="none"/>
            <a:tailEnd len="lg" w="lg" type="none"/>
          </a:ln>
        </p:spPr>
      </p:cxnSp>
      <p:cxnSp>
        <p:nvCxnSpPr>
          <p:cNvPr id="240" name="Shape 240"/>
          <p:cNvCxnSpPr/>
          <p:nvPr/>
        </p:nvCxnSpPr>
        <p:spPr>
          <a:xfrm flipH="1" rot="10800000">
            <a:off x="2451350" y="4163525"/>
            <a:ext cx="2169300" cy="807300"/>
          </a:xfrm>
          <a:prstGeom prst="straightConnector1">
            <a:avLst/>
          </a:prstGeom>
          <a:noFill/>
          <a:ln cap="flat" cmpd="sng" w="9525">
            <a:solidFill>
              <a:srgbClr val="FF0000"/>
            </a:solidFill>
            <a:prstDash val="solid"/>
            <a:round/>
            <a:headEnd len="lg" w="lg" type="none"/>
            <a:tailEnd len="lg" w="lg" type="none"/>
          </a:ln>
        </p:spPr>
      </p:cxnSp>
      <p:cxnSp>
        <p:nvCxnSpPr>
          <p:cNvPr id="241" name="Shape 241"/>
          <p:cNvCxnSpPr/>
          <p:nvPr/>
        </p:nvCxnSpPr>
        <p:spPr>
          <a:xfrm flipH="1" rot="10800000">
            <a:off x="1201350" y="4221700"/>
            <a:ext cx="3380400" cy="308700"/>
          </a:xfrm>
          <a:prstGeom prst="straightConnector1">
            <a:avLst/>
          </a:prstGeom>
          <a:noFill/>
          <a:ln cap="flat" cmpd="sng" w="9525">
            <a:solidFill>
              <a:srgbClr val="FF0000"/>
            </a:solidFill>
            <a:prstDash val="solid"/>
            <a:round/>
            <a:headEnd len="lg" w="lg" type="none"/>
            <a:tailEnd len="lg" w="lg" type="none"/>
          </a:ln>
        </p:spPr>
      </p:cxnSp>
      <p:cxnSp>
        <p:nvCxnSpPr>
          <p:cNvPr id="242" name="Shape 242"/>
          <p:cNvCxnSpPr/>
          <p:nvPr/>
        </p:nvCxnSpPr>
        <p:spPr>
          <a:xfrm flipH="1" rot="10800000">
            <a:off x="1113800" y="4153650"/>
            <a:ext cx="3526200" cy="882600"/>
          </a:xfrm>
          <a:prstGeom prst="straightConnector1">
            <a:avLst/>
          </a:prstGeom>
          <a:noFill/>
          <a:ln cap="flat" cmpd="sng" w="9525">
            <a:solidFill>
              <a:srgbClr val="FF0000"/>
            </a:solidFill>
            <a:prstDash val="solid"/>
            <a:round/>
            <a:headEnd len="lg" w="lg" type="none"/>
            <a:tailEnd len="lg" w="lg" type="none"/>
          </a:ln>
        </p:spPr>
      </p:cxnSp>
      <p:cxnSp>
        <p:nvCxnSpPr>
          <p:cNvPr id="243" name="Shape 243"/>
          <p:cNvCxnSpPr/>
          <p:nvPr/>
        </p:nvCxnSpPr>
        <p:spPr>
          <a:xfrm flipH="1" rot="10800000">
            <a:off x="3584625" y="4153825"/>
            <a:ext cx="1016700" cy="1261800"/>
          </a:xfrm>
          <a:prstGeom prst="straightConnector1">
            <a:avLst/>
          </a:prstGeom>
          <a:noFill/>
          <a:ln cap="flat" cmpd="sng" w="9525">
            <a:solidFill>
              <a:srgbClr val="FF0000"/>
            </a:solidFill>
            <a:prstDash val="solid"/>
            <a:round/>
            <a:headEnd len="lg" w="lg" type="none"/>
            <a:tailEnd len="lg" w="lg" type="none"/>
          </a:ln>
        </p:spPr>
      </p:cxnSp>
      <p:sp>
        <p:nvSpPr>
          <p:cNvPr id="244" name="Shape 244"/>
          <p:cNvSpPr txBox="1"/>
          <p:nvPr>
            <p:ph type="title"/>
          </p:nvPr>
        </p:nvSpPr>
        <p:spPr>
          <a:xfrm>
            <a:off x="311700" y="364775"/>
            <a:ext cx="8520600" cy="12792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ja" sz="3200">
                <a:latin typeface="MS PGothic"/>
                <a:ea typeface="MS PGothic"/>
                <a:cs typeface="MS PGothic"/>
                <a:sym typeface="MS PGothic"/>
              </a:rPr>
              <a:t>目的は違っても、共通の取り組み</a:t>
            </a:r>
            <a:endParaRPr sz="3200">
              <a:latin typeface="MS PGothic"/>
              <a:ea typeface="MS PGothic"/>
              <a:cs typeface="MS PGothic"/>
              <a:sym typeface="MS PGothic"/>
            </a:endParaRPr>
          </a:p>
        </p:txBody>
      </p:sp>
      <p:cxnSp>
        <p:nvCxnSpPr>
          <p:cNvPr id="245" name="Shape 245"/>
          <p:cNvCxnSpPr/>
          <p:nvPr/>
        </p:nvCxnSpPr>
        <p:spPr>
          <a:xfrm>
            <a:off x="4572000" y="2483800"/>
            <a:ext cx="0" cy="3288000"/>
          </a:xfrm>
          <a:prstGeom prst="straightConnector1">
            <a:avLst/>
          </a:prstGeom>
          <a:noFill/>
          <a:ln cap="flat" cmpd="sng" w="28575">
            <a:solidFill>
              <a:srgbClr val="92D050"/>
            </a:solidFill>
            <a:prstDash val="solid"/>
            <a:round/>
            <a:headEnd len="lg" w="lg" type="none"/>
            <a:tailEnd len="lg" w="lg" type="none"/>
          </a:ln>
        </p:spPr>
      </p:cxnSp>
      <p:sp>
        <p:nvSpPr>
          <p:cNvPr id="246" name="Shape 246"/>
          <p:cNvSpPr txBox="1"/>
          <p:nvPr/>
        </p:nvSpPr>
        <p:spPr>
          <a:xfrm>
            <a:off x="681000" y="2483800"/>
            <a:ext cx="3210000" cy="65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ja" sz="2800">
                <a:solidFill>
                  <a:schemeClr val="dk1"/>
                </a:solidFill>
                <a:latin typeface="MS PGothic"/>
                <a:ea typeface="MS PGothic"/>
                <a:cs typeface="MS PGothic"/>
                <a:sym typeface="MS PGothic"/>
              </a:rPr>
              <a:t>人（住民・組織）</a:t>
            </a:r>
            <a:endParaRPr/>
          </a:p>
        </p:txBody>
      </p:sp>
      <p:sp>
        <p:nvSpPr>
          <p:cNvPr id="247" name="Shape 247"/>
          <p:cNvSpPr txBox="1"/>
          <p:nvPr/>
        </p:nvSpPr>
        <p:spPr>
          <a:xfrm>
            <a:off x="5253000" y="2483800"/>
            <a:ext cx="3210000" cy="65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ja" sz="2800">
                <a:solidFill>
                  <a:schemeClr val="dk1"/>
                </a:solidFill>
                <a:latin typeface="MS PGothic"/>
                <a:ea typeface="MS PGothic"/>
                <a:cs typeface="MS PGothic"/>
                <a:sym typeface="MS PGothic"/>
              </a:rPr>
              <a:t>目的</a:t>
            </a:r>
            <a:endParaRPr/>
          </a:p>
        </p:txBody>
      </p:sp>
      <p:sp>
        <p:nvSpPr>
          <p:cNvPr id="248" name="Shape 248"/>
          <p:cNvSpPr txBox="1"/>
          <p:nvPr/>
        </p:nvSpPr>
        <p:spPr>
          <a:xfrm>
            <a:off x="442675" y="1467475"/>
            <a:ext cx="8258700" cy="9402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ja" sz="1800">
                <a:solidFill>
                  <a:schemeClr val="dk1"/>
                </a:solidFill>
                <a:latin typeface="MS PGothic"/>
                <a:ea typeface="MS PGothic"/>
                <a:cs typeface="MS PGothic"/>
                <a:sym typeface="MS PGothic"/>
              </a:rPr>
              <a:t>地域活性化という共通の目的があっても、それぞれの状況や立場によって、</a:t>
            </a:r>
            <a:br>
              <a:rPr lang="ja" sz="2000">
                <a:solidFill>
                  <a:schemeClr val="dk1"/>
                </a:solidFill>
                <a:latin typeface="MS PGothic"/>
                <a:ea typeface="MS PGothic"/>
                <a:cs typeface="MS PGothic"/>
                <a:sym typeface="MS PGothic"/>
              </a:rPr>
            </a:br>
            <a:r>
              <a:rPr b="1" lang="ja" sz="2400">
                <a:solidFill>
                  <a:srgbClr val="FF0000"/>
                </a:solidFill>
                <a:latin typeface="MS PGothic"/>
                <a:ea typeface="MS PGothic"/>
                <a:cs typeface="MS PGothic"/>
                <a:sym typeface="MS PGothic"/>
              </a:rPr>
              <a:t>目的は異なる。</a:t>
            </a:r>
            <a:endParaRPr b="1" sz="2400">
              <a:solidFill>
                <a:srgbClr val="FF0000"/>
              </a:solidFill>
              <a:latin typeface="MS PGothic"/>
              <a:ea typeface="MS PGothic"/>
              <a:cs typeface="MS PGothic"/>
              <a:sym typeface="MS PGothic"/>
            </a:endParaRPr>
          </a:p>
        </p:txBody>
      </p:sp>
      <p:sp>
        <p:nvSpPr>
          <p:cNvPr id="249" name="Shape 249"/>
          <p:cNvSpPr/>
          <p:nvPr/>
        </p:nvSpPr>
        <p:spPr>
          <a:xfrm>
            <a:off x="3137175" y="3057725"/>
            <a:ext cx="2869668" cy="2334636"/>
          </a:xfrm>
          <a:prstGeom prst="irregularSeal1">
            <a:avLst/>
          </a:prstGeom>
          <a:solidFill>
            <a:srgbClr val="FFD966"/>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50" name="Shape 250"/>
          <p:cNvSpPr txBox="1"/>
          <p:nvPr/>
        </p:nvSpPr>
        <p:spPr>
          <a:xfrm>
            <a:off x="2967000" y="3563775"/>
            <a:ext cx="3210000" cy="1439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ja" sz="2800">
                <a:solidFill>
                  <a:srgbClr val="FF0000"/>
                </a:solidFill>
                <a:latin typeface="MS PGothic"/>
                <a:ea typeface="MS PGothic"/>
                <a:cs typeface="MS PGothic"/>
                <a:sym typeface="MS PGothic"/>
              </a:rPr>
              <a:t>地域活性化</a:t>
            </a:r>
            <a:endParaRPr sz="2800">
              <a:solidFill>
                <a:srgbClr val="FF0000"/>
              </a:solidFill>
              <a:latin typeface="MS PGothic"/>
              <a:ea typeface="MS PGothic"/>
              <a:cs typeface="MS PGothic"/>
              <a:sym typeface="MS PGothic"/>
            </a:endParaRPr>
          </a:p>
          <a:p>
            <a:pPr indent="0" lvl="0" marL="0" rtl="0" algn="ctr">
              <a:lnSpc>
                <a:spcPct val="115000"/>
              </a:lnSpc>
              <a:spcBef>
                <a:spcPts val="0"/>
              </a:spcBef>
              <a:spcAft>
                <a:spcPts val="0"/>
              </a:spcAft>
              <a:buNone/>
            </a:pPr>
            <a:r>
              <a:rPr lang="ja" sz="1800">
                <a:solidFill>
                  <a:schemeClr val="dk1"/>
                </a:solidFill>
                <a:latin typeface="MS PGothic"/>
                <a:ea typeface="MS PGothic"/>
                <a:cs typeface="MS PGothic"/>
                <a:sym typeface="MS PGothic"/>
              </a:rPr>
              <a:t>LocalWiki</a:t>
            </a:r>
            <a:endParaRPr sz="1800">
              <a:solidFill>
                <a:schemeClr val="dk1"/>
              </a:solidFill>
              <a:latin typeface="MS PGothic"/>
              <a:ea typeface="MS PGothic"/>
              <a:cs typeface="MS PGothic"/>
              <a:sym typeface="MS PGothic"/>
            </a:endParaRPr>
          </a:p>
          <a:p>
            <a:pPr indent="0" lvl="0" marL="0" rtl="0" algn="ctr">
              <a:lnSpc>
                <a:spcPct val="115000"/>
              </a:lnSpc>
              <a:spcBef>
                <a:spcPts val="0"/>
              </a:spcBef>
              <a:spcAft>
                <a:spcPts val="0"/>
              </a:spcAft>
              <a:buNone/>
            </a:pPr>
            <a:r>
              <a:rPr lang="ja" sz="1800">
                <a:solidFill>
                  <a:schemeClr val="dk1"/>
                </a:solidFill>
                <a:latin typeface="MS PGothic"/>
                <a:ea typeface="MS PGothic"/>
                <a:cs typeface="MS PGothic"/>
                <a:sym typeface="MS PGothic"/>
              </a:rPr>
              <a:t>情報の集約と発信</a:t>
            </a:r>
            <a:endParaRPr sz="1800">
              <a:solidFill>
                <a:schemeClr val="dk1"/>
              </a:solidFill>
              <a:latin typeface="MS PGothic"/>
              <a:ea typeface="MS PGothic"/>
              <a:cs typeface="MS PGothic"/>
              <a:sym typeface="MS PGothic"/>
            </a:endParaRPr>
          </a:p>
        </p:txBody>
      </p:sp>
      <p:grpSp>
        <p:nvGrpSpPr>
          <p:cNvPr id="251" name="Shape 251"/>
          <p:cNvGrpSpPr/>
          <p:nvPr/>
        </p:nvGrpSpPr>
        <p:grpSpPr>
          <a:xfrm>
            <a:off x="1843450" y="3061550"/>
            <a:ext cx="1614600" cy="653700"/>
            <a:chOff x="442675" y="2752925"/>
            <a:chExt cx="1614600" cy="653700"/>
          </a:xfrm>
        </p:grpSpPr>
        <p:sp>
          <p:nvSpPr>
            <p:cNvPr id="252" name="Shape 252"/>
            <p:cNvSpPr/>
            <p:nvPr/>
          </p:nvSpPr>
          <p:spPr>
            <a:xfrm>
              <a:off x="598225" y="2752925"/>
              <a:ext cx="1303500" cy="653700"/>
            </a:xfrm>
            <a:prstGeom prst="ellipse">
              <a:avLst/>
            </a:prstGeom>
            <a:solidFill>
              <a:srgbClr val="B6D7A8"/>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53" name="Shape 253"/>
            <p:cNvSpPr txBox="1"/>
            <p:nvPr/>
          </p:nvSpPr>
          <p:spPr>
            <a:xfrm>
              <a:off x="442675" y="2865725"/>
              <a:ext cx="1614600" cy="428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ja" sz="1800">
                  <a:solidFill>
                    <a:schemeClr val="dk1"/>
                  </a:solidFill>
                  <a:latin typeface="MS PGothic"/>
                  <a:ea typeface="MS PGothic"/>
                  <a:cs typeface="MS PGothic"/>
                  <a:sym typeface="MS PGothic"/>
                </a:rPr>
                <a:t>学校</a:t>
              </a:r>
              <a:endParaRPr sz="1800"/>
            </a:p>
          </p:txBody>
        </p:sp>
      </p:grpSp>
      <p:grpSp>
        <p:nvGrpSpPr>
          <p:cNvPr id="254" name="Shape 254"/>
          <p:cNvGrpSpPr/>
          <p:nvPr/>
        </p:nvGrpSpPr>
        <p:grpSpPr>
          <a:xfrm>
            <a:off x="1843450" y="3899088"/>
            <a:ext cx="1614600" cy="653700"/>
            <a:chOff x="442675" y="3463050"/>
            <a:chExt cx="1614600" cy="653700"/>
          </a:xfrm>
        </p:grpSpPr>
        <p:sp>
          <p:nvSpPr>
            <p:cNvPr id="255" name="Shape 255"/>
            <p:cNvSpPr/>
            <p:nvPr/>
          </p:nvSpPr>
          <p:spPr>
            <a:xfrm>
              <a:off x="598225" y="3463050"/>
              <a:ext cx="1303500" cy="653700"/>
            </a:xfrm>
            <a:prstGeom prst="ellipse">
              <a:avLst/>
            </a:prstGeom>
            <a:solidFill>
              <a:srgbClr val="D0E0E3"/>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56" name="Shape 256"/>
            <p:cNvSpPr txBox="1"/>
            <p:nvPr/>
          </p:nvSpPr>
          <p:spPr>
            <a:xfrm>
              <a:off x="442675" y="3575850"/>
              <a:ext cx="1614600" cy="428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ja" sz="1800">
                  <a:solidFill>
                    <a:schemeClr val="dk1"/>
                  </a:solidFill>
                  <a:latin typeface="MS PGothic"/>
                  <a:ea typeface="MS PGothic"/>
                  <a:cs typeface="MS PGothic"/>
                  <a:sym typeface="MS PGothic"/>
                </a:rPr>
                <a:t>自治体</a:t>
              </a:r>
              <a:endParaRPr sz="1800"/>
            </a:p>
          </p:txBody>
        </p:sp>
      </p:grpSp>
      <p:grpSp>
        <p:nvGrpSpPr>
          <p:cNvPr id="257" name="Shape 257"/>
          <p:cNvGrpSpPr/>
          <p:nvPr/>
        </p:nvGrpSpPr>
        <p:grpSpPr>
          <a:xfrm>
            <a:off x="292150" y="3191038"/>
            <a:ext cx="1614600" cy="653700"/>
            <a:chOff x="442675" y="4357975"/>
            <a:chExt cx="1614600" cy="653700"/>
          </a:xfrm>
        </p:grpSpPr>
        <p:sp>
          <p:nvSpPr>
            <p:cNvPr id="258" name="Shape 258"/>
            <p:cNvSpPr/>
            <p:nvPr/>
          </p:nvSpPr>
          <p:spPr>
            <a:xfrm>
              <a:off x="598225" y="4357975"/>
              <a:ext cx="1303500" cy="653700"/>
            </a:xfrm>
            <a:prstGeom prst="ellipse">
              <a:avLst/>
            </a:prstGeom>
            <a:solidFill>
              <a:srgbClr val="EAD1DC"/>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59" name="Shape 259"/>
            <p:cNvSpPr txBox="1"/>
            <p:nvPr/>
          </p:nvSpPr>
          <p:spPr>
            <a:xfrm>
              <a:off x="442675" y="4470775"/>
              <a:ext cx="1614600" cy="428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ja" sz="1800">
                  <a:solidFill>
                    <a:schemeClr val="dk1"/>
                  </a:solidFill>
                  <a:latin typeface="MS PGothic"/>
                  <a:ea typeface="MS PGothic"/>
                  <a:cs typeface="MS PGothic"/>
                  <a:sym typeface="MS PGothic"/>
                </a:rPr>
                <a:t>観光協会</a:t>
              </a:r>
              <a:endParaRPr sz="1800"/>
            </a:p>
          </p:txBody>
        </p:sp>
      </p:grpSp>
      <p:grpSp>
        <p:nvGrpSpPr>
          <p:cNvPr id="260" name="Shape 260"/>
          <p:cNvGrpSpPr/>
          <p:nvPr/>
        </p:nvGrpSpPr>
        <p:grpSpPr>
          <a:xfrm>
            <a:off x="374575" y="4007150"/>
            <a:ext cx="1614600" cy="653700"/>
            <a:chOff x="442675" y="5194550"/>
            <a:chExt cx="1614600" cy="653700"/>
          </a:xfrm>
        </p:grpSpPr>
        <p:sp>
          <p:nvSpPr>
            <p:cNvPr id="261" name="Shape 261"/>
            <p:cNvSpPr/>
            <p:nvPr/>
          </p:nvSpPr>
          <p:spPr>
            <a:xfrm>
              <a:off x="598225" y="5194550"/>
              <a:ext cx="1303500" cy="653700"/>
            </a:xfrm>
            <a:prstGeom prst="ellipse">
              <a:avLst/>
            </a:prstGeom>
            <a:solidFill>
              <a:srgbClr val="A2C4C9"/>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62" name="Shape 262"/>
            <p:cNvSpPr txBox="1"/>
            <p:nvPr/>
          </p:nvSpPr>
          <p:spPr>
            <a:xfrm>
              <a:off x="442675" y="5307350"/>
              <a:ext cx="1614600" cy="428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ja" sz="1800">
                  <a:solidFill>
                    <a:schemeClr val="dk1"/>
                  </a:solidFill>
                  <a:latin typeface="MS PGothic"/>
                  <a:ea typeface="MS PGothic"/>
                  <a:cs typeface="MS PGothic"/>
                  <a:sym typeface="MS PGothic"/>
                </a:rPr>
                <a:t>商工会議所</a:t>
              </a:r>
              <a:endParaRPr sz="1800"/>
            </a:p>
          </p:txBody>
        </p:sp>
      </p:grpSp>
      <p:grpSp>
        <p:nvGrpSpPr>
          <p:cNvPr id="263" name="Shape 263"/>
          <p:cNvGrpSpPr/>
          <p:nvPr/>
        </p:nvGrpSpPr>
        <p:grpSpPr>
          <a:xfrm>
            <a:off x="311700" y="4952750"/>
            <a:ext cx="1614600" cy="653700"/>
            <a:chOff x="442675" y="5992200"/>
            <a:chExt cx="1614600" cy="653700"/>
          </a:xfrm>
        </p:grpSpPr>
        <p:sp>
          <p:nvSpPr>
            <p:cNvPr id="264" name="Shape 264"/>
            <p:cNvSpPr/>
            <p:nvPr/>
          </p:nvSpPr>
          <p:spPr>
            <a:xfrm>
              <a:off x="598225" y="5992200"/>
              <a:ext cx="1303500" cy="653700"/>
            </a:xfrm>
            <a:prstGeom prst="ellipse">
              <a:avLst/>
            </a:prstGeom>
            <a:solidFill>
              <a:srgbClr val="DD7E6B"/>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65" name="Shape 265"/>
            <p:cNvSpPr txBox="1"/>
            <p:nvPr/>
          </p:nvSpPr>
          <p:spPr>
            <a:xfrm>
              <a:off x="442675" y="6105000"/>
              <a:ext cx="1614600" cy="428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ja" sz="1800">
                  <a:solidFill>
                    <a:schemeClr val="dk1"/>
                  </a:solidFill>
                  <a:latin typeface="MS PGothic"/>
                  <a:ea typeface="MS PGothic"/>
                  <a:cs typeface="MS PGothic"/>
                  <a:sym typeface="MS PGothic"/>
                </a:rPr>
                <a:t>企業</a:t>
              </a:r>
              <a:endParaRPr sz="1800"/>
            </a:p>
          </p:txBody>
        </p:sp>
      </p:grpSp>
      <p:grpSp>
        <p:nvGrpSpPr>
          <p:cNvPr id="266" name="Shape 266"/>
          <p:cNvGrpSpPr/>
          <p:nvPr/>
        </p:nvGrpSpPr>
        <p:grpSpPr>
          <a:xfrm>
            <a:off x="2816225" y="5118100"/>
            <a:ext cx="1614600" cy="653700"/>
            <a:chOff x="2329850" y="5992200"/>
            <a:chExt cx="1614600" cy="653700"/>
          </a:xfrm>
        </p:grpSpPr>
        <p:sp>
          <p:nvSpPr>
            <p:cNvPr id="267" name="Shape 267"/>
            <p:cNvSpPr/>
            <p:nvPr/>
          </p:nvSpPr>
          <p:spPr>
            <a:xfrm>
              <a:off x="2485400" y="5992200"/>
              <a:ext cx="1303500" cy="653700"/>
            </a:xfrm>
            <a:prstGeom prst="ellipse">
              <a:avLst/>
            </a:prstGeom>
            <a:solidFill>
              <a:srgbClr val="A4C2F4"/>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68" name="Shape 268"/>
            <p:cNvSpPr txBox="1"/>
            <p:nvPr/>
          </p:nvSpPr>
          <p:spPr>
            <a:xfrm>
              <a:off x="2329850" y="6105000"/>
              <a:ext cx="1614600" cy="428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ja" sz="1800">
                  <a:solidFill>
                    <a:schemeClr val="dk1"/>
                  </a:solidFill>
                  <a:latin typeface="MS PGothic"/>
                  <a:ea typeface="MS PGothic"/>
                  <a:cs typeface="MS PGothic"/>
                  <a:sym typeface="MS PGothic"/>
                </a:rPr>
                <a:t>地域メディア</a:t>
              </a:r>
              <a:endParaRPr sz="1800"/>
            </a:p>
          </p:txBody>
        </p:sp>
      </p:grpSp>
      <p:grpSp>
        <p:nvGrpSpPr>
          <p:cNvPr id="269" name="Shape 269"/>
          <p:cNvGrpSpPr/>
          <p:nvPr/>
        </p:nvGrpSpPr>
        <p:grpSpPr>
          <a:xfrm>
            <a:off x="1590575" y="4662800"/>
            <a:ext cx="1614600" cy="653700"/>
            <a:chOff x="2329850" y="4961050"/>
            <a:chExt cx="1614600" cy="653700"/>
          </a:xfrm>
        </p:grpSpPr>
        <p:sp>
          <p:nvSpPr>
            <p:cNvPr id="270" name="Shape 270"/>
            <p:cNvSpPr/>
            <p:nvPr/>
          </p:nvSpPr>
          <p:spPr>
            <a:xfrm>
              <a:off x="2485400" y="4961050"/>
              <a:ext cx="1303500" cy="653700"/>
            </a:xfrm>
            <a:prstGeom prst="ellipse">
              <a:avLst/>
            </a:prstGeom>
            <a:solidFill>
              <a:srgbClr val="F9CB9C"/>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71" name="Shape 271"/>
            <p:cNvSpPr txBox="1"/>
            <p:nvPr/>
          </p:nvSpPr>
          <p:spPr>
            <a:xfrm>
              <a:off x="2329850" y="5073850"/>
              <a:ext cx="1614600" cy="428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ja" sz="1800">
                  <a:solidFill>
                    <a:schemeClr val="dk1"/>
                  </a:solidFill>
                  <a:latin typeface="MS PGothic"/>
                  <a:ea typeface="MS PGothic"/>
                  <a:cs typeface="MS PGothic"/>
                  <a:sym typeface="MS PGothic"/>
                </a:rPr>
                <a:t>NPO</a:t>
              </a:r>
              <a:endParaRPr sz="1800"/>
            </a:p>
          </p:txBody>
        </p:sp>
      </p:grpSp>
      <p:grpSp>
        <p:nvGrpSpPr>
          <p:cNvPr id="272" name="Shape 272"/>
          <p:cNvGrpSpPr/>
          <p:nvPr/>
        </p:nvGrpSpPr>
        <p:grpSpPr>
          <a:xfrm>
            <a:off x="5374600" y="3028550"/>
            <a:ext cx="1614600" cy="653700"/>
            <a:chOff x="5685875" y="2752925"/>
            <a:chExt cx="1614600" cy="653700"/>
          </a:xfrm>
        </p:grpSpPr>
        <p:sp>
          <p:nvSpPr>
            <p:cNvPr id="273" name="Shape 273"/>
            <p:cNvSpPr/>
            <p:nvPr/>
          </p:nvSpPr>
          <p:spPr>
            <a:xfrm>
              <a:off x="5841425" y="2752925"/>
              <a:ext cx="1303500" cy="653700"/>
            </a:xfrm>
            <a:prstGeom prst="ellipse">
              <a:avLst/>
            </a:prstGeom>
            <a:solidFill>
              <a:srgbClr val="B6D7A8"/>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74" name="Shape 274"/>
            <p:cNvSpPr txBox="1"/>
            <p:nvPr/>
          </p:nvSpPr>
          <p:spPr>
            <a:xfrm>
              <a:off x="5685875" y="2865725"/>
              <a:ext cx="1614600" cy="428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ja" sz="1800">
                  <a:solidFill>
                    <a:schemeClr val="dk1"/>
                  </a:solidFill>
                  <a:latin typeface="MS PGothic"/>
                  <a:ea typeface="MS PGothic"/>
                  <a:cs typeface="MS PGothic"/>
                  <a:sym typeface="MS PGothic"/>
                </a:rPr>
                <a:t>教育</a:t>
              </a:r>
              <a:endParaRPr sz="1800"/>
            </a:p>
          </p:txBody>
        </p:sp>
      </p:grpSp>
      <p:grpSp>
        <p:nvGrpSpPr>
          <p:cNvPr id="275" name="Shape 275"/>
          <p:cNvGrpSpPr/>
          <p:nvPr/>
        </p:nvGrpSpPr>
        <p:grpSpPr>
          <a:xfrm>
            <a:off x="7065400" y="2992900"/>
            <a:ext cx="1614600" cy="653700"/>
            <a:chOff x="5685875" y="3463050"/>
            <a:chExt cx="1614600" cy="653700"/>
          </a:xfrm>
        </p:grpSpPr>
        <p:sp>
          <p:nvSpPr>
            <p:cNvPr id="276" name="Shape 276"/>
            <p:cNvSpPr/>
            <p:nvPr/>
          </p:nvSpPr>
          <p:spPr>
            <a:xfrm>
              <a:off x="5841425" y="3463050"/>
              <a:ext cx="1303500" cy="653700"/>
            </a:xfrm>
            <a:prstGeom prst="ellipse">
              <a:avLst/>
            </a:prstGeom>
            <a:solidFill>
              <a:srgbClr val="93C47D"/>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77" name="Shape 277"/>
            <p:cNvSpPr txBox="1"/>
            <p:nvPr/>
          </p:nvSpPr>
          <p:spPr>
            <a:xfrm>
              <a:off x="5685875" y="3575850"/>
              <a:ext cx="1614600" cy="428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ja" sz="1800">
                  <a:solidFill>
                    <a:schemeClr val="dk1"/>
                  </a:solidFill>
                  <a:latin typeface="MS PGothic"/>
                  <a:ea typeface="MS PGothic"/>
                  <a:cs typeface="MS PGothic"/>
                  <a:sym typeface="MS PGothic"/>
                </a:rPr>
                <a:t>郷土愛の育み</a:t>
              </a:r>
              <a:endParaRPr sz="1800"/>
            </a:p>
          </p:txBody>
        </p:sp>
      </p:grpSp>
      <p:grpSp>
        <p:nvGrpSpPr>
          <p:cNvPr id="278" name="Shape 278"/>
          <p:cNvGrpSpPr/>
          <p:nvPr/>
        </p:nvGrpSpPr>
        <p:grpSpPr>
          <a:xfrm>
            <a:off x="5684275" y="3745788"/>
            <a:ext cx="1614600" cy="653700"/>
            <a:chOff x="5685875" y="4357975"/>
            <a:chExt cx="1614600" cy="653700"/>
          </a:xfrm>
        </p:grpSpPr>
        <p:sp>
          <p:nvSpPr>
            <p:cNvPr id="279" name="Shape 279"/>
            <p:cNvSpPr/>
            <p:nvPr/>
          </p:nvSpPr>
          <p:spPr>
            <a:xfrm>
              <a:off x="5841425" y="4357975"/>
              <a:ext cx="1303500" cy="653700"/>
            </a:xfrm>
            <a:prstGeom prst="ellipse">
              <a:avLst/>
            </a:prstGeom>
            <a:solidFill>
              <a:srgbClr val="CFE2F3"/>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80" name="Shape 280"/>
            <p:cNvSpPr txBox="1"/>
            <p:nvPr/>
          </p:nvSpPr>
          <p:spPr>
            <a:xfrm>
              <a:off x="5685875" y="4470775"/>
              <a:ext cx="1614600" cy="428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ja" sz="1800">
                  <a:solidFill>
                    <a:schemeClr val="dk1"/>
                  </a:solidFill>
                  <a:latin typeface="MS PGothic"/>
                  <a:ea typeface="MS PGothic"/>
                  <a:cs typeface="MS PGothic"/>
                  <a:sym typeface="MS PGothic"/>
                </a:rPr>
                <a:t>少子化対策</a:t>
              </a:r>
              <a:endParaRPr sz="1800"/>
            </a:p>
          </p:txBody>
        </p:sp>
      </p:grpSp>
      <p:grpSp>
        <p:nvGrpSpPr>
          <p:cNvPr id="281" name="Shape 281"/>
          <p:cNvGrpSpPr/>
          <p:nvPr/>
        </p:nvGrpSpPr>
        <p:grpSpPr>
          <a:xfrm>
            <a:off x="4943325" y="4876550"/>
            <a:ext cx="1614600" cy="653700"/>
            <a:chOff x="5685875" y="5194550"/>
            <a:chExt cx="1614600" cy="653700"/>
          </a:xfrm>
        </p:grpSpPr>
        <p:sp>
          <p:nvSpPr>
            <p:cNvPr id="282" name="Shape 282"/>
            <p:cNvSpPr/>
            <p:nvPr/>
          </p:nvSpPr>
          <p:spPr>
            <a:xfrm>
              <a:off x="5841425" y="5194550"/>
              <a:ext cx="1303500" cy="653700"/>
            </a:xfrm>
            <a:prstGeom prst="ellipse">
              <a:avLst/>
            </a:prstGeom>
            <a:solidFill>
              <a:srgbClr val="F9CB9C"/>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83" name="Shape 283"/>
            <p:cNvSpPr txBox="1"/>
            <p:nvPr/>
          </p:nvSpPr>
          <p:spPr>
            <a:xfrm>
              <a:off x="5685875" y="5307350"/>
              <a:ext cx="1614600" cy="428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ja" sz="1800">
                  <a:solidFill>
                    <a:schemeClr val="dk1"/>
                  </a:solidFill>
                  <a:latin typeface="MS PGothic"/>
                  <a:ea typeface="MS PGothic"/>
                  <a:cs typeface="MS PGothic"/>
                  <a:sym typeface="MS PGothic"/>
                </a:rPr>
                <a:t>高齢者対策</a:t>
              </a:r>
              <a:endParaRPr sz="1800"/>
            </a:p>
          </p:txBody>
        </p:sp>
      </p:grpSp>
      <p:grpSp>
        <p:nvGrpSpPr>
          <p:cNvPr id="284" name="Shape 284"/>
          <p:cNvGrpSpPr/>
          <p:nvPr/>
        </p:nvGrpSpPr>
        <p:grpSpPr>
          <a:xfrm>
            <a:off x="7649250" y="4751950"/>
            <a:ext cx="1614600" cy="653700"/>
            <a:chOff x="5685875" y="5992200"/>
            <a:chExt cx="1614600" cy="653700"/>
          </a:xfrm>
        </p:grpSpPr>
        <p:sp>
          <p:nvSpPr>
            <p:cNvPr id="285" name="Shape 285"/>
            <p:cNvSpPr/>
            <p:nvPr/>
          </p:nvSpPr>
          <p:spPr>
            <a:xfrm>
              <a:off x="5841425" y="5992200"/>
              <a:ext cx="1303500" cy="653700"/>
            </a:xfrm>
            <a:prstGeom prst="ellipse">
              <a:avLst/>
            </a:prstGeom>
            <a:solidFill>
              <a:srgbClr val="A2C4C9"/>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32" name="Shape 232"/>
            <p:cNvSpPr txBox="1"/>
            <p:nvPr/>
          </p:nvSpPr>
          <p:spPr>
            <a:xfrm>
              <a:off x="5685875" y="6105000"/>
              <a:ext cx="1614600" cy="428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ja" sz="1800">
                  <a:solidFill>
                    <a:schemeClr val="dk1"/>
                  </a:solidFill>
                  <a:latin typeface="MS PGothic"/>
                  <a:ea typeface="MS PGothic"/>
                  <a:cs typeface="MS PGothic"/>
                  <a:sym typeface="MS PGothic"/>
                </a:rPr>
                <a:t>地産地消</a:t>
              </a:r>
              <a:endParaRPr sz="1800"/>
            </a:p>
          </p:txBody>
        </p:sp>
      </p:grpSp>
      <p:grpSp>
        <p:nvGrpSpPr>
          <p:cNvPr id="286" name="Shape 286"/>
          <p:cNvGrpSpPr/>
          <p:nvPr/>
        </p:nvGrpSpPr>
        <p:grpSpPr>
          <a:xfrm>
            <a:off x="6288975" y="5095925"/>
            <a:ext cx="1614600" cy="653700"/>
            <a:chOff x="7573050" y="5992200"/>
            <a:chExt cx="1614600" cy="653700"/>
          </a:xfrm>
        </p:grpSpPr>
        <p:sp>
          <p:nvSpPr>
            <p:cNvPr id="287" name="Shape 287"/>
            <p:cNvSpPr/>
            <p:nvPr/>
          </p:nvSpPr>
          <p:spPr>
            <a:xfrm>
              <a:off x="7728600" y="5992200"/>
              <a:ext cx="1303500" cy="653700"/>
            </a:xfrm>
            <a:prstGeom prst="ellipse">
              <a:avLst/>
            </a:prstGeom>
            <a:solidFill>
              <a:srgbClr val="A4C2F4"/>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88" name="Shape 288"/>
            <p:cNvSpPr txBox="1"/>
            <p:nvPr/>
          </p:nvSpPr>
          <p:spPr>
            <a:xfrm>
              <a:off x="7573050" y="6105000"/>
              <a:ext cx="1614600" cy="428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ja" sz="1800">
                  <a:solidFill>
                    <a:schemeClr val="dk1"/>
                  </a:solidFill>
                  <a:latin typeface="MS PGothic"/>
                  <a:ea typeface="MS PGothic"/>
                  <a:cs typeface="MS PGothic"/>
                  <a:sym typeface="MS PGothic"/>
                </a:rPr>
                <a:t>ビジネス</a:t>
              </a:r>
              <a:endParaRPr sz="1800"/>
            </a:p>
          </p:txBody>
        </p:sp>
      </p:grpSp>
      <p:grpSp>
        <p:nvGrpSpPr>
          <p:cNvPr id="289" name="Shape 289"/>
          <p:cNvGrpSpPr/>
          <p:nvPr/>
        </p:nvGrpSpPr>
        <p:grpSpPr>
          <a:xfrm>
            <a:off x="7420650" y="3804225"/>
            <a:ext cx="1614600" cy="653700"/>
            <a:chOff x="7573050" y="4961050"/>
            <a:chExt cx="1614600" cy="653700"/>
          </a:xfrm>
        </p:grpSpPr>
        <p:sp>
          <p:nvSpPr>
            <p:cNvPr id="290" name="Shape 290"/>
            <p:cNvSpPr/>
            <p:nvPr/>
          </p:nvSpPr>
          <p:spPr>
            <a:xfrm>
              <a:off x="7728600" y="4961050"/>
              <a:ext cx="1303500" cy="653700"/>
            </a:xfrm>
            <a:prstGeom prst="ellipse">
              <a:avLst/>
            </a:prstGeom>
            <a:solidFill>
              <a:srgbClr val="EAD1DC"/>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34" name="Shape 234"/>
            <p:cNvSpPr txBox="1"/>
            <p:nvPr/>
          </p:nvSpPr>
          <p:spPr>
            <a:xfrm>
              <a:off x="7573050" y="5073850"/>
              <a:ext cx="1614600" cy="428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ja" sz="1800">
                  <a:solidFill>
                    <a:schemeClr val="dk1"/>
                  </a:solidFill>
                  <a:latin typeface="MS PGothic"/>
                  <a:ea typeface="MS PGothic"/>
                  <a:cs typeface="MS PGothic"/>
                  <a:sym typeface="MS PGothic"/>
                </a:rPr>
                <a:t>観光推進</a:t>
              </a:r>
              <a:endParaRPr sz="1800"/>
            </a:p>
          </p:txBody>
        </p:sp>
      </p:grpSp>
      <p:grpSp>
        <p:nvGrpSpPr>
          <p:cNvPr id="291" name="Shape 291"/>
          <p:cNvGrpSpPr/>
          <p:nvPr/>
        </p:nvGrpSpPr>
        <p:grpSpPr>
          <a:xfrm>
            <a:off x="6426625" y="4349475"/>
            <a:ext cx="1614600" cy="653700"/>
            <a:chOff x="7475750" y="3900775"/>
            <a:chExt cx="1614600" cy="653700"/>
          </a:xfrm>
        </p:grpSpPr>
        <p:sp>
          <p:nvSpPr>
            <p:cNvPr id="292" name="Shape 292"/>
            <p:cNvSpPr/>
            <p:nvPr/>
          </p:nvSpPr>
          <p:spPr>
            <a:xfrm>
              <a:off x="7631300" y="3900775"/>
              <a:ext cx="1303500" cy="653700"/>
            </a:xfrm>
            <a:prstGeom prst="ellipse">
              <a:avLst/>
            </a:prstGeom>
            <a:solidFill>
              <a:srgbClr val="F4CCCC"/>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93" name="Shape 293"/>
            <p:cNvSpPr txBox="1"/>
            <p:nvPr/>
          </p:nvSpPr>
          <p:spPr>
            <a:xfrm>
              <a:off x="7475750" y="4013575"/>
              <a:ext cx="1614600" cy="428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ja" sz="1800">
                  <a:solidFill>
                    <a:schemeClr val="dk1"/>
                  </a:solidFill>
                  <a:latin typeface="MS PGothic"/>
                  <a:ea typeface="MS PGothic"/>
                  <a:cs typeface="MS PGothic"/>
                  <a:sym typeface="MS PGothic"/>
                </a:rPr>
                <a:t>防災</a:t>
              </a:r>
              <a:endParaRPr sz="1800"/>
            </a:p>
          </p:txBody>
        </p:sp>
      </p:grpSp>
      <p:sp>
        <p:nvSpPr>
          <p:cNvPr id="294" name="Shape 294"/>
          <p:cNvSpPr txBox="1"/>
          <p:nvPr/>
        </p:nvSpPr>
        <p:spPr>
          <a:xfrm>
            <a:off x="442675" y="5967900"/>
            <a:ext cx="8258700" cy="6615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ja" sz="2400">
                <a:solidFill>
                  <a:srgbClr val="FF0000"/>
                </a:solidFill>
                <a:latin typeface="MS PGothic"/>
                <a:ea typeface="MS PGothic"/>
                <a:cs typeface="MS PGothic"/>
                <a:sym typeface="MS PGothic"/>
              </a:rPr>
              <a:t>LocalWikiを活用することで、それぞれの目的を達成</a:t>
            </a:r>
            <a:endParaRPr b="1" sz="2400">
              <a:solidFill>
                <a:srgbClr val="FF0000"/>
              </a:solidFill>
              <a:latin typeface="MS PGothic"/>
              <a:ea typeface="MS PGothic"/>
              <a:cs typeface="MS PGothic"/>
              <a:sym typeface="MS PGothic"/>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298" name="Shape 298"/>
        <p:cNvGrpSpPr/>
        <p:nvPr/>
      </p:nvGrpSpPr>
      <p:grpSpPr>
        <a:xfrm>
          <a:off x="0" y="0"/>
          <a:ext cx="0" cy="0"/>
          <a:chOff x="0" y="0"/>
          <a:chExt cx="0" cy="0"/>
        </a:xfrm>
      </p:grpSpPr>
      <p:sp>
        <p:nvSpPr>
          <p:cNvPr id="299" name="Shape 299"/>
          <p:cNvSpPr txBox="1"/>
          <p:nvPr>
            <p:ph type="title"/>
          </p:nvPr>
        </p:nvSpPr>
        <p:spPr>
          <a:xfrm>
            <a:off x="311700" y="364775"/>
            <a:ext cx="8520600" cy="12792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ja" sz="3200">
                <a:latin typeface="MS PGothic"/>
                <a:ea typeface="MS PGothic"/>
                <a:cs typeface="MS PGothic"/>
                <a:sym typeface="MS PGothic"/>
              </a:rPr>
              <a:t>シビックテックとは何か</a:t>
            </a:r>
            <a:endParaRPr sz="3200">
              <a:latin typeface="MS PGothic"/>
              <a:ea typeface="MS PGothic"/>
              <a:cs typeface="MS PGothic"/>
              <a:sym typeface="MS PGothic"/>
            </a:endParaRPr>
          </a:p>
        </p:txBody>
      </p:sp>
      <p:sp>
        <p:nvSpPr>
          <p:cNvPr id="300" name="Shape 300"/>
          <p:cNvSpPr txBox="1"/>
          <p:nvPr/>
        </p:nvSpPr>
        <p:spPr>
          <a:xfrm>
            <a:off x="311700" y="2268475"/>
            <a:ext cx="8520600" cy="3742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lang="ja" sz="3200">
                <a:solidFill>
                  <a:schemeClr val="dk1"/>
                </a:solidFill>
                <a:latin typeface="MS PGothic"/>
                <a:ea typeface="MS PGothic"/>
                <a:cs typeface="MS PGothic"/>
                <a:sym typeface="MS PGothic"/>
              </a:rPr>
              <a:t>アーバンデータチャレンジ2017に参加する上で、</a:t>
            </a:r>
            <a:endParaRPr sz="3200">
              <a:solidFill>
                <a:schemeClr val="dk1"/>
              </a:solidFill>
              <a:latin typeface="MS PGothic"/>
              <a:ea typeface="MS PGothic"/>
              <a:cs typeface="MS PGothic"/>
              <a:sym typeface="MS PGothic"/>
            </a:endParaRPr>
          </a:p>
          <a:p>
            <a:pPr indent="0" lvl="0" marL="0" rtl="0" algn="ctr">
              <a:lnSpc>
                <a:spcPct val="115000"/>
              </a:lnSpc>
              <a:spcBef>
                <a:spcPts val="0"/>
              </a:spcBef>
              <a:spcAft>
                <a:spcPts val="0"/>
              </a:spcAft>
              <a:buClr>
                <a:schemeClr val="dk1"/>
              </a:buClr>
              <a:buSzPts val="1100"/>
              <a:buFont typeface="Arial"/>
              <a:buNone/>
            </a:pPr>
            <a:r>
              <a:rPr lang="ja" sz="3200">
                <a:solidFill>
                  <a:schemeClr val="dk1"/>
                </a:solidFill>
                <a:latin typeface="MS PGothic"/>
                <a:ea typeface="MS PGothic"/>
                <a:cs typeface="MS PGothic"/>
                <a:sym typeface="MS PGothic"/>
              </a:rPr>
              <a:t>UDC和歌山実行委員会として、</a:t>
            </a:r>
            <a:endParaRPr sz="3200">
              <a:solidFill>
                <a:schemeClr val="dk1"/>
              </a:solidFill>
              <a:latin typeface="MS PGothic"/>
              <a:ea typeface="MS PGothic"/>
              <a:cs typeface="MS PGothic"/>
              <a:sym typeface="MS PGothic"/>
            </a:endParaRPr>
          </a:p>
          <a:p>
            <a:pPr indent="0" lvl="0" marL="0" rtl="0" algn="ctr">
              <a:lnSpc>
                <a:spcPct val="115000"/>
              </a:lnSpc>
              <a:spcBef>
                <a:spcPts val="0"/>
              </a:spcBef>
              <a:spcAft>
                <a:spcPts val="0"/>
              </a:spcAft>
              <a:buClr>
                <a:schemeClr val="dk1"/>
              </a:buClr>
              <a:buSzPts val="1100"/>
              <a:buFont typeface="Arial"/>
              <a:buNone/>
            </a:pPr>
            <a:r>
              <a:rPr lang="ja" sz="3200">
                <a:solidFill>
                  <a:schemeClr val="dk1"/>
                </a:solidFill>
                <a:latin typeface="MS PGothic"/>
                <a:ea typeface="MS PGothic"/>
                <a:cs typeface="MS PGothic"/>
                <a:sym typeface="MS PGothic"/>
              </a:rPr>
              <a:t>最初に考えたこと、</a:t>
            </a:r>
            <a:endParaRPr sz="3200">
              <a:solidFill>
                <a:schemeClr val="dk1"/>
              </a:solidFill>
              <a:latin typeface="MS PGothic"/>
              <a:ea typeface="MS PGothic"/>
              <a:cs typeface="MS PGothic"/>
              <a:sym typeface="MS PGothic"/>
            </a:endParaRPr>
          </a:p>
          <a:p>
            <a:pPr indent="0" lvl="0" marL="0" rtl="0" algn="ctr">
              <a:lnSpc>
                <a:spcPct val="115000"/>
              </a:lnSpc>
              <a:spcBef>
                <a:spcPts val="0"/>
              </a:spcBef>
              <a:spcAft>
                <a:spcPts val="0"/>
              </a:spcAft>
              <a:buClr>
                <a:schemeClr val="dk1"/>
              </a:buClr>
              <a:buSzPts val="1100"/>
              <a:buFont typeface="Arial"/>
              <a:buNone/>
            </a:pPr>
            <a:r>
              <a:rPr lang="ja" sz="3200">
                <a:solidFill>
                  <a:schemeClr val="dk1"/>
                </a:solidFill>
                <a:latin typeface="MS PGothic"/>
                <a:ea typeface="MS PGothic"/>
                <a:cs typeface="MS PGothic"/>
                <a:sym typeface="MS PGothic"/>
              </a:rPr>
              <a:t>我々にとってのシビックテックとは何か、</a:t>
            </a:r>
            <a:endParaRPr sz="3200">
              <a:solidFill>
                <a:schemeClr val="dk1"/>
              </a:solidFill>
              <a:latin typeface="MS PGothic"/>
              <a:ea typeface="MS PGothic"/>
              <a:cs typeface="MS PGothic"/>
              <a:sym typeface="MS PGothic"/>
            </a:endParaRPr>
          </a:p>
          <a:p>
            <a:pPr indent="0" lvl="0" marL="0" rtl="0" algn="ctr">
              <a:lnSpc>
                <a:spcPct val="115000"/>
              </a:lnSpc>
              <a:spcBef>
                <a:spcPts val="0"/>
              </a:spcBef>
              <a:spcAft>
                <a:spcPts val="0"/>
              </a:spcAft>
              <a:buClr>
                <a:schemeClr val="dk1"/>
              </a:buClr>
              <a:buSzPts val="1100"/>
              <a:buFont typeface="Arial"/>
              <a:buNone/>
            </a:pPr>
            <a:r>
              <a:rPr lang="ja" sz="3200">
                <a:solidFill>
                  <a:schemeClr val="dk1"/>
                </a:solidFill>
                <a:latin typeface="MS PGothic"/>
                <a:ea typeface="MS PGothic"/>
                <a:cs typeface="MS PGothic"/>
                <a:sym typeface="MS PGothic"/>
              </a:rPr>
              <a:t>一番重要なことは何か、</a:t>
            </a:r>
            <a:endParaRPr sz="3200">
              <a:solidFill>
                <a:schemeClr val="dk1"/>
              </a:solidFill>
              <a:latin typeface="MS PGothic"/>
              <a:ea typeface="MS PGothic"/>
              <a:cs typeface="MS PGothic"/>
              <a:sym typeface="MS PGothic"/>
            </a:endParaRPr>
          </a:p>
          <a:p>
            <a:pPr indent="0" lvl="0" marL="0" rtl="0" algn="ctr">
              <a:lnSpc>
                <a:spcPct val="115000"/>
              </a:lnSpc>
              <a:spcBef>
                <a:spcPts val="0"/>
              </a:spcBef>
              <a:spcAft>
                <a:spcPts val="0"/>
              </a:spcAft>
              <a:buNone/>
            </a:pPr>
            <a:r>
              <a:rPr lang="ja" sz="3800">
                <a:solidFill>
                  <a:srgbClr val="FF0000"/>
                </a:solidFill>
                <a:latin typeface="MS PGothic"/>
                <a:ea typeface="MS PGothic"/>
                <a:cs typeface="MS PGothic"/>
                <a:sym typeface="MS PGothic"/>
              </a:rPr>
              <a:t>原点に帰って見つめ直しました。</a:t>
            </a:r>
            <a:endParaRPr sz="3200">
              <a:solidFill>
                <a:schemeClr val="dk1"/>
              </a:solidFill>
              <a:latin typeface="MS PGothic"/>
              <a:ea typeface="MS PGothic"/>
              <a:cs typeface="MS PGothic"/>
              <a:sym typeface="MS PGothic"/>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304" name="Shape 304"/>
        <p:cNvGrpSpPr/>
        <p:nvPr/>
      </p:nvGrpSpPr>
      <p:grpSpPr>
        <a:xfrm>
          <a:off x="0" y="0"/>
          <a:ext cx="0" cy="0"/>
          <a:chOff x="0" y="0"/>
          <a:chExt cx="0" cy="0"/>
        </a:xfrm>
      </p:grpSpPr>
      <p:sp>
        <p:nvSpPr>
          <p:cNvPr id="305" name="Shape 305"/>
          <p:cNvSpPr txBox="1"/>
          <p:nvPr>
            <p:ph type="title"/>
          </p:nvPr>
        </p:nvSpPr>
        <p:spPr>
          <a:xfrm>
            <a:off x="311700" y="364775"/>
            <a:ext cx="8520600" cy="12792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ja" sz="3200">
                <a:latin typeface="MS PGothic"/>
                <a:ea typeface="MS PGothic"/>
                <a:cs typeface="MS PGothic"/>
                <a:sym typeface="MS PGothic"/>
              </a:rPr>
              <a:t>見える化と総合設計</a:t>
            </a:r>
            <a:endParaRPr sz="3200">
              <a:latin typeface="MS PGothic"/>
              <a:ea typeface="MS PGothic"/>
              <a:cs typeface="MS PGothic"/>
              <a:sym typeface="MS PGothic"/>
            </a:endParaRPr>
          </a:p>
        </p:txBody>
      </p:sp>
      <p:sp>
        <p:nvSpPr>
          <p:cNvPr id="306" name="Shape 306"/>
          <p:cNvSpPr txBox="1"/>
          <p:nvPr/>
        </p:nvSpPr>
        <p:spPr>
          <a:xfrm>
            <a:off x="311700" y="1449425"/>
            <a:ext cx="8520600" cy="49515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ja" sz="3200">
                <a:solidFill>
                  <a:srgbClr val="92D050"/>
                </a:solidFill>
                <a:latin typeface="MS PGothic"/>
                <a:ea typeface="MS PGothic"/>
                <a:cs typeface="MS PGothic"/>
                <a:sym typeface="MS PGothic"/>
              </a:rPr>
              <a:t>●</a:t>
            </a:r>
            <a:r>
              <a:rPr lang="ja" sz="3200">
                <a:solidFill>
                  <a:schemeClr val="dk1"/>
                </a:solidFill>
                <a:latin typeface="MS PGothic"/>
                <a:ea typeface="MS PGothic"/>
                <a:cs typeface="MS PGothic"/>
                <a:sym typeface="MS PGothic"/>
              </a:rPr>
              <a:t>情報を共有する</a:t>
            </a:r>
            <a:endParaRPr sz="3200">
              <a:solidFill>
                <a:schemeClr val="dk1"/>
              </a:solidFill>
              <a:latin typeface="MS PGothic"/>
              <a:ea typeface="MS PGothic"/>
              <a:cs typeface="MS PGothic"/>
              <a:sym typeface="MS PGothic"/>
            </a:endParaRPr>
          </a:p>
          <a:p>
            <a:pPr indent="0" lvl="0" marL="0" rtl="0" algn="ctr">
              <a:lnSpc>
                <a:spcPct val="115000"/>
              </a:lnSpc>
              <a:spcBef>
                <a:spcPts val="0"/>
              </a:spcBef>
              <a:spcAft>
                <a:spcPts val="0"/>
              </a:spcAft>
              <a:buNone/>
            </a:pPr>
            <a:r>
              <a:rPr lang="ja" sz="3200">
                <a:solidFill>
                  <a:srgbClr val="92D050"/>
                </a:solidFill>
                <a:latin typeface="MS PGothic"/>
                <a:ea typeface="MS PGothic"/>
                <a:cs typeface="MS PGothic"/>
                <a:sym typeface="MS PGothic"/>
              </a:rPr>
              <a:t>●</a:t>
            </a:r>
            <a:r>
              <a:rPr lang="ja" sz="3200">
                <a:solidFill>
                  <a:schemeClr val="dk1"/>
                </a:solidFill>
                <a:latin typeface="MS PGothic"/>
                <a:ea typeface="MS PGothic"/>
                <a:cs typeface="MS PGothic"/>
                <a:sym typeface="MS PGothic"/>
              </a:rPr>
              <a:t>見える化をする</a:t>
            </a:r>
            <a:endParaRPr sz="3200">
              <a:solidFill>
                <a:schemeClr val="dk1"/>
              </a:solidFill>
              <a:latin typeface="MS PGothic"/>
              <a:ea typeface="MS PGothic"/>
              <a:cs typeface="MS PGothic"/>
              <a:sym typeface="MS PGothic"/>
            </a:endParaRPr>
          </a:p>
          <a:p>
            <a:pPr indent="0" lvl="0" marL="0" rtl="0" algn="ctr">
              <a:lnSpc>
                <a:spcPct val="115000"/>
              </a:lnSpc>
              <a:spcBef>
                <a:spcPts val="0"/>
              </a:spcBef>
              <a:spcAft>
                <a:spcPts val="0"/>
              </a:spcAft>
              <a:buNone/>
            </a:pPr>
            <a:r>
              <a:rPr lang="ja" sz="3200">
                <a:solidFill>
                  <a:srgbClr val="92D050"/>
                </a:solidFill>
                <a:latin typeface="MS PGothic"/>
                <a:ea typeface="MS PGothic"/>
                <a:cs typeface="MS PGothic"/>
                <a:sym typeface="MS PGothic"/>
              </a:rPr>
              <a:t>●</a:t>
            </a:r>
            <a:r>
              <a:rPr lang="ja" sz="3200">
                <a:solidFill>
                  <a:schemeClr val="dk1"/>
                </a:solidFill>
                <a:latin typeface="MS PGothic"/>
                <a:ea typeface="MS PGothic"/>
                <a:cs typeface="MS PGothic"/>
                <a:sym typeface="MS PGothic"/>
              </a:rPr>
              <a:t>情報を人につなぐ</a:t>
            </a:r>
            <a:endParaRPr sz="3200">
              <a:solidFill>
                <a:schemeClr val="dk1"/>
              </a:solidFill>
              <a:latin typeface="MS PGothic"/>
              <a:ea typeface="MS PGothic"/>
              <a:cs typeface="MS PGothic"/>
              <a:sym typeface="MS PGothic"/>
            </a:endParaRPr>
          </a:p>
          <a:p>
            <a:pPr indent="0" lvl="0" marL="0" rtl="0" algn="ctr">
              <a:lnSpc>
                <a:spcPct val="115000"/>
              </a:lnSpc>
              <a:spcBef>
                <a:spcPts val="0"/>
              </a:spcBef>
              <a:spcAft>
                <a:spcPts val="0"/>
              </a:spcAft>
              <a:buNone/>
            </a:pPr>
            <a:r>
              <a:rPr lang="ja" sz="3200">
                <a:solidFill>
                  <a:srgbClr val="92D050"/>
                </a:solidFill>
                <a:latin typeface="MS PGothic"/>
                <a:ea typeface="MS PGothic"/>
                <a:cs typeface="MS PGothic"/>
                <a:sym typeface="MS PGothic"/>
              </a:rPr>
              <a:t>●</a:t>
            </a:r>
            <a:r>
              <a:rPr lang="ja" sz="3200">
                <a:solidFill>
                  <a:schemeClr val="dk1"/>
                </a:solidFill>
                <a:latin typeface="MS PGothic"/>
                <a:ea typeface="MS PGothic"/>
                <a:cs typeface="MS PGothic"/>
                <a:sym typeface="MS PGothic"/>
              </a:rPr>
              <a:t>情報を出す側の課題解決</a:t>
            </a:r>
            <a:endParaRPr sz="3200">
              <a:solidFill>
                <a:schemeClr val="dk1"/>
              </a:solidFill>
              <a:latin typeface="MS PGothic"/>
              <a:ea typeface="MS PGothic"/>
              <a:cs typeface="MS PGothic"/>
              <a:sym typeface="MS PGothic"/>
            </a:endParaRPr>
          </a:p>
          <a:p>
            <a:pPr indent="0" lvl="0" marL="0" rtl="0" algn="ctr">
              <a:lnSpc>
                <a:spcPct val="115000"/>
              </a:lnSpc>
              <a:spcBef>
                <a:spcPts val="0"/>
              </a:spcBef>
              <a:spcAft>
                <a:spcPts val="0"/>
              </a:spcAft>
              <a:buNone/>
            </a:pPr>
            <a:r>
              <a:t/>
            </a:r>
            <a:endParaRPr sz="3600">
              <a:solidFill>
                <a:schemeClr val="dk1"/>
              </a:solidFill>
              <a:latin typeface="MS PGothic"/>
              <a:ea typeface="MS PGothic"/>
              <a:cs typeface="MS PGothic"/>
              <a:sym typeface="MS PGothic"/>
            </a:endParaRPr>
          </a:p>
          <a:p>
            <a:pPr indent="0" lvl="0" marL="0" rtl="0" algn="ctr">
              <a:lnSpc>
                <a:spcPct val="115000"/>
              </a:lnSpc>
              <a:spcBef>
                <a:spcPts val="0"/>
              </a:spcBef>
              <a:spcAft>
                <a:spcPts val="0"/>
              </a:spcAft>
              <a:buNone/>
            </a:pPr>
            <a:r>
              <a:rPr lang="ja" sz="3600">
                <a:solidFill>
                  <a:srgbClr val="FF0000"/>
                </a:solidFill>
                <a:latin typeface="MS PGothic"/>
                <a:ea typeface="MS PGothic"/>
                <a:cs typeface="MS PGothic"/>
                <a:sym typeface="MS PGothic"/>
              </a:rPr>
              <a:t>情報を出す側、受け取る側、</a:t>
            </a:r>
            <a:endParaRPr sz="3600">
              <a:solidFill>
                <a:srgbClr val="FF0000"/>
              </a:solidFill>
              <a:latin typeface="MS PGothic"/>
              <a:ea typeface="MS PGothic"/>
              <a:cs typeface="MS PGothic"/>
              <a:sym typeface="MS PGothic"/>
            </a:endParaRPr>
          </a:p>
          <a:p>
            <a:pPr indent="0" lvl="0" marL="0" rtl="0" algn="ctr">
              <a:lnSpc>
                <a:spcPct val="115000"/>
              </a:lnSpc>
              <a:spcBef>
                <a:spcPts val="0"/>
              </a:spcBef>
              <a:spcAft>
                <a:spcPts val="0"/>
              </a:spcAft>
              <a:buNone/>
            </a:pPr>
            <a:r>
              <a:rPr lang="ja" sz="3600">
                <a:solidFill>
                  <a:srgbClr val="FF0000"/>
                </a:solidFill>
                <a:latin typeface="MS PGothic"/>
                <a:ea typeface="MS PGothic"/>
                <a:cs typeface="MS PGothic"/>
                <a:sym typeface="MS PGothic"/>
              </a:rPr>
              <a:t>目的の達成も含めて、</a:t>
            </a:r>
            <a:br>
              <a:rPr lang="ja" sz="3600">
                <a:solidFill>
                  <a:srgbClr val="FF0000"/>
                </a:solidFill>
                <a:latin typeface="MS PGothic"/>
                <a:ea typeface="MS PGothic"/>
                <a:cs typeface="MS PGothic"/>
                <a:sym typeface="MS PGothic"/>
              </a:rPr>
            </a:br>
            <a:r>
              <a:rPr lang="ja" sz="3600">
                <a:solidFill>
                  <a:srgbClr val="FF0000"/>
                </a:solidFill>
                <a:latin typeface="MS PGothic"/>
                <a:ea typeface="MS PGothic"/>
                <a:cs typeface="MS PGothic"/>
                <a:sym typeface="MS PGothic"/>
              </a:rPr>
              <a:t>総合設計することが重要</a:t>
            </a:r>
            <a:endParaRPr sz="3600">
              <a:solidFill>
                <a:srgbClr val="FF0000"/>
              </a:solidFill>
              <a:latin typeface="MS PGothic"/>
              <a:ea typeface="MS PGothic"/>
              <a:cs typeface="MS PGothic"/>
              <a:sym typeface="MS PGothic"/>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60" name="Shape 60"/>
        <p:cNvGrpSpPr/>
        <p:nvPr/>
      </p:nvGrpSpPr>
      <p:grpSpPr>
        <a:xfrm>
          <a:off x="0" y="0"/>
          <a:ext cx="0" cy="0"/>
          <a:chOff x="0" y="0"/>
          <a:chExt cx="0" cy="0"/>
        </a:xfrm>
      </p:grpSpPr>
      <p:sp>
        <p:nvSpPr>
          <p:cNvPr id="61" name="Shape 61"/>
          <p:cNvSpPr/>
          <p:nvPr/>
        </p:nvSpPr>
        <p:spPr>
          <a:xfrm>
            <a:off x="6356675" y="3650900"/>
            <a:ext cx="2606202" cy="2446200"/>
          </a:xfrm>
          <a:prstGeom prst="irregularSeal1">
            <a:avLst/>
          </a:prstGeom>
          <a:solidFill>
            <a:srgbClr val="FFD966"/>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62" name="Shape 62"/>
          <p:cNvSpPr txBox="1"/>
          <p:nvPr/>
        </p:nvSpPr>
        <p:spPr>
          <a:xfrm>
            <a:off x="6630325" y="4406300"/>
            <a:ext cx="2059200" cy="12402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ja" sz="2400">
                <a:latin typeface="MS PGothic"/>
                <a:ea typeface="MS PGothic"/>
                <a:cs typeface="MS PGothic"/>
                <a:sym typeface="MS PGothic"/>
              </a:rPr>
              <a:t>ホームページ</a:t>
            </a:r>
            <a:br>
              <a:rPr lang="ja" sz="2400">
                <a:latin typeface="MS PGothic"/>
                <a:ea typeface="MS PGothic"/>
                <a:cs typeface="MS PGothic"/>
                <a:sym typeface="MS PGothic"/>
              </a:rPr>
            </a:br>
            <a:r>
              <a:rPr lang="ja" sz="2400">
                <a:latin typeface="MS PGothic"/>
                <a:ea typeface="MS PGothic"/>
                <a:cs typeface="MS PGothic"/>
                <a:sym typeface="MS PGothic"/>
              </a:rPr>
              <a:t>印刷物</a:t>
            </a:r>
            <a:endParaRPr sz="2400">
              <a:latin typeface="MS PGothic"/>
              <a:ea typeface="MS PGothic"/>
              <a:cs typeface="MS PGothic"/>
              <a:sym typeface="MS PGothic"/>
            </a:endParaRPr>
          </a:p>
        </p:txBody>
      </p:sp>
      <p:sp>
        <p:nvSpPr>
          <p:cNvPr id="63" name="Shape 63"/>
          <p:cNvSpPr txBox="1"/>
          <p:nvPr/>
        </p:nvSpPr>
        <p:spPr>
          <a:xfrm>
            <a:off x="311700" y="364775"/>
            <a:ext cx="8520600" cy="12792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ja" sz="3200">
                <a:solidFill>
                  <a:srgbClr val="000000"/>
                </a:solidFill>
                <a:latin typeface="MS PGothic"/>
                <a:ea typeface="MS PGothic"/>
                <a:cs typeface="MS PGothic"/>
                <a:sym typeface="MS PGothic"/>
              </a:rPr>
              <a:t>和歌山ローカルナレッジとは</a:t>
            </a:r>
            <a:endParaRPr sz="3200">
              <a:solidFill>
                <a:srgbClr val="000000"/>
              </a:solidFill>
              <a:latin typeface="MS PGothic"/>
              <a:ea typeface="MS PGothic"/>
              <a:cs typeface="MS PGothic"/>
              <a:sym typeface="MS PGothic"/>
            </a:endParaRPr>
          </a:p>
        </p:txBody>
      </p:sp>
      <p:sp>
        <p:nvSpPr>
          <p:cNvPr id="64" name="Shape 64"/>
          <p:cNvSpPr txBox="1"/>
          <p:nvPr/>
        </p:nvSpPr>
        <p:spPr>
          <a:xfrm>
            <a:off x="486375" y="1345950"/>
            <a:ext cx="8618700" cy="27471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lang="ja" sz="1800">
                <a:solidFill>
                  <a:srgbClr val="92D050"/>
                </a:solidFill>
                <a:latin typeface="MS PGothic"/>
                <a:ea typeface="MS PGothic"/>
                <a:cs typeface="MS PGothic"/>
                <a:sym typeface="MS PGothic"/>
              </a:rPr>
              <a:t>●</a:t>
            </a:r>
            <a:r>
              <a:rPr lang="ja" sz="1800">
                <a:solidFill>
                  <a:srgbClr val="000000"/>
                </a:solidFill>
                <a:latin typeface="MS PGothic"/>
                <a:ea typeface="MS PGothic"/>
                <a:cs typeface="MS PGothic"/>
                <a:sym typeface="MS PGothic"/>
              </a:rPr>
              <a:t>和歌山県におけるオープンデータの取り組みと、和歌山大学がきっかけで広がった</a:t>
            </a:r>
            <a:br>
              <a:rPr lang="ja" sz="1800">
                <a:solidFill>
                  <a:srgbClr val="000000"/>
                </a:solidFill>
                <a:latin typeface="MS PGothic"/>
                <a:ea typeface="MS PGothic"/>
                <a:cs typeface="MS PGothic"/>
                <a:sym typeface="MS PGothic"/>
              </a:rPr>
            </a:br>
            <a:r>
              <a:rPr lang="ja" sz="1800">
                <a:solidFill>
                  <a:srgbClr val="000000"/>
                </a:solidFill>
                <a:latin typeface="MS PGothic"/>
                <a:ea typeface="MS PGothic"/>
                <a:cs typeface="MS PGothic"/>
                <a:sym typeface="MS PGothic"/>
              </a:rPr>
              <a:t>　 LocalWikiやOSMを活用した、</a:t>
            </a:r>
            <a:r>
              <a:rPr lang="ja" sz="1800">
                <a:solidFill>
                  <a:srgbClr val="FF0000"/>
                </a:solidFill>
                <a:latin typeface="MS PGothic"/>
                <a:ea typeface="MS PGothic"/>
                <a:cs typeface="MS PGothic"/>
                <a:sym typeface="MS PGothic"/>
              </a:rPr>
              <a:t>マッピングパーティーやシビックテックの活動</a:t>
            </a:r>
            <a:r>
              <a:rPr lang="ja" sz="1800">
                <a:solidFill>
                  <a:srgbClr val="000000"/>
                </a:solidFill>
                <a:latin typeface="MS PGothic"/>
                <a:ea typeface="MS PGothic"/>
                <a:cs typeface="MS PGothic"/>
                <a:sym typeface="MS PGothic"/>
              </a:rPr>
              <a:t>。</a:t>
            </a:r>
            <a:endParaRPr sz="1000">
              <a:solidFill>
                <a:srgbClr val="000000"/>
              </a:solidFill>
              <a:latin typeface="MS PGothic"/>
              <a:ea typeface="MS PGothic"/>
              <a:cs typeface="MS PGothic"/>
              <a:sym typeface="MS PGothic"/>
            </a:endParaRPr>
          </a:p>
          <a:p>
            <a:pPr indent="0" lvl="0" marL="0" rtl="0">
              <a:lnSpc>
                <a:spcPct val="115000"/>
              </a:lnSpc>
              <a:spcBef>
                <a:spcPts val="0"/>
              </a:spcBef>
              <a:spcAft>
                <a:spcPts val="0"/>
              </a:spcAft>
              <a:buNone/>
            </a:pPr>
            <a:r>
              <a:rPr lang="ja" sz="1800">
                <a:solidFill>
                  <a:srgbClr val="92D050"/>
                </a:solidFill>
                <a:latin typeface="MS PGothic"/>
                <a:ea typeface="MS PGothic"/>
                <a:cs typeface="MS PGothic"/>
                <a:sym typeface="MS PGothic"/>
              </a:rPr>
              <a:t>●</a:t>
            </a:r>
            <a:r>
              <a:rPr lang="ja" sz="1800">
                <a:solidFill>
                  <a:srgbClr val="FF0000"/>
                </a:solidFill>
                <a:latin typeface="MS PGothic"/>
                <a:ea typeface="MS PGothic"/>
                <a:cs typeface="MS PGothic"/>
                <a:sym typeface="MS PGothic"/>
              </a:rPr>
              <a:t>自治体や学校、さまざまな組織や企業、住民などが連携</a:t>
            </a:r>
            <a:r>
              <a:rPr lang="ja" sz="1800">
                <a:solidFill>
                  <a:srgbClr val="000000"/>
                </a:solidFill>
                <a:latin typeface="MS PGothic"/>
                <a:ea typeface="MS PGothic"/>
                <a:cs typeface="MS PGothic"/>
                <a:sym typeface="MS PGothic"/>
              </a:rPr>
              <a:t>して、地域の歴史や文化、</a:t>
            </a:r>
            <a:br>
              <a:rPr lang="ja" sz="1800">
                <a:solidFill>
                  <a:srgbClr val="000000"/>
                </a:solidFill>
                <a:latin typeface="MS PGothic"/>
                <a:ea typeface="MS PGothic"/>
                <a:cs typeface="MS PGothic"/>
                <a:sym typeface="MS PGothic"/>
              </a:rPr>
            </a:br>
            <a:r>
              <a:rPr lang="ja" sz="1800">
                <a:solidFill>
                  <a:srgbClr val="000000"/>
                </a:solidFill>
                <a:latin typeface="MS PGothic"/>
                <a:ea typeface="MS PGothic"/>
                <a:cs typeface="MS PGothic"/>
                <a:sym typeface="MS PGothic"/>
              </a:rPr>
              <a:t>　 地理、産業、観光資源など</a:t>
            </a:r>
            <a:r>
              <a:rPr lang="ja" sz="1800">
                <a:latin typeface="MS PGothic"/>
                <a:ea typeface="MS PGothic"/>
                <a:cs typeface="MS PGothic"/>
                <a:sym typeface="MS PGothic"/>
              </a:rPr>
              <a:t>を集約し、</a:t>
            </a:r>
            <a:r>
              <a:rPr lang="ja" sz="1800">
                <a:solidFill>
                  <a:srgbClr val="FF0000"/>
                </a:solidFill>
                <a:latin typeface="MS PGothic"/>
                <a:ea typeface="MS PGothic"/>
                <a:cs typeface="MS PGothic"/>
                <a:sym typeface="MS PGothic"/>
              </a:rPr>
              <a:t>共有財産</a:t>
            </a:r>
            <a:r>
              <a:rPr lang="ja" sz="1800">
                <a:latin typeface="MS PGothic"/>
                <a:ea typeface="MS PGothic"/>
                <a:cs typeface="MS PGothic"/>
                <a:sym typeface="MS PGothic"/>
              </a:rPr>
              <a:t>とする。</a:t>
            </a:r>
            <a:endParaRPr sz="1800">
              <a:solidFill>
                <a:srgbClr val="000000"/>
              </a:solidFill>
              <a:latin typeface="MS PGothic"/>
              <a:ea typeface="MS PGothic"/>
              <a:cs typeface="MS PGothic"/>
              <a:sym typeface="MS PGothic"/>
            </a:endParaRPr>
          </a:p>
          <a:p>
            <a:pPr indent="0" lvl="0" marL="0" rtl="0">
              <a:lnSpc>
                <a:spcPct val="115000"/>
              </a:lnSpc>
              <a:spcBef>
                <a:spcPts val="0"/>
              </a:spcBef>
              <a:spcAft>
                <a:spcPts val="0"/>
              </a:spcAft>
              <a:buNone/>
            </a:pPr>
            <a:r>
              <a:rPr lang="ja" sz="1800">
                <a:solidFill>
                  <a:srgbClr val="92D050"/>
                </a:solidFill>
                <a:latin typeface="MS PGothic"/>
                <a:ea typeface="MS PGothic"/>
                <a:cs typeface="MS PGothic"/>
                <a:sym typeface="MS PGothic"/>
              </a:rPr>
              <a:t>●</a:t>
            </a:r>
            <a:r>
              <a:rPr lang="ja" sz="1800">
                <a:solidFill>
                  <a:srgbClr val="000000"/>
                </a:solidFill>
                <a:latin typeface="MS PGothic"/>
                <a:ea typeface="MS PGothic"/>
                <a:cs typeface="MS PGothic"/>
                <a:sym typeface="MS PGothic"/>
              </a:rPr>
              <a:t>紀伊民報のホームページ更新システム「ｅメイド」を通して、</a:t>
            </a:r>
            <a:r>
              <a:rPr lang="ja" sz="1800">
                <a:solidFill>
                  <a:srgbClr val="FF0000"/>
                </a:solidFill>
                <a:latin typeface="MS PGothic"/>
                <a:ea typeface="MS PGothic"/>
                <a:cs typeface="MS PGothic"/>
                <a:sym typeface="MS PGothic"/>
              </a:rPr>
              <a:t>WEBサイトや印刷物で</a:t>
            </a:r>
            <a:br>
              <a:rPr lang="ja" sz="1800">
                <a:solidFill>
                  <a:srgbClr val="FF0000"/>
                </a:solidFill>
                <a:latin typeface="MS PGothic"/>
                <a:ea typeface="MS PGothic"/>
                <a:cs typeface="MS PGothic"/>
                <a:sym typeface="MS PGothic"/>
              </a:rPr>
            </a:br>
            <a:r>
              <a:rPr lang="ja" sz="1800">
                <a:solidFill>
                  <a:srgbClr val="FF0000"/>
                </a:solidFill>
                <a:latin typeface="MS PGothic"/>
                <a:ea typeface="MS PGothic"/>
                <a:cs typeface="MS PGothic"/>
                <a:sym typeface="MS PGothic"/>
              </a:rPr>
              <a:t>　 見える化</a:t>
            </a:r>
            <a:r>
              <a:rPr lang="ja" sz="1800">
                <a:solidFill>
                  <a:srgbClr val="000000"/>
                </a:solidFill>
                <a:latin typeface="MS PGothic"/>
                <a:ea typeface="MS PGothic"/>
                <a:cs typeface="MS PGothic"/>
                <a:sym typeface="MS PGothic"/>
              </a:rPr>
              <a:t>。ソーシャルメディアなどを活用し、情報流通の促進をする。</a:t>
            </a:r>
            <a:endParaRPr sz="1800">
              <a:solidFill>
                <a:srgbClr val="000000"/>
              </a:solidFill>
              <a:latin typeface="MS PGothic"/>
              <a:ea typeface="MS PGothic"/>
              <a:cs typeface="MS PGothic"/>
              <a:sym typeface="MS PGothic"/>
            </a:endParaRPr>
          </a:p>
          <a:p>
            <a:pPr indent="0" lvl="0" marL="0" rtl="0">
              <a:lnSpc>
                <a:spcPct val="115000"/>
              </a:lnSpc>
              <a:spcBef>
                <a:spcPts val="0"/>
              </a:spcBef>
              <a:spcAft>
                <a:spcPts val="0"/>
              </a:spcAft>
              <a:buNone/>
            </a:pPr>
            <a:r>
              <a:rPr lang="ja" sz="1800">
                <a:solidFill>
                  <a:srgbClr val="92D050"/>
                </a:solidFill>
                <a:latin typeface="MS PGothic"/>
                <a:ea typeface="MS PGothic"/>
                <a:cs typeface="MS PGothic"/>
                <a:sym typeface="MS PGothic"/>
              </a:rPr>
              <a:t>●</a:t>
            </a:r>
            <a:r>
              <a:rPr lang="ja" sz="1800">
                <a:solidFill>
                  <a:srgbClr val="000000"/>
                </a:solidFill>
                <a:latin typeface="MS PGothic"/>
                <a:ea typeface="MS PGothic"/>
                <a:cs typeface="MS PGothic"/>
                <a:sym typeface="MS PGothic"/>
              </a:rPr>
              <a:t>さまざまな立場や多世代との交流活動を通じて、情報を共有し、地域課題の解決に</a:t>
            </a:r>
            <a:br>
              <a:rPr lang="ja" sz="1800">
                <a:solidFill>
                  <a:srgbClr val="000000"/>
                </a:solidFill>
                <a:latin typeface="MS PGothic"/>
                <a:ea typeface="MS PGothic"/>
                <a:cs typeface="MS PGothic"/>
                <a:sym typeface="MS PGothic"/>
              </a:rPr>
            </a:br>
            <a:r>
              <a:rPr lang="ja" sz="1800">
                <a:solidFill>
                  <a:srgbClr val="000000"/>
                </a:solidFill>
                <a:latin typeface="MS PGothic"/>
                <a:ea typeface="MS PGothic"/>
                <a:cs typeface="MS PGothic"/>
                <a:sym typeface="MS PGothic"/>
              </a:rPr>
              <a:t>　 取り組み、昔を知り、</a:t>
            </a:r>
            <a:r>
              <a:rPr lang="ja" sz="1800">
                <a:solidFill>
                  <a:srgbClr val="FF0000"/>
                </a:solidFill>
                <a:latin typeface="MS PGothic"/>
                <a:ea typeface="MS PGothic"/>
                <a:cs typeface="MS PGothic"/>
                <a:sym typeface="MS PGothic"/>
              </a:rPr>
              <a:t>今に合った地域コミュニティーの再構築が最大の目的</a:t>
            </a:r>
            <a:r>
              <a:rPr lang="ja" sz="1800">
                <a:solidFill>
                  <a:srgbClr val="000000"/>
                </a:solidFill>
                <a:latin typeface="MS PGothic"/>
                <a:ea typeface="MS PGothic"/>
                <a:cs typeface="MS PGothic"/>
                <a:sym typeface="MS PGothic"/>
              </a:rPr>
              <a:t>。</a:t>
            </a:r>
            <a:endParaRPr sz="1800">
              <a:solidFill>
                <a:srgbClr val="92D050"/>
              </a:solidFill>
              <a:latin typeface="MS PGothic"/>
              <a:ea typeface="MS PGothic"/>
              <a:cs typeface="MS PGothic"/>
              <a:sym typeface="MS PGothic"/>
            </a:endParaRPr>
          </a:p>
        </p:txBody>
      </p:sp>
      <p:sp>
        <p:nvSpPr>
          <p:cNvPr id="65" name="Shape 65"/>
          <p:cNvSpPr/>
          <p:nvPr/>
        </p:nvSpPr>
        <p:spPr>
          <a:xfrm>
            <a:off x="653275" y="4013850"/>
            <a:ext cx="2200200" cy="780000"/>
          </a:xfrm>
          <a:prstGeom prst="ellipse">
            <a:avLst/>
          </a:prstGeom>
          <a:solidFill>
            <a:srgbClr val="D9EAD3"/>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66" name="Shape 66"/>
          <p:cNvSpPr txBox="1"/>
          <p:nvPr/>
        </p:nvSpPr>
        <p:spPr>
          <a:xfrm>
            <a:off x="931868" y="4078950"/>
            <a:ext cx="1643100" cy="649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rgbClr val="000000"/>
              </a:buClr>
              <a:buSzPts val="1100"/>
              <a:buFont typeface="Arial"/>
              <a:buNone/>
            </a:pPr>
            <a:r>
              <a:rPr lang="ja" sz="2400">
                <a:solidFill>
                  <a:srgbClr val="000000"/>
                </a:solidFill>
                <a:latin typeface="MS PGothic"/>
                <a:ea typeface="MS PGothic"/>
                <a:cs typeface="MS PGothic"/>
                <a:sym typeface="MS PGothic"/>
              </a:rPr>
              <a:t>LocalWiki</a:t>
            </a:r>
            <a:endParaRPr sz="2400">
              <a:latin typeface="MS PGothic"/>
              <a:ea typeface="MS PGothic"/>
              <a:cs typeface="MS PGothic"/>
              <a:sym typeface="MS PGothic"/>
            </a:endParaRPr>
          </a:p>
        </p:txBody>
      </p:sp>
      <p:sp>
        <p:nvSpPr>
          <p:cNvPr id="67" name="Shape 67"/>
          <p:cNvSpPr/>
          <p:nvPr/>
        </p:nvSpPr>
        <p:spPr>
          <a:xfrm>
            <a:off x="653275" y="4946369"/>
            <a:ext cx="2200200" cy="780000"/>
          </a:xfrm>
          <a:prstGeom prst="ellipse">
            <a:avLst/>
          </a:prstGeom>
          <a:solidFill>
            <a:srgbClr val="D9D2E9"/>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68" name="Shape 68"/>
          <p:cNvSpPr txBox="1"/>
          <p:nvPr/>
        </p:nvSpPr>
        <p:spPr>
          <a:xfrm>
            <a:off x="551725" y="5011486"/>
            <a:ext cx="2403300" cy="649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ja" sz="2400">
                <a:solidFill>
                  <a:srgbClr val="000000"/>
                </a:solidFill>
              </a:rPr>
              <a:t>OpenStreetMap</a:t>
            </a:r>
            <a:endParaRPr sz="2400">
              <a:latin typeface="MS PGothic"/>
              <a:ea typeface="MS PGothic"/>
              <a:cs typeface="MS PGothic"/>
              <a:sym typeface="MS PGothic"/>
            </a:endParaRPr>
          </a:p>
        </p:txBody>
      </p:sp>
      <p:sp>
        <p:nvSpPr>
          <p:cNvPr id="69" name="Shape 69"/>
          <p:cNvSpPr/>
          <p:nvPr/>
        </p:nvSpPr>
        <p:spPr>
          <a:xfrm>
            <a:off x="3471900" y="4408925"/>
            <a:ext cx="2200200" cy="1854900"/>
          </a:xfrm>
          <a:prstGeom prst="ellipse">
            <a:avLst/>
          </a:prstGeom>
          <a:solidFill>
            <a:srgbClr val="C9DAF8"/>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70" name="Shape 70"/>
          <p:cNvSpPr txBox="1"/>
          <p:nvPr/>
        </p:nvSpPr>
        <p:spPr>
          <a:xfrm>
            <a:off x="3542400" y="4716275"/>
            <a:ext cx="2059200" cy="12402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ja" sz="2000">
                <a:latin typeface="MS PGothic"/>
                <a:ea typeface="MS PGothic"/>
                <a:cs typeface="MS PGothic"/>
                <a:sym typeface="MS PGothic"/>
              </a:rPr>
              <a:t>ホームページ</a:t>
            </a:r>
            <a:br>
              <a:rPr lang="ja" sz="2000">
                <a:latin typeface="MS PGothic"/>
                <a:ea typeface="MS PGothic"/>
                <a:cs typeface="MS PGothic"/>
                <a:sym typeface="MS PGothic"/>
              </a:rPr>
            </a:br>
            <a:r>
              <a:rPr lang="ja" sz="2000">
                <a:latin typeface="MS PGothic"/>
                <a:ea typeface="MS PGothic"/>
                <a:cs typeface="MS PGothic"/>
                <a:sym typeface="MS PGothic"/>
              </a:rPr>
              <a:t>印刷物</a:t>
            </a:r>
            <a:br>
              <a:rPr lang="ja" sz="2000">
                <a:latin typeface="MS PGothic"/>
                <a:ea typeface="MS PGothic"/>
                <a:cs typeface="MS PGothic"/>
                <a:sym typeface="MS PGothic"/>
              </a:rPr>
            </a:br>
            <a:r>
              <a:rPr lang="ja" sz="2000">
                <a:latin typeface="MS PGothic"/>
                <a:ea typeface="MS PGothic"/>
                <a:cs typeface="MS PGothic"/>
                <a:sym typeface="MS PGothic"/>
              </a:rPr>
              <a:t>制作システム</a:t>
            </a:r>
            <a:endParaRPr sz="2000">
              <a:latin typeface="MS PGothic"/>
              <a:ea typeface="MS PGothic"/>
              <a:cs typeface="MS PGothic"/>
              <a:sym typeface="MS PGothic"/>
            </a:endParaRPr>
          </a:p>
        </p:txBody>
      </p:sp>
      <p:sp>
        <p:nvSpPr>
          <p:cNvPr id="71" name="Shape 71"/>
          <p:cNvSpPr/>
          <p:nvPr/>
        </p:nvSpPr>
        <p:spPr>
          <a:xfrm rot="-900242">
            <a:off x="5672106" y="4736617"/>
            <a:ext cx="960651" cy="589810"/>
          </a:xfrm>
          <a:prstGeom prst="rightArrow">
            <a:avLst>
              <a:gd fmla="val 50000" name="adj1"/>
              <a:gd fmla="val 50000" name="adj2"/>
            </a:avLst>
          </a:prstGeom>
          <a:solidFill>
            <a:srgbClr val="FF0000"/>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72" name="Shape 72"/>
          <p:cNvSpPr/>
          <p:nvPr/>
        </p:nvSpPr>
        <p:spPr>
          <a:xfrm>
            <a:off x="653275" y="5878894"/>
            <a:ext cx="2200200" cy="780000"/>
          </a:xfrm>
          <a:prstGeom prst="ellipse">
            <a:avLst/>
          </a:prstGeom>
          <a:solidFill>
            <a:srgbClr val="F4CCCC"/>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73" name="Shape 73"/>
          <p:cNvSpPr txBox="1"/>
          <p:nvPr/>
        </p:nvSpPr>
        <p:spPr>
          <a:xfrm>
            <a:off x="551725" y="5944011"/>
            <a:ext cx="2403300" cy="649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ja" sz="2400"/>
              <a:t>CSV</a:t>
            </a:r>
            <a:endParaRPr sz="2400">
              <a:latin typeface="MS PGothic"/>
              <a:ea typeface="MS PGothic"/>
              <a:cs typeface="MS PGothic"/>
              <a:sym typeface="MS PGothic"/>
            </a:endParaRPr>
          </a:p>
        </p:txBody>
      </p:sp>
      <p:sp>
        <p:nvSpPr>
          <p:cNvPr id="74" name="Shape 74"/>
          <p:cNvSpPr/>
          <p:nvPr/>
        </p:nvSpPr>
        <p:spPr>
          <a:xfrm>
            <a:off x="2841341" y="5041463"/>
            <a:ext cx="960600" cy="589800"/>
          </a:xfrm>
          <a:prstGeom prst="rightArrow">
            <a:avLst>
              <a:gd fmla="val 50000" name="adj1"/>
              <a:gd fmla="val 50000" name="adj2"/>
            </a:avLst>
          </a:prstGeom>
          <a:solidFill>
            <a:srgbClr val="FF0000"/>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75" name="Shape 75"/>
          <p:cNvSpPr/>
          <p:nvPr/>
        </p:nvSpPr>
        <p:spPr>
          <a:xfrm rot="900242">
            <a:off x="2841307" y="4374746"/>
            <a:ext cx="960651" cy="589810"/>
          </a:xfrm>
          <a:prstGeom prst="rightArrow">
            <a:avLst>
              <a:gd fmla="val 50000" name="adj1"/>
              <a:gd fmla="val 50000" name="adj2"/>
            </a:avLst>
          </a:prstGeom>
          <a:solidFill>
            <a:srgbClr val="FF0000"/>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76" name="Shape 76"/>
          <p:cNvSpPr/>
          <p:nvPr/>
        </p:nvSpPr>
        <p:spPr>
          <a:xfrm rot="-900242">
            <a:off x="2841298" y="5708187"/>
            <a:ext cx="960651" cy="589810"/>
          </a:xfrm>
          <a:prstGeom prst="rightArrow">
            <a:avLst>
              <a:gd fmla="val 50000" name="adj1"/>
              <a:gd fmla="val 50000" name="adj2"/>
            </a:avLst>
          </a:prstGeom>
          <a:solidFill>
            <a:srgbClr val="FF0000"/>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77" name="Shape 77"/>
          <p:cNvSpPr/>
          <p:nvPr/>
        </p:nvSpPr>
        <p:spPr>
          <a:xfrm rot="900242">
            <a:off x="5609707" y="5555021"/>
            <a:ext cx="960651" cy="589810"/>
          </a:xfrm>
          <a:prstGeom prst="rightArrow">
            <a:avLst>
              <a:gd fmla="val 50000" name="adj1"/>
              <a:gd fmla="val 50000" name="adj2"/>
            </a:avLst>
          </a:prstGeom>
          <a:solidFill>
            <a:srgbClr val="FF0000"/>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78" name="Shape 78"/>
          <p:cNvSpPr/>
          <p:nvPr/>
        </p:nvSpPr>
        <p:spPr>
          <a:xfrm>
            <a:off x="6491500" y="5878894"/>
            <a:ext cx="2200200" cy="780000"/>
          </a:xfrm>
          <a:prstGeom prst="ellipse">
            <a:avLst/>
          </a:prstGeom>
          <a:solidFill>
            <a:srgbClr val="F4CCCC"/>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79" name="Shape 79"/>
          <p:cNvSpPr txBox="1"/>
          <p:nvPr/>
        </p:nvSpPr>
        <p:spPr>
          <a:xfrm>
            <a:off x="6389950" y="5944011"/>
            <a:ext cx="2403300" cy="649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ja" sz="2400"/>
              <a:t>オープンデータ</a:t>
            </a:r>
            <a:endParaRPr sz="2400">
              <a:latin typeface="MS PGothic"/>
              <a:ea typeface="MS PGothic"/>
              <a:cs typeface="MS PGothic"/>
              <a:sym typeface="MS PGothic"/>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310" name="Shape 310"/>
        <p:cNvGrpSpPr/>
        <p:nvPr/>
      </p:nvGrpSpPr>
      <p:grpSpPr>
        <a:xfrm>
          <a:off x="0" y="0"/>
          <a:ext cx="0" cy="0"/>
          <a:chOff x="0" y="0"/>
          <a:chExt cx="0" cy="0"/>
        </a:xfrm>
      </p:grpSpPr>
      <p:sp>
        <p:nvSpPr>
          <p:cNvPr id="311" name="Shape 311"/>
          <p:cNvSpPr/>
          <p:nvPr/>
        </p:nvSpPr>
        <p:spPr>
          <a:xfrm>
            <a:off x="831250" y="3343875"/>
            <a:ext cx="7384230" cy="2415960"/>
          </a:xfrm>
          <a:prstGeom prst="irregularSeal1">
            <a:avLst/>
          </a:prstGeom>
          <a:solidFill>
            <a:srgbClr val="FFD966"/>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12" name="Shape 312"/>
          <p:cNvSpPr txBox="1"/>
          <p:nvPr>
            <p:ph type="title"/>
          </p:nvPr>
        </p:nvSpPr>
        <p:spPr>
          <a:xfrm>
            <a:off x="311700" y="364775"/>
            <a:ext cx="8520600" cy="12792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ja" sz="3200">
                <a:latin typeface="MS PGothic"/>
                <a:ea typeface="MS PGothic"/>
                <a:cs typeface="MS PGothic"/>
                <a:sym typeface="MS PGothic"/>
              </a:rPr>
              <a:t>和歌山ローカルナレッジが考えるシビックテック</a:t>
            </a:r>
            <a:endParaRPr sz="3200">
              <a:latin typeface="MS PGothic"/>
              <a:ea typeface="MS PGothic"/>
              <a:cs typeface="MS PGothic"/>
              <a:sym typeface="MS PGothic"/>
            </a:endParaRPr>
          </a:p>
        </p:txBody>
      </p:sp>
      <p:sp>
        <p:nvSpPr>
          <p:cNvPr id="313" name="Shape 313"/>
          <p:cNvSpPr txBox="1"/>
          <p:nvPr/>
        </p:nvSpPr>
        <p:spPr>
          <a:xfrm>
            <a:off x="452400" y="1498350"/>
            <a:ext cx="8239200" cy="5019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ja" sz="4000">
                <a:solidFill>
                  <a:srgbClr val="92D050"/>
                </a:solidFill>
                <a:latin typeface="MS PGothic"/>
                <a:ea typeface="MS PGothic"/>
                <a:cs typeface="MS PGothic"/>
                <a:sym typeface="MS PGothic"/>
              </a:rPr>
              <a:t>●</a:t>
            </a:r>
            <a:r>
              <a:rPr lang="ja" sz="4000">
                <a:solidFill>
                  <a:schemeClr val="dk1"/>
                </a:solidFill>
                <a:latin typeface="MS PGothic"/>
                <a:ea typeface="MS PGothic"/>
                <a:cs typeface="MS PGothic"/>
                <a:sym typeface="MS PGothic"/>
              </a:rPr>
              <a:t>人と情報をつなぐ</a:t>
            </a:r>
            <a:endParaRPr sz="4000">
              <a:solidFill>
                <a:schemeClr val="dk1"/>
              </a:solidFill>
              <a:latin typeface="MS PGothic"/>
              <a:ea typeface="MS PGothic"/>
              <a:cs typeface="MS PGothic"/>
              <a:sym typeface="MS PGothic"/>
            </a:endParaRPr>
          </a:p>
          <a:p>
            <a:pPr indent="0" lvl="0" marL="0" rtl="0" algn="ctr">
              <a:lnSpc>
                <a:spcPct val="115000"/>
              </a:lnSpc>
              <a:spcBef>
                <a:spcPts val="0"/>
              </a:spcBef>
              <a:spcAft>
                <a:spcPts val="0"/>
              </a:spcAft>
              <a:buNone/>
            </a:pPr>
            <a:r>
              <a:rPr lang="ja" sz="4000">
                <a:solidFill>
                  <a:srgbClr val="92D050"/>
                </a:solidFill>
                <a:latin typeface="MS PGothic"/>
                <a:ea typeface="MS PGothic"/>
                <a:cs typeface="MS PGothic"/>
                <a:sym typeface="MS PGothic"/>
              </a:rPr>
              <a:t>●</a:t>
            </a:r>
            <a:r>
              <a:rPr lang="ja" sz="4000">
                <a:solidFill>
                  <a:schemeClr val="dk1"/>
                </a:solidFill>
                <a:latin typeface="MS PGothic"/>
                <a:ea typeface="MS PGothic"/>
                <a:cs typeface="MS PGothic"/>
                <a:sym typeface="MS PGothic"/>
              </a:rPr>
              <a:t>情報と情報をつなぐ</a:t>
            </a:r>
            <a:endParaRPr sz="4000">
              <a:solidFill>
                <a:schemeClr val="dk1"/>
              </a:solidFill>
              <a:latin typeface="MS PGothic"/>
              <a:ea typeface="MS PGothic"/>
              <a:cs typeface="MS PGothic"/>
              <a:sym typeface="MS PGothic"/>
            </a:endParaRPr>
          </a:p>
          <a:p>
            <a:pPr indent="0" lvl="0" marL="0" rtl="0" algn="ctr">
              <a:lnSpc>
                <a:spcPct val="115000"/>
              </a:lnSpc>
              <a:spcBef>
                <a:spcPts val="0"/>
              </a:spcBef>
              <a:spcAft>
                <a:spcPts val="0"/>
              </a:spcAft>
              <a:buNone/>
            </a:pPr>
            <a:r>
              <a:rPr lang="ja" sz="4000">
                <a:solidFill>
                  <a:srgbClr val="92D050"/>
                </a:solidFill>
                <a:latin typeface="MS PGothic"/>
                <a:ea typeface="MS PGothic"/>
                <a:cs typeface="MS PGothic"/>
                <a:sym typeface="MS PGothic"/>
              </a:rPr>
              <a:t>●</a:t>
            </a:r>
            <a:r>
              <a:rPr lang="ja" sz="4000">
                <a:solidFill>
                  <a:schemeClr val="dk1"/>
                </a:solidFill>
                <a:latin typeface="MS PGothic"/>
                <a:ea typeface="MS PGothic"/>
                <a:cs typeface="MS PGothic"/>
                <a:sym typeface="MS PGothic"/>
              </a:rPr>
              <a:t>人と人をつなぐ</a:t>
            </a:r>
            <a:endParaRPr sz="4000">
              <a:solidFill>
                <a:schemeClr val="dk1"/>
              </a:solidFill>
              <a:latin typeface="MS PGothic"/>
              <a:ea typeface="MS PGothic"/>
              <a:cs typeface="MS PGothic"/>
              <a:sym typeface="MS PGothic"/>
            </a:endParaRPr>
          </a:p>
          <a:p>
            <a:pPr indent="0" lvl="0" marL="0" rtl="0" algn="ctr">
              <a:lnSpc>
                <a:spcPct val="115000"/>
              </a:lnSpc>
              <a:spcBef>
                <a:spcPts val="0"/>
              </a:spcBef>
              <a:spcAft>
                <a:spcPts val="0"/>
              </a:spcAft>
              <a:buNone/>
            </a:pPr>
            <a:r>
              <a:rPr lang="ja" sz="2800">
                <a:solidFill>
                  <a:schemeClr val="dk1"/>
                </a:solidFill>
                <a:latin typeface="MS PGothic"/>
                <a:ea typeface="MS PGothic"/>
                <a:cs typeface="MS PGothic"/>
                <a:sym typeface="MS PGothic"/>
              </a:rPr>
              <a:t>　</a:t>
            </a:r>
            <a:endParaRPr sz="2800">
              <a:solidFill>
                <a:schemeClr val="dk1"/>
              </a:solidFill>
              <a:latin typeface="MS PGothic"/>
              <a:ea typeface="MS PGothic"/>
              <a:cs typeface="MS PGothic"/>
              <a:sym typeface="MS PGothic"/>
            </a:endParaRPr>
          </a:p>
          <a:p>
            <a:pPr indent="0" lvl="0" marL="0" rtl="0" algn="ctr">
              <a:lnSpc>
                <a:spcPct val="115000"/>
              </a:lnSpc>
              <a:spcBef>
                <a:spcPts val="0"/>
              </a:spcBef>
              <a:spcAft>
                <a:spcPts val="0"/>
              </a:spcAft>
              <a:buClr>
                <a:schemeClr val="dk1"/>
              </a:buClr>
              <a:buSzPts val="1100"/>
              <a:buFont typeface="Arial"/>
              <a:buNone/>
            </a:pPr>
            <a:r>
              <a:rPr lang="ja" sz="4000">
                <a:solidFill>
                  <a:srgbClr val="FF0000"/>
                </a:solidFill>
                <a:latin typeface="MS PGothic"/>
                <a:ea typeface="MS PGothic"/>
                <a:cs typeface="MS PGothic"/>
                <a:sym typeface="MS PGothic"/>
              </a:rPr>
              <a:t>情報を共有すれば、心が動く</a:t>
            </a:r>
            <a:endParaRPr sz="4000">
              <a:solidFill>
                <a:srgbClr val="FF0000"/>
              </a:solidFill>
              <a:latin typeface="MS PGothic"/>
              <a:ea typeface="MS PGothic"/>
              <a:cs typeface="MS PGothic"/>
              <a:sym typeface="MS PGothic"/>
            </a:endParaRPr>
          </a:p>
          <a:p>
            <a:pPr indent="0" lvl="0" marL="0" rtl="0" algn="ctr">
              <a:lnSpc>
                <a:spcPct val="115000"/>
              </a:lnSpc>
              <a:spcBef>
                <a:spcPts val="0"/>
              </a:spcBef>
              <a:spcAft>
                <a:spcPts val="0"/>
              </a:spcAft>
              <a:buNone/>
            </a:pPr>
            <a:r>
              <a:t/>
            </a:r>
            <a:endParaRPr sz="2800">
              <a:solidFill>
                <a:srgbClr val="FF0000"/>
              </a:solidFill>
              <a:latin typeface="MS PGothic"/>
              <a:ea typeface="MS PGothic"/>
              <a:cs typeface="MS PGothic"/>
              <a:sym typeface="MS PGothic"/>
            </a:endParaRPr>
          </a:p>
          <a:p>
            <a:pPr indent="0" lvl="0" marL="0" rtl="0" algn="ctr">
              <a:lnSpc>
                <a:spcPct val="115000"/>
              </a:lnSpc>
              <a:spcBef>
                <a:spcPts val="0"/>
              </a:spcBef>
              <a:spcAft>
                <a:spcPts val="0"/>
              </a:spcAft>
              <a:buNone/>
            </a:pPr>
            <a:r>
              <a:rPr lang="ja" sz="2800">
                <a:solidFill>
                  <a:schemeClr val="dk1"/>
                </a:solidFill>
                <a:latin typeface="MS PGothic"/>
                <a:ea typeface="MS PGothic"/>
                <a:cs typeface="MS PGothic"/>
                <a:sym typeface="MS PGothic"/>
              </a:rPr>
              <a:t>和歌山ローカルナレッジが考えるシビックテックは、</a:t>
            </a:r>
            <a:endParaRPr sz="2800">
              <a:solidFill>
                <a:schemeClr val="dk1"/>
              </a:solidFill>
              <a:latin typeface="MS PGothic"/>
              <a:ea typeface="MS PGothic"/>
              <a:cs typeface="MS PGothic"/>
              <a:sym typeface="MS PGothic"/>
            </a:endParaRPr>
          </a:p>
          <a:p>
            <a:pPr indent="0" lvl="0" marL="0" rtl="0" algn="ctr">
              <a:lnSpc>
                <a:spcPct val="115000"/>
              </a:lnSpc>
              <a:spcBef>
                <a:spcPts val="0"/>
              </a:spcBef>
              <a:spcAft>
                <a:spcPts val="0"/>
              </a:spcAft>
              <a:buNone/>
            </a:pPr>
            <a:r>
              <a:rPr lang="ja" sz="2800">
                <a:solidFill>
                  <a:schemeClr val="dk1"/>
                </a:solidFill>
                <a:latin typeface="MS PGothic"/>
                <a:ea typeface="MS PGothic"/>
                <a:cs typeface="MS PGothic"/>
                <a:sym typeface="MS PGothic"/>
              </a:rPr>
              <a:t>技術の前に</a:t>
            </a:r>
            <a:r>
              <a:rPr lang="ja" sz="2800">
                <a:solidFill>
                  <a:schemeClr val="dk1"/>
                </a:solidFill>
                <a:latin typeface="MS PGothic"/>
                <a:ea typeface="MS PGothic"/>
                <a:cs typeface="MS PGothic"/>
                <a:sym typeface="MS PGothic"/>
              </a:rPr>
              <a:t>「</a:t>
            </a:r>
            <a:r>
              <a:rPr lang="ja" sz="2800">
                <a:solidFill>
                  <a:srgbClr val="FF0000"/>
                </a:solidFill>
                <a:latin typeface="MS PGothic"/>
                <a:ea typeface="MS PGothic"/>
                <a:cs typeface="MS PGothic"/>
                <a:sym typeface="MS PGothic"/>
              </a:rPr>
              <a:t>つなぐ</a:t>
            </a:r>
            <a:r>
              <a:rPr lang="ja" sz="2800">
                <a:solidFill>
                  <a:schemeClr val="dk1"/>
                </a:solidFill>
                <a:latin typeface="MS PGothic"/>
                <a:ea typeface="MS PGothic"/>
                <a:cs typeface="MS PGothic"/>
                <a:sym typeface="MS PGothic"/>
              </a:rPr>
              <a:t>」ことが</a:t>
            </a:r>
            <a:r>
              <a:rPr lang="ja" sz="2800">
                <a:solidFill>
                  <a:schemeClr val="dk1"/>
                </a:solidFill>
                <a:latin typeface="MS PGothic"/>
                <a:ea typeface="MS PGothic"/>
                <a:cs typeface="MS PGothic"/>
                <a:sym typeface="MS PGothic"/>
              </a:rPr>
              <a:t>スタートライン。</a:t>
            </a:r>
            <a:endParaRPr sz="28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t/>
            </a:r>
            <a:endParaRPr sz="2800">
              <a:solidFill>
                <a:srgbClr val="92D050"/>
              </a:solidFill>
              <a:latin typeface="MS PGothic"/>
              <a:ea typeface="MS PGothic"/>
              <a:cs typeface="MS PGothic"/>
              <a:sym typeface="MS PGothic"/>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83" name="Shape 83"/>
        <p:cNvGrpSpPr/>
        <p:nvPr/>
      </p:nvGrpSpPr>
      <p:grpSpPr>
        <a:xfrm>
          <a:off x="0" y="0"/>
          <a:ext cx="0" cy="0"/>
          <a:chOff x="0" y="0"/>
          <a:chExt cx="0" cy="0"/>
        </a:xfrm>
      </p:grpSpPr>
      <p:sp>
        <p:nvSpPr>
          <p:cNvPr id="84" name="Shape 84"/>
          <p:cNvSpPr txBox="1"/>
          <p:nvPr>
            <p:ph type="title"/>
          </p:nvPr>
        </p:nvSpPr>
        <p:spPr>
          <a:xfrm>
            <a:off x="311700" y="364775"/>
            <a:ext cx="8520600" cy="12792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ja" sz="3200">
                <a:latin typeface="MS PGothic"/>
                <a:ea typeface="MS PGothic"/>
                <a:cs typeface="MS PGothic"/>
                <a:sym typeface="MS PGothic"/>
              </a:rPr>
              <a:t>ホームページ更新システム「ｅメイド」</a:t>
            </a:r>
            <a:endParaRPr sz="3200">
              <a:latin typeface="MS PGothic"/>
              <a:ea typeface="MS PGothic"/>
              <a:cs typeface="MS PGothic"/>
              <a:sym typeface="MS PGothic"/>
            </a:endParaRPr>
          </a:p>
        </p:txBody>
      </p:sp>
      <p:sp>
        <p:nvSpPr>
          <p:cNvPr id="85" name="Shape 85"/>
          <p:cNvSpPr txBox="1"/>
          <p:nvPr/>
        </p:nvSpPr>
        <p:spPr>
          <a:xfrm>
            <a:off x="486375" y="1269750"/>
            <a:ext cx="8618700" cy="23052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lang="ja" sz="2000">
                <a:solidFill>
                  <a:srgbClr val="92D050"/>
                </a:solidFill>
                <a:latin typeface="MS PGothic"/>
                <a:ea typeface="MS PGothic"/>
                <a:cs typeface="MS PGothic"/>
                <a:sym typeface="MS PGothic"/>
              </a:rPr>
              <a:t>●</a:t>
            </a:r>
            <a:r>
              <a:rPr lang="ja" sz="2000">
                <a:solidFill>
                  <a:schemeClr val="dk1"/>
                </a:solidFill>
                <a:latin typeface="MS PGothic"/>
                <a:ea typeface="MS PGothic"/>
                <a:cs typeface="MS PGothic"/>
                <a:sym typeface="MS PGothic"/>
              </a:rPr>
              <a:t>eメイドは、ホームページや印刷物を制作する紀伊民報のシステム。</a:t>
            </a:r>
            <a:endParaRPr sz="20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rPr lang="ja" sz="2000">
                <a:solidFill>
                  <a:srgbClr val="92D050"/>
                </a:solidFill>
                <a:latin typeface="MS PGothic"/>
                <a:ea typeface="MS PGothic"/>
                <a:cs typeface="MS PGothic"/>
                <a:sym typeface="MS PGothic"/>
              </a:rPr>
              <a:t>●</a:t>
            </a:r>
            <a:r>
              <a:rPr lang="ja" sz="2000">
                <a:solidFill>
                  <a:schemeClr val="dk1"/>
                </a:solidFill>
                <a:latin typeface="MS PGothic"/>
                <a:ea typeface="MS PGothic"/>
                <a:cs typeface="MS PGothic"/>
                <a:sym typeface="MS PGothic"/>
              </a:rPr>
              <a:t>さまざまAPIのサービスや、CSVからもインプットとアウトプットが可能。</a:t>
            </a:r>
            <a:endParaRPr sz="20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t/>
            </a:r>
            <a:endParaRPr sz="20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rPr b="1" lang="ja" sz="2000">
                <a:solidFill>
                  <a:srgbClr val="FF0000"/>
                </a:solidFill>
                <a:latin typeface="MS PGothic"/>
                <a:ea typeface="MS PGothic"/>
                <a:cs typeface="MS PGothic"/>
                <a:sym typeface="MS PGothic"/>
              </a:rPr>
              <a:t>和歌山ローカルナレッジでは、下記を使用して、情報流通の促進を図る</a:t>
            </a:r>
            <a:endParaRPr b="1" sz="2000">
              <a:solidFill>
                <a:srgbClr val="FF0000"/>
              </a:solidFill>
              <a:latin typeface="MS PGothic"/>
              <a:ea typeface="MS PGothic"/>
              <a:cs typeface="MS PGothic"/>
              <a:sym typeface="MS PGothic"/>
            </a:endParaRPr>
          </a:p>
          <a:p>
            <a:pPr indent="0" lvl="0" marL="0" rtl="0">
              <a:lnSpc>
                <a:spcPct val="115000"/>
              </a:lnSpc>
              <a:spcBef>
                <a:spcPts val="0"/>
              </a:spcBef>
              <a:spcAft>
                <a:spcPts val="0"/>
              </a:spcAft>
              <a:buNone/>
            </a:pPr>
            <a:r>
              <a:rPr lang="ja" sz="2000">
                <a:solidFill>
                  <a:srgbClr val="92D050"/>
                </a:solidFill>
                <a:latin typeface="MS PGothic"/>
                <a:ea typeface="MS PGothic"/>
                <a:cs typeface="MS PGothic"/>
                <a:sym typeface="MS PGothic"/>
              </a:rPr>
              <a:t>●</a:t>
            </a:r>
            <a:r>
              <a:rPr lang="ja" sz="2000">
                <a:solidFill>
                  <a:schemeClr val="dk1"/>
                </a:solidFill>
                <a:latin typeface="MS PGothic"/>
                <a:ea typeface="MS PGothic"/>
                <a:cs typeface="MS PGothic"/>
                <a:sym typeface="MS PGothic"/>
              </a:rPr>
              <a:t>LocalWikiからAPIで情報を取得し、WEBサイトや印刷物を生成する仕組み</a:t>
            </a:r>
            <a:endParaRPr sz="20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rPr lang="ja" sz="2000">
                <a:solidFill>
                  <a:srgbClr val="92D050"/>
                </a:solidFill>
                <a:latin typeface="MS PGothic"/>
                <a:ea typeface="MS PGothic"/>
                <a:cs typeface="MS PGothic"/>
                <a:sym typeface="MS PGothic"/>
              </a:rPr>
              <a:t>●</a:t>
            </a:r>
            <a:r>
              <a:rPr lang="ja" sz="2000">
                <a:solidFill>
                  <a:schemeClr val="dk1"/>
                </a:solidFill>
                <a:latin typeface="MS PGothic"/>
                <a:ea typeface="MS PGothic"/>
                <a:cs typeface="MS PGothic"/>
                <a:sym typeface="MS PGothic"/>
              </a:rPr>
              <a:t>CSVデータから、WEBサイトを生成する仕組み</a:t>
            </a:r>
            <a:endParaRPr sz="1800">
              <a:solidFill>
                <a:schemeClr val="dk1"/>
              </a:solidFill>
              <a:latin typeface="MS PGothic"/>
              <a:ea typeface="MS PGothic"/>
              <a:cs typeface="MS PGothic"/>
              <a:sym typeface="MS PGothic"/>
            </a:endParaRPr>
          </a:p>
        </p:txBody>
      </p:sp>
      <p:pic>
        <p:nvPicPr>
          <p:cNvPr id="86" name="Shape 86"/>
          <p:cNvPicPr preferRelativeResize="0"/>
          <p:nvPr/>
        </p:nvPicPr>
        <p:blipFill>
          <a:blip r:embed="rId4">
            <a:alphaModFix/>
          </a:blip>
          <a:stretch>
            <a:fillRect/>
          </a:stretch>
        </p:blipFill>
        <p:spPr>
          <a:xfrm>
            <a:off x="4754043" y="4097736"/>
            <a:ext cx="1816129" cy="2218248"/>
          </a:xfrm>
          <a:prstGeom prst="rect">
            <a:avLst/>
          </a:prstGeom>
          <a:noFill/>
          <a:ln>
            <a:noFill/>
          </a:ln>
        </p:spPr>
      </p:pic>
      <p:grpSp>
        <p:nvGrpSpPr>
          <p:cNvPr id="87" name="Shape 87"/>
          <p:cNvGrpSpPr/>
          <p:nvPr/>
        </p:nvGrpSpPr>
        <p:grpSpPr>
          <a:xfrm>
            <a:off x="6097527" y="4580915"/>
            <a:ext cx="1007377" cy="2012916"/>
            <a:chOff x="6181775" y="1261138"/>
            <a:chExt cx="2453426" cy="4902376"/>
          </a:xfrm>
        </p:grpSpPr>
        <p:pic>
          <p:nvPicPr>
            <p:cNvPr id="88" name="Shape 88"/>
            <p:cNvPicPr preferRelativeResize="0"/>
            <p:nvPr/>
          </p:nvPicPr>
          <p:blipFill>
            <a:blip r:embed="rId5">
              <a:alphaModFix/>
            </a:blip>
            <a:stretch>
              <a:fillRect/>
            </a:stretch>
          </p:blipFill>
          <p:spPr>
            <a:xfrm>
              <a:off x="6336763" y="1805962"/>
              <a:ext cx="2143450" cy="4031700"/>
            </a:xfrm>
            <a:prstGeom prst="rect">
              <a:avLst/>
            </a:prstGeom>
            <a:noFill/>
            <a:ln>
              <a:noFill/>
            </a:ln>
          </p:spPr>
        </p:pic>
        <p:pic>
          <p:nvPicPr>
            <p:cNvPr descr="iPhone画像.png" id="89" name="Shape 89"/>
            <p:cNvPicPr preferRelativeResize="0"/>
            <p:nvPr/>
          </p:nvPicPr>
          <p:blipFill>
            <a:blip r:embed="rId6">
              <a:alphaModFix/>
            </a:blip>
            <a:stretch>
              <a:fillRect/>
            </a:stretch>
          </p:blipFill>
          <p:spPr>
            <a:xfrm>
              <a:off x="6181775" y="1261138"/>
              <a:ext cx="2453426" cy="4902376"/>
            </a:xfrm>
            <a:prstGeom prst="rect">
              <a:avLst/>
            </a:prstGeom>
            <a:noFill/>
            <a:ln>
              <a:noFill/>
            </a:ln>
          </p:spPr>
        </p:pic>
      </p:grpSp>
      <p:pic>
        <p:nvPicPr>
          <p:cNvPr id="90" name="Shape 90"/>
          <p:cNvPicPr preferRelativeResize="0"/>
          <p:nvPr/>
        </p:nvPicPr>
        <p:blipFill>
          <a:blip r:embed="rId7">
            <a:alphaModFix/>
          </a:blip>
          <a:stretch>
            <a:fillRect/>
          </a:stretch>
        </p:blipFill>
        <p:spPr>
          <a:xfrm>
            <a:off x="7255118" y="4091719"/>
            <a:ext cx="1577116" cy="2230269"/>
          </a:xfrm>
          <a:prstGeom prst="rect">
            <a:avLst/>
          </a:prstGeom>
          <a:noFill/>
          <a:ln>
            <a:noFill/>
          </a:ln>
        </p:spPr>
      </p:pic>
      <p:sp>
        <p:nvSpPr>
          <p:cNvPr id="91" name="Shape 91"/>
          <p:cNvSpPr txBox="1"/>
          <p:nvPr/>
        </p:nvSpPr>
        <p:spPr>
          <a:xfrm>
            <a:off x="4718200" y="3846625"/>
            <a:ext cx="1445700" cy="293100"/>
          </a:xfrm>
          <a:prstGeom prst="rect">
            <a:avLst/>
          </a:prstGeom>
          <a:noFill/>
          <a:ln>
            <a:noFill/>
          </a:ln>
        </p:spPr>
        <p:txBody>
          <a:bodyPr anchorCtr="0" anchor="ctr" bIns="91425" lIns="91425" spcFirstLastPara="1" rIns="91425" wrap="square" tIns="91425">
            <a:noAutofit/>
          </a:bodyPr>
          <a:lstStyle/>
          <a:p>
            <a:pPr indent="0" lvl="0" marL="0" rtl="0">
              <a:lnSpc>
                <a:spcPct val="115000"/>
              </a:lnSpc>
              <a:spcBef>
                <a:spcPts val="0"/>
              </a:spcBef>
              <a:spcAft>
                <a:spcPts val="0"/>
              </a:spcAft>
              <a:buNone/>
            </a:pPr>
            <a:r>
              <a:rPr lang="ja"/>
              <a:t>WEBサイト</a:t>
            </a:r>
            <a:endParaRPr/>
          </a:p>
        </p:txBody>
      </p:sp>
      <p:sp>
        <p:nvSpPr>
          <p:cNvPr id="92" name="Shape 92"/>
          <p:cNvSpPr txBox="1"/>
          <p:nvPr/>
        </p:nvSpPr>
        <p:spPr>
          <a:xfrm>
            <a:off x="7256937" y="3846613"/>
            <a:ext cx="1445700" cy="293100"/>
          </a:xfrm>
          <a:prstGeom prst="rect">
            <a:avLst/>
          </a:prstGeom>
          <a:noFill/>
          <a:ln>
            <a:noFill/>
          </a:ln>
        </p:spPr>
        <p:txBody>
          <a:bodyPr anchorCtr="0" anchor="ctr" bIns="91425" lIns="91425" spcFirstLastPara="1" rIns="91425" wrap="square" tIns="91425">
            <a:noAutofit/>
          </a:bodyPr>
          <a:lstStyle/>
          <a:p>
            <a:pPr indent="0" lvl="0" marL="0" rtl="0">
              <a:lnSpc>
                <a:spcPct val="115000"/>
              </a:lnSpc>
              <a:spcBef>
                <a:spcPts val="0"/>
              </a:spcBef>
              <a:spcAft>
                <a:spcPts val="0"/>
              </a:spcAft>
              <a:buNone/>
            </a:pPr>
            <a:r>
              <a:rPr lang="ja"/>
              <a:t>印刷物（PDF）</a:t>
            </a:r>
            <a:endParaRPr/>
          </a:p>
        </p:txBody>
      </p:sp>
      <p:sp>
        <p:nvSpPr>
          <p:cNvPr id="93" name="Shape 93"/>
          <p:cNvSpPr/>
          <p:nvPr/>
        </p:nvSpPr>
        <p:spPr>
          <a:xfrm>
            <a:off x="213650" y="3740963"/>
            <a:ext cx="4755942" cy="2931768"/>
          </a:xfrm>
          <a:prstGeom prst="irregularSeal1">
            <a:avLst/>
          </a:prstGeom>
          <a:solidFill>
            <a:srgbClr val="FFD966"/>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94" name="Shape 94"/>
          <p:cNvSpPr txBox="1"/>
          <p:nvPr/>
        </p:nvSpPr>
        <p:spPr>
          <a:xfrm>
            <a:off x="13586" y="4541313"/>
            <a:ext cx="5156100" cy="1357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ja" sz="3200">
                <a:solidFill>
                  <a:srgbClr val="000000"/>
                </a:solidFill>
                <a:latin typeface="MS PGothic"/>
                <a:ea typeface="MS PGothic"/>
                <a:cs typeface="MS PGothic"/>
                <a:sym typeface="MS PGothic"/>
              </a:rPr>
              <a:t>CC BYライセンス</a:t>
            </a:r>
            <a:br>
              <a:rPr lang="ja" sz="3200">
                <a:solidFill>
                  <a:srgbClr val="000000"/>
                </a:solidFill>
                <a:latin typeface="MS PGothic"/>
                <a:ea typeface="MS PGothic"/>
                <a:cs typeface="MS PGothic"/>
                <a:sym typeface="MS PGothic"/>
              </a:rPr>
            </a:br>
            <a:r>
              <a:rPr lang="ja" sz="2400">
                <a:solidFill>
                  <a:srgbClr val="000000"/>
                </a:solidFill>
                <a:latin typeface="MS PGothic"/>
                <a:ea typeface="MS PGothic"/>
                <a:cs typeface="MS PGothic"/>
                <a:sym typeface="MS PGothic"/>
              </a:rPr>
              <a:t>(二次利用、再配布が自由)</a:t>
            </a:r>
            <a:endParaRPr sz="2400">
              <a:latin typeface="MS PGothic"/>
              <a:ea typeface="MS PGothic"/>
              <a:cs typeface="MS PGothic"/>
              <a:sym typeface="MS PGothic"/>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98" name="Shape 98"/>
        <p:cNvGrpSpPr/>
        <p:nvPr/>
      </p:nvGrpSpPr>
      <p:grpSpPr>
        <a:xfrm>
          <a:off x="0" y="0"/>
          <a:ext cx="0" cy="0"/>
          <a:chOff x="0" y="0"/>
          <a:chExt cx="0" cy="0"/>
        </a:xfrm>
      </p:grpSpPr>
      <p:sp>
        <p:nvSpPr>
          <p:cNvPr id="99" name="Shape 99"/>
          <p:cNvSpPr txBox="1"/>
          <p:nvPr>
            <p:ph type="title"/>
          </p:nvPr>
        </p:nvSpPr>
        <p:spPr>
          <a:xfrm>
            <a:off x="311700" y="364775"/>
            <a:ext cx="8520600" cy="12792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ja" sz="3200">
                <a:latin typeface="MS PGothic"/>
                <a:ea typeface="MS PGothic"/>
                <a:cs typeface="MS PGothic"/>
                <a:sym typeface="MS PGothic"/>
              </a:rPr>
              <a:t>アーバンデータチャレンジ2017の活動紹介</a:t>
            </a:r>
            <a:endParaRPr sz="3200">
              <a:latin typeface="MS PGothic"/>
              <a:ea typeface="MS PGothic"/>
              <a:cs typeface="MS PGothic"/>
              <a:sym typeface="MS PGothic"/>
            </a:endParaRPr>
          </a:p>
        </p:txBody>
      </p:sp>
      <p:sp>
        <p:nvSpPr>
          <p:cNvPr id="100" name="Shape 100"/>
          <p:cNvSpPr txBox="1"/>
          <p:nvPr/>
        </p:nvSpPr>
        <p:spPr>
          <a:xfrm>
            <a:off x="486375" y="1498350"/>
            <a:ext cx="8618700" cy="49317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lang="ja" sz="2600">
                <a:solidFill>
                  <a:schemeClr val="dk1"/>
                </a:solidFill>
                <a:latin typeface="MS PGothic"/>
                <a:ea typeface="MS PGothic"/>
                <a:cs typeface="MS PGothic"/>
                <a:sym typeface="MS PGothic"/>
              </a:rPr>
              <a:t>UDC和歌山実行委員会では、</a:t>
            </a:r>
            <a:r>
              <a:rPr lang="ja" sz="2600">
                <a:solidFill>
                  <a:srgbClr val="FF0000"/>
                </a:solidFill>
                <a:latin typeface="MS PGothic"/>
                <a:ea typeface="MS PGothic"/>
                <a:cs typeface="MS PGothic"/>
                <a:sym typeface="MS PGothic"/>
              </a:rPr>
              <a:t>継続した活動を原則</a:t>
            </a:r>
            <a:r>
              <a:rPr lang="ja" sz="2600">
                <a:solidFill>
                  <a:schemeClr val="dk1"/>
                </a:solidFill>
                <a:latin typeface="MS PGothic"/>
                <a:ea typeface="MS PGothic"/>
                <a:cs typeface="MS PGothic"/>
                <a:sym typeface="MS PGothic"/>
              </a:rPr>
              <a:t>とした、</a:t>
            </a:r>
            <a:br>
              <a:rPr lang="ja" sz="2600">
                <a:solidFill>
                  <a:schemeClr val="dk1"/>
                </a:solidFill>
                <a:latin typeface="MS PGothic"/>
                <a:ea typeface="MS PGothic"/>
                <a:cs typeface="MS PGothic"/>
                <a:sym typeface="MS PGothic"/>
              </a:rPr>
            </a:br>
            <a:r>
              <a:rPr lang="ja" sz="2600">
                <a:solidFill>
                  <a:schemeClr val="dk1"/>
                </a:solidFill>
                <a:latin typeface="MS PGothic"/>
                <a:ea typeface="MS PGothic"/>
                <a:cs typeface="MS PGothic"/>
                <a:sym typeface="MS PGothic"/>
              </a:rPr>
              <a:t>下記</a:t>
            </a:r>
            <a:r>
              <a:rPr lang="ja" sz="2600">
                <a:solidFill>
                  <a:srgbClr val="FF0000"/>
                </a:solidFill>
                <a:latin typeface="MS PGothic"/>
                <a:ea typeface="MS PGothic"/>
                <a:cs typeface="MS PGothic"/>
                <a:sym typeface="MS PGothic"/>
              </a:rPr>
              <a:t>３つの枠組み</a:t>
            </a:r>
            <a:r>
              <a:rPr lang="ja" sz="2600">
                <a:solidFill>
                  <a:schemeClr val="dk1"/>
                </a:solidFill>
                <a:latin typeface="MS PGothic"/>
                <a:ea typeface="MS PGothic"/>
                <a:cs typeface="MS PGothic"/>
                <a:sym typeface="MS PGothic"/>
              </a:rPr>
              <a:t>で、</a:t>
            </a:r>
            <a:r>
              <a:rPr lang="ja" sz="2600">
                <a:solidFill>
                  <a:srgbClr val="FF0000"/>
                </a:solidFill>
                <a:latin typeface="MS PGothic"/>
                <a:ea typeface="MS PGothic"/>
                <a:cs typeface="MS PGothic"/>
                <a:sym typeface="MS PGothic"/>
              </a:rPr>
              <a:t>７つの取り組み</a:t>
            </a:r>
            <a:r>
              <a:rPr lang="ja" sz="2600">
                <a:solidFill>
                  <a:schemeClr val="dk1"/>
                </a:solidFill>
                <a:latin typeface="MS PGothic"/>
                <a:ea typeface="MS PGothic"/>
                <a:cs typeface="MS PGothic"/>
                <a:sym typeface="MS PGothic"/>
              </a:rPr>
              <a:t>。</a:t>
            </a:r>
            <a:endParaRPr>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t/>
            </a:r>
            <a:endParaRPr>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rPr lang="ja" sz="2800">
                <a:solidFill>
                  <a:srgbClr val="FF9900"/>
                </a:solidFill>
                <a:latin typeface="MS PGothic"/>
                <a:ea typeface="MS PGothic"/>
                <a:cs typeface="MS PGothic"/>
                <a:sym typeface="MS PGothic"/>
              </a:rPr>
              <a:t>●</a:t>
            </a:r>
            <a:r>
              <a:rPr lang="ja" sz="2800">
                <a:solidFill>
                  <a:schemeClr val="dk1"/>
                </a:solidFill>
                <a:latin typeface="MS PGothic"/>
                <a:ea typeface="MS PGothic"/>
                <a:cs typeface="MS PGothic"/>
                <a:sym typeface="MS PGothic"/>
              </a:rPr>
              <a:t>LocalWikiを活用した取り組み【和歌山大学主体】</a:t>
            </a:r>
            <a:endParaRPr sz="28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rPr lang="ja" sz="2800">
                <a:solidFill>
                  <a:srgbClr val="FF9900"/>
                </a:solidFill>
                <a:latin typeface="MS PGothic"/>
                <a:ea typeface="MS PGothic"/>
                <a:cs typeface="MS PGothic"/>
                <a:sym typeface="MS PGothic"/>
              </a:rPr>
              <a:t>●</a:t>
            </a:r>
            <a:r>
              <a:rPr lang="ja" sz="2800">
                <a:solidFill>
                  <a:schemeClr val="dk1"/>
                </a:solidFill>
                <a:latin typeface="MS PGothic"/>
                <a:ea typeface="MS PGothic"/>
                <a:cs typeface="MS PGothic"/>
                <a:sym typeface="MS PGothic"/>
              </a:rPr>
              <a:t>LocalWikiを活用した取り組み【上仲</a:t>
            </a:r>
            <a:r>
              <a:rPr lang="ja" sz="2000">
                <a:solidFill>
                  <a:schemeClr val="dk1"/>
                </a:solidFill>
                <a:latin typeface="MS PGothic"/>
                <a:ea typeface="MS PGothic"/>
                <a:cs typeface="MS PGothic"/>
                <a:sym typeface="MS PGothic"/>
              </a:rPr>
              <a:t>（紀伊民報）</a:t>
            </a:r>
            <a:r>
              <a:rPr lang="ja" sz="2800">
                <a:solidFill>
                  <a:schemeClr val="dk1"/>
                </a:solidFill>
                <a:latin typeface="MS PGothic"/>
                <a:ea typeface="MS PGothic"/>
                <a:cs typeface="MS PGothic"/>
                <a:sym typeface="MS PGothic"/>
              </a:rPr>
              <a:t>主体】</a:t>
            </a:r>
            <a:endParaRPr sz="28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rPr lang="ja" sz="2800">
                <a:solidFill>
                  <a:srgbClr val="92D050"/>
                </a:solidFill>
                <a:latin typeface="MS PGothic"/>
                <a:ea typeface="MS PGothic"/>
                <a:cs typeface="MS PGothic"/>
                <a:sym typeface="MS PGothic"/>
              </a:rPr>
              <a:t>●</a:t>
            </a:r>
            <a:r>
              <a:rPr lang="ja" sz="2800">
                <a:solidFill>
                  <a:schemeClr val="dk1"/>
                </a:solidFill>
                <a:latin typeface="MS PGothic"/>
                <a:ea typeface="MS PGothic"/>
                <a:cs typeface="MS PGothic"/>
                <a:sym typeface="MS PGothic"/>
              </a:rPr>
              <a:t>CSVの活用と情報流通の取り組み（別紙資料）</a:t>
            </a:r>
            <a:endParaRPr sz="22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t/>
            </a:r>
            <a:endParaRPr sz="22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rPr lang="ja" sz="2200">
                <a:solidFill>
                  <a:schemeClr val="dk1"/>
                </a:solidFill>
                <a:latin typeface="MS PGothic"/>
                <a:ea typeface="MS PGothic"/>
                <a:cs typeface="MS PGothic"/>
                <a:sym typeface="MS PGothic"/>
              </a:rPr>
              <a:t>この取り組みで</a:t>
            </a:r>
            <a:r>
              <a:rPr lang="ja" sz="2200">
                <a:solidFill>
                  <a:srgbClr val="FF0000"/>
                </a:solidFill>
                <a:latin typeface="MS PGothic"/>
                <a:ea typeface="MS PGothic"/>
                <a:cs typeface="MS PGothic"/>
                <a:sym typeface="MS PGothic"/>
              </a:rPr>
              <a:t>「ｅメイド」</a:t>
            </a:r>
            <a:r>
              <a:rPr lang="ja" sz="2200">
                <a:solidFill>
                  <a:schemeClr val="dk1"/>
                </a:solidFill>
                <a:latin typeface="MS PGothic"/>
                <a:ea typeface="MS PGothic"/>
                <a:cs typeface="MS PGothic"/>
                <a:sym typeface="MS PGothic"/>
              </a:rPr>
              <a:t>を通して、</a:t>
            </a:r>
            <a:r>
              <a:rPr lang="ja" sz="2200">
                <a:solidFill>
                  <a:srgbClr val="FF0000"/>
                </a:solidFill>
                <a:latin typeface="MS PGothic"/>
                <a:ea typeface="MS PGothic"/>
                <a:cs typeface="MS PGothic"/>
                <a:sym typeface="MS PGothic"/>
              </a:rPr>
              <a:t>LocalWikiを活用した７つのサイト</a:t>
            </a:r>
            <a:r>
              <a:rPr lang="ja" sz="2200">
                <a:solidFill>
                  <a:schemeClr val="dk1"/>
                </a:solidFill>
                <a:latin typeface="MS PGothic"/>
                <a:ea typeface="MS PGothic"/>
                <a:cs typeface="MS PGothic"/>
                <a:sym typeface="MS PGothic"/>
              </a:rPr>
              <a:t>と、</a:t>
            </a:r>
            <a:r>
              <a:rPr lang="ja" sz="2200">
                <a:solidFill>
                  <a:srgbClr val="FF0000"/>
                </a:solidFill>
                <a:latin typeface="MS PGothic"/>
                <a:ea typeface="MS PGothic"/>
                <a:cs typeface="MS PGothic"/>
                <a:sym typeface="MS PGothic"/>
              </a:rPr>
              <a:t>CSVを活用したサイト内コンテンツ１つ</a:t>
            </a:r>
            <a:r>
              <a:rPr lang="ja" sz="2200">
                <a:solidFill>
                  <a:schemeClr val="dk1"/>
                </a:solidFill>
                <a:latin typeface="MS PGothic"/>
                <a:ea typeface="MS PGothic"/>
                <a:cs typeface="MS PGothic"/>
                <a:sym typeface="MS PGothic"/>
              </a:rPr>
              <a:t>を作成。</a:t>
            </a:r>
            <a:endParaRPr sz="22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t/>
            </a:r>
            <a:endParaRPr sz="2200">
              <a:solidFill>
                <a:schemeClr val="dk1"/>
              </a:solidFill>
              <a:latin typeface="MS PGothic"/>
              <a:ea typeface="MS PGothic"/>
              <a:cs typeface="MS PGothic"/>
              <a:sym typeface="MS PGothic"/>
            </a:endParaRPr>
          </a:p>
          <a:p>
            <a:pPr indent="0" lvl="0" marL="0" rtl="0">
              <a:lnSpc>
                <a:spcPct val="115000"/>
              </a:lnSpc>
              <a:spcBef>
                <a:spcPts val="0"/>
              </a:spcBef>
              <a:spcAft>
                <a:spcPts val="0"/>
              </a:spcAft>
              <a:buClr>
                <a:schemeClr val="dk1"/>
              </a:buClr>
              <a:buSzPts val="1100"/>
              <a:buFont typeface="Arial"/>
              <a:buNone/>
            </a:pPr>
            <a:r>
              <a:rPr lang="ja" sz="2400">
                <a:solidFill>
                  <a:schemeClr val="dk1"/>
                </a:solidFill>
                <a:latin typeface="MS PGothic"/>
                <a:ea typeface="MS PGothic"/>
                <a:cs typeface="MS PGothic"/>
                <a:sym typeface="MS PGothic"/>
              </a:rPr>
              <a:t>リンク集：</a:t>
            </a:r>
            <a:r>
              <a:rPr lang="ja" sz="2400" u="sng">
                <a:solidFill>
                  <a:schemeClr val="hlink"/>
                </a:solidFill>
                <a:latin typeface="MS PGothic"/>
                <a:ea typeface="MS PGothic"/>
                <a:cs typeface="MS PGothic"/>
                <a:sym typeface="MS PGothic"/>
                <a:hlinkClick r:id="rId4"/>
              </a:rPr>
              <a:t>http://wlk.civic.style/udc2017/</a:t>
            </a:r>
            <a:endParaRPr sz="2200">
              <a:solidFill>
                <a:schemeClr val="dk1"/>
              </a:solidFill>
              <a:latin typeface="MS PGothic"/>
              <a:ea typeface="MS PGothic"/>
              <a:cs typeface="MS PGothic"/>
              <a:sym typeface="MS PGothic"/>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04" name="Shape 104"/>
        <p:cNvGrpSpPr/>
        <p:nvPr/>
      </p:nvGrpSpPr>
      <p:grpSpPr>
        <a:xfrm>
          <a:off x="0" y="0"/>
          <a:ext cx="0" cy="0"/>
          <a:chOff x="0" y="0"/>
          <a:chExt cx="0" cy="0"/>
        </a:xfrm>
      </p:grpSpPr>
      <p:sp>
        <p:nvSpPr>
          <p:cNvPr id="105" name="Shape 105"/>
          <p:cNvSpPr txBox="1"/>
          <p:nvPr>
            <p:ph type="title"/>
          </p:nvPr>
        </p:nvSpPr>
        <p:spPr>
          <a:xfrm>
            <a:off x="311700" y="364775"/>
            <a:ext cx="8520600" cy="12792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ja" sz="2700">
                <a:latin typeface="MS PGothic"/>
                <a:ea typeface="MS PGothic"/>
                <a:cs typeface="MS PGothic"/>
                <a:sym typeface="MS PGothic"/>
              </a:rPr>
              <a:t>「田辺祭を世界に発信！」～OSMとLoacalWikiを活用した、地域資源の発掘と情報発信によるリーダー育成事業～(1)</a:t>
            </a:r>
            <a:endParaRPr sz="2700">
              <a:latin typeface="MS PGothic"/>
              <a:ea typeface="MS PGothic"/>
              <a:cs typeface="MS PGothic"/>
              <a:sym typeface="MS PGothic"/>
            </a:endParaRPr>
          </a:p>
        </p:txBody>
      </p:sp>
      <p:sp>
        <p:nvSpPr>
          <p:cNvPr id="106" name="Shape 106"/>
          <p:cNvSpPr txBox="1"/>
          <p:nvPr/>
        </p:nvSpPr>
        <p:spPr>
          <a:xfrm>
            <a:off x="235500" y="0"/>
            <a:ext cx="5418000" cy="428100"/>
          </a:xfrm>
          <a:prstGeom prst="rect">
            <a:avLst/>
          </a:prstGeom>
          <a:noFill/>
          <a:ln>
            <a:noFill/>
          </a:ln>
        </p:spPr>
        <p:txBody>
          <a:bodyPr anchorCtr="0" anchor="ctr" bIns="91425" lIns="91425" spcFirstLastPara="1" rIns="91425" wrap="square" tIns="91425">
            <a:noAutofit/>
          </a:bodyPr>
          <a:lstStyle/>
          <a:p>
            <a:pPr indent="0" lvl="0" marL="0" rtl="0">
              <a:lnSpc>
                <a:spcPct val="115000"/>
              </a:lnSpc>
              <a:spcBef>
                <a:spcPts val="0"/>
              </a:spcBef>
              <a:spcAft>
                <a:spcPts val="0"/>
              </a:spcAft>
              <a:buNone/>
            </a:pPr>
            <a:r>
              <a:rPr lang="ja" sz="1800">
                <a:solidFill>
                  <a:schemeClr val="lt1"/>
                </a:solidFill>
                <a:latin typeface="MS PGothic"/>
                <a:ea typeface="MS PGothic"/>
                <a:cs typeface="MS PGothic"/>
                <a:sym typeface="MS PGothic"/>
              </a:rPr>
              <a:t>●</a:t>
            </a:r>
            <a:r>
              <a:rPr lang="ja" sz="1800">
                <a:solidFill>
                  <a:schemeClr val="dk1"/>
                </a:solidFill>
                <a:latin typeface="MS PGothic"/>
                <a:ea typeface="MS PGothic"/>
                <a:cs typeface="MS PGothic"/>
                <a:sym typeface="MS PGothic"/>
              </a:rPr>
              <a:t>LocalWikiを活用した取り組み【和歌山大学主体】</a:t>
            </a:r>
            <a:endParaRPr sz="1800">
              <a:solidFill>
                <a:schemeClr val="dk1"/>
              </a:solidFill>
              <a:latin typeface="MS PGothic"/>
              <a:ea typeface="MS PGothic"/>
              <a:cs typeface="MS PGothic"/>
              <a:sym typeface="MS PGothic"/>
            </a:endParaRPr>
          </a:p>
        </p:txBody>
      </p:sp>
      <p:sp>
        <p:nvSpPr>
          <p:cNvPr id="107" name="Shape 107"/>
          <p:cNvSpPr txBox="1"/>
          <p:nvPr/>
        </p:nvSpPr>
        <p:spPr>
          <a:xfrm>
            <a:off x="486375" y="1498350"/>
            <a:ext cx="4708200" cy="49317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b="1" lang="ja" sz="1600">
                <a:solidFill>
                  <a:srgbClr val="000000"/>
                </a:solidFill>
                <a:latin typeface="MS PGothic"/>
                <a:ea typeface="MS PGothic"/>
                <a:cs typeface="MS PGothic"/>
                <a:sym typeface="MS PGothic"/>
              </a:rPr>
              <a:t>【活動内容】</a:t>
            </a:r>
            <a:endParaRPr b="1" sz="1600">
              <a:solidFill>
                <a:srgbClr val="000000"/>
              </a:solidFill>
              <a:latin typeface="MS PGothic"/>
              <a:ea typeface="MS PGothic"/>
              <a:cs typeface="MS PGothic"/>
              <a:sym typeface="MS PGothic"/>
            </a:endParaRPr>
          </a:p>
          <a:p>
            <a:pPr indent="0" lvl="0" marL="0" rtl="0">
              <a:lnSpc>
                <a:spcPct val="115000"/>
              </a:lnSpc>
              <a:spcBef>
                <a:spcPts val="0"/>
              </a:spcBef>
              <a:spcAft>
                <a:spcPts val="0"/>
              </a:spcAft>
              <a:buNone/>
            </a:pPr>
            <a:r>
              <a:rPr lang="ja" sz="1600">
                <a:solidFill>
                  <a:srgbClr val="000000"/>
                </a:solidFill>
                <a:latin typeface="MS PGothic"/>
                <a:ea typeface="MS PGothic"/>
                <a:cs typeface="MS PGothic"/>
                <a:sym typeface="MS PGothic"/>
              </a:rPr>
              <a:t>450年余りの歴史をもつ田辺祭に、大学生らが参加。</a:t>
            </a:r>
            <a:endParaRPr sz="1600">
              <a:solidFill>
                <a:srgbClr val="000000"/>
              </a:solidFill>
              <a:latin typeface="MS PGothic"/>
              <a:ea typeface="MS PGothic"/>
              <a:cs typeface="MS PGothic"/>
              <a:sym typeface="MS PGothic"/>
            </a:endParaRPr>
          </a:p>
          <a:p>
            <a:pPr indent="0" lvl="0" marL="0" rtl="0">
              <a:lnSpc>
                <a:spcPct val="115000"/>
              </a:lnSpc>
              <a:spcBef>
                <a:spcPts val="0"/>
              </a:spcBef>
              <a:spcAft>
                <a:spcPts val="0"/>
              </a:spcAft>
              <a:buNone/>
            </a:pPr>
            <a:r>
              <a:rPr lang="ja" sz="1600">
                <a:solidFill>
                  <a:srgbClr val="000000"/>
                </a:solidFill>
                <a:latin typeface="MS PGothic"/>
                <a:ea typeface="MS PGothic"/>
                <a:cs typeface="MS PGothic"/>
                <a:sym typeface="MS PGothic"/>
              </a:rPr>
              <a:t>住民らの手伝いをしながら祭りの歴史や行事などを調べ、LocalWikiとOSMにまとめる。</a:t>
            </a:r>
            <a:endParaRPr sz="1600">
              <a:solidFill>
                <a:srgbClr val="000000"/>
              </a:solidFill>
              <a:latin typeface="MS PGothic"/>
              <a:ea typeface="MS PGothic"/>
              <a:cs typeface="MS PGothic"/>
              <a:sym typeface="MS PGothic"/>
            </a:endParaRPr>
          </a:p>
          <a:p>
            <a:pPr indent="0" lvl="0" marL="0" rtl="0">
              <a:lnSpc>
                <a:spcPct val="115000"/>
              </a:lnSpc>
              <a:spcBef>
                <a:spcPts val="0"/>
              </a:spcBef>
              <a:spcAft>
                <a:spcPts val="0"/>
              </a:spcAft>
              <a:buClr>
                <a:schemeClr val="dk1"/>
              </a:buClr>
              <a:buSzPts val="1100"/>
              <a:buFont typeface="Arial"/>
              <a:buNone/>
            </a:pPr>
            <a:r>
              <a:rPr lang="ja" sz="1600">
                <a:solidFill>
                  <a:schemeClr val="dk1"/>
                </a:solidFill>
                <a:latin typeface="MS PGothic"/>
                <a:ea typeface="MS PGothic"/>
                <a:cs typeface="MS PGothic"/>
                <a:sym typeface="MS PGothic"/>
              </a:rPr>
              <a:t>本活動の成果は、紀伊民報が開発したLoacalWikiやOSMにあるデータを、APIを使ってWebサイトや印刷物に出力するシステムを使って、他の和歌山県ブロックにおける活動の成果もまとめてUDC提出作品とする。</a:t>
            </a:r>
            <a:endParaRPr sz="1600">
              <a:solidFill>
                <a:srgbClr val="000000"/>
              </a:solidFill>
              <a:latin typeface="MS PGothic"/>
              <a:ea typeface="MS PGothic"/>
              <a:cs typeface="MS PGothic"/>
              <a:sym typeface="MS PGothic"/>
            </a:endParaRPr>
          </a:p>
          <a:p>
            <a:pPr indent="0" lvl="0" marL="0" rtl="0">
              <a:lnSpc>
                <a:spcPct val="115000"/>
              </a:lnSpc>
              <a:spcBef>
                <a:spcPts val="0"/>
              </a:spcBef>
              <a:spcAft>
                <a:spcPts val="0"/>
              </a:spcAft>
              <a:buNone/>
            </a:pPr>
            <a:r>
              <a:t/>
            </a:r>
            <a:endParaRPr sz="1600">
              <a:solidFill>
                <a:srgbClr val="000000"/>
              </a:solidFill>
              <a:latin typeface="MS PGothic"/>
              <a:ea typeface="MS PGothic"/>
              <a:cs typeface="MS PGothic"/>
              <a:sym typeface="MS PGothic"/>
            </a:endParaRPr>
          </a:p>
          <a:p>
            <a:pPr indent="0" lvl="0" marL="0" rtl="0">
              <a:lnSpc>
                <a:spcPct val="115000"/>
              </a:lnSpc>
              <a:spcBef>
                <a:spcPts val="0"/>
              </a:spcBef>
              <a:spcAft>
                <a:spcPts val="0"/>
              </a:spcAft>
              <a:buNone/>
            </a:pPr>
            <a:r>
              <a:rPr b="1" lang="ja" sz="1600">
                <a:solidFill>
                  <a:srgbClr val="000000"/>
                </a:solidFill>
                <a:latin typeface="MS PGothic"/>
                <a:ea typeface="MS PGothic"/>
                <a:cs typeface="MS PGothic"/>
                <a:sym typeface="MS PGothic"/>
              </a:rPr>
              <a:t>【目的】</a:t>
            </a:r>
            <a:endParaRPr b="1" sz="1600">
              <a:solidFill>
                <a:srgbClr val="000000"/>
              </a:solidFill>
              <a:latin typeface="MS PGothic"/>
              <a:ea typeface="MS PGothic"/>
              <a:cs typeface="MS PGothic"/>
              <a:sym typeface="MS PGothic"/>
            </a:endParaRPr>
          </a:p>
          <a:p>
            <a:pPr indent="0" lvl="0" marL="0" rtl="0">
              <a:lnSpc>
                <a:spcPct val="115000"/>
              </a:lnSpc>
              <a:spcBef>
                <a:spcPts val="0"/>
              </a:spcBef>
              <a:spcAft>
                <a:spcPts val="0"/>
              </a:spcAft>
              <a:buNone/>
            </a:pPr>
            <a:r>
              <a:rPr lang="ja" sz="1600">
                <a:solidFill>
                  <a:schemeClr val="dk1"/>
                </a:solidFill>
                <a:latin typeface="MS PGothic"/>
                <a:ea typeface="MS PGothic"/>
                <a:cs typeface="MS PGothic"/>
                <a:sym typeface="MS PGothic"/>
              </a:rPr>
              <a:t>活動を通して、持続可能な社会を担う</a:t>
            </a:r>
            <a:endParaRPr sz="16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rPr lang="ja" sz="1600">
                <a:solidFill>
                  <a:schemeClr val="dk1"/>
                </a:solidFill>
                <a:latin typeface="MS PGothic"/>
                <a:ea typeface="MS PGothic"/>
                <a:cs typeface="MS PGothic"/>
                <a:sym typeface="MS PGothic"/>
              </a:rPr>
              <a:t>リーダーの育成を行うとともに、その</a:t>
            </a:r>
            <a:endParaRPr sz="16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rPr lang="ja" sz="1600">
                <a:solidFill>
                  <a:schemeClr val="dk1"/>
                </a:solidFill>
                <a:latin typeface="MS PGothic"/>
                <a:ea typeface="MS PGothic"/>
                <a:cs typeface="MS PGothic"/>
                <a:sym typeface="MS PGothic"/>
              </a:rPr>
              <a:t>成果を通じて地元愛の醸成を行うことが</a:t>
            </a:r>
            <a:endParaRPr sz="16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rPr lang="ja" sz="1600">
                <a:solidFill>
                  <a:schemeClr val="dk1"/>
                </a:solidFill>
                <a:latin typeface="MS PGothic"/>
                <a:ea typeface="MS PGothic"/>
                <a:cs typeface="MS PGothic"/>
                <a:sym typeface="MS PGothic"/>
              </a:rPr>
              <a:t>主たる目的。</a:t>
            </a:r>
            <a:endParaRPr sz="1600">
              <a:latin typeface="MS PGothic"/>
              <a:ea typeface="MS PGothic"/>
              <a:cs typeface="MS PGothic"/>
              <a:sym typeface="MS PGothic"/>
            </a:endParaRPr>
          </a:p>
        </p:txBody>
      </p:sp>
      <p:pic>
        <p:nvPicPr>
          <p:cNvPr id="108" name="Shape 108"/>
          <p:cNvPicPr preferRelativeResize="0"/>
          <p:nvPr/>
        </p:nvPicPr>
        <p:blipFill>
          <a:blip r:embed="rId4">
            <a:alphaModFix/>
          </a:blip>
          <a:stretch>
            <a:fillRect/>
          </a:stretch>
        </p:blipFill>
        <p:spPr>
          <a:xfrm>
            <a:off x="4142075" y="4900550"/>
            <a:ext cx="2387321" cy="1792141"/>
          </a:xfrm>
          <a:prstGeom prst="rect">
            <a:avLst/>
          </a:prstGeom>
          <a:noFill/>
          <a:ln>
            <a:noFill/>
          </a:ln>
        </p:spPr>
      </p:pic>
      <p:pic>
        <p:nvPicPr>
          <p:cNvPr id="109" name="Shape 109"/>
          <p:cNvPicPr preferRelativeResize="0"/>
          <p:nvPr/>
        </p:nvPicPr>
        <p:blipFill>
          <a:blip r:embed="rId5">
            <a:alphaModFix/>
          </a:blip>
          <a:stretch>
            <a:fillRect/>
          </a:stretch>
        </p:blipFill>
        <p:spPr>
          <a:xfrm>
            <a:off x="6447942" y="4396315"/>
            <a:ext cx="2385178" cy="1790533"/>
          </a:xfrm>
          <a:prstGeom prst="rect">
            <a:avLst/>
          </a:prstGeom>
          <a:noFill/>
          <a:ln>
            <a:noFill/>
          </a:ln>
        </p:spPr>
      </p:pic>
      <p:pic>
        <p:nvPicPr>
          <p:cNvPr id="110" name="Shape 110"/>
          <p:cNvPicPr preferRelativeResize="0"/>
          <p:nvPr/>
        </p:nvPicPr>
        <p:blipFill>
          <a:blip r:embed="rId6">
            <a:alphaModFix/>
          </a:blip>
          <a:stretch>
            <a:fillRect/>
          </a:stretch>
        </p:blipFill>
        <p:spPr>
          <a:xfrm>
            <a:off x="5262671" y="3000007"/>
            <a:ext cx="2385179" cy="1792143"/>
          </a:xfrm>
          <a:prstGeom prst="rect">
            <a:avLst/>
          </a:prstGeom>
          <a:noFill/>
          <a:ln>
            <a:noFill/>
          </a:ln>
        </p:spPr>
      </p:pic>
      <p:pic>
        <p:nvPicPr>
          <p:cNvPr id="111" name="Shape 111"/>
          <p:cNvPicPr preferRelativeResize="0"/>
          <p:nvPr/>
        </p:nvPicPr>
        <p:blipFill>
          <a:blip r:embed="rId7">
            <a:alphaModFix/>
          </a:blip>
          <a:stretch>
            <a:fillRect/>
          </a:stretch>
        </p:blipFill>
        <p:spPr>
          <a:xfrm>
            <a:off x="6447946" y="1543450"/>
            <a:ext cx="2385179" cy="179214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15" name="Shape 115"/>
        <p:cNvGrpSpPr/>
        <p:nvPr/>
      </p:nvGrpSpPr>
      <p:grpSpPr>
        <a:xfrm>
          <a:off x="0" y="0"/>
          <a:ext cx="0" cy="0"/>
          <a:chOff x="0" y="0"/>
          <a:chExt cx="0" cy="0"/>
        </a:xfrm>
      </p:grpSpPr>
      <p:sp>
        <p:nvSpPr>
          <p:cNvPr id="116" name="Shape 116"/>
          <p:cNvSpPr txBox="1"/>
          <p:nvPr>
            <p:ph type="title"/>
          </p:nvPr>
        </p:nvSpPr>
        <p:spPr>
          <a:xfrm>
            <a:off x="311700" y="364775"/>
            <a:ext cx="8520600" cy="12792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ja" sz="2700">
                <a:latin typeface="MS PGothic"/>
                <a:ea typeface="MS PGothic"/>
                <a:cs typeface="MS PGothic"/>
                <a:sym typeface="MS PGothic"/>
              </a:rPr>
              <a:t>「田辺祭を世界に発信！」～OSMとLoacalWikiを活用した、地域資源の発掘と情報発信によるリーダー育成事業～</a:t>
            </a:r>
            <a:r>
              <a:rPr lang="ja" sz="2700">
                <a:latin typeface="MS PGothic"/>
                <a:ea typeface="MS PGothic"/>
                <a:cs typeface="MS PGothic"/>
                <a:sym typeface="MS PGothic"/>
              </a:rPr>
              <a:t>(2)</a:t>
            </a:r>
            <a:endParaRPr sz="2700">
              <a:latin typeface="MS PGothic"/>
              <a:ea typeface="MS PGothic"/>
              <a:cs typeface="MS PGothic"/>
              <a:sym typeface="MS PGothic"/>
            </a:endParaRPr>
          </a:p>
        </p:txBody>
      </p:sp>
      <p:sp>
        <p:nvSpPr>
          <p:cNvPr id="117" name="Shape 117"/>
          <p:cNvSpPr txBox="1"/>
          <p:nvPr/>
        </p:nvSpPr>
        <p:spPr>
          <a:xfrm>
            <a:off x="486375" y="1498350"/>
            <a:ext cx="4800000" cy="52071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b="1" lang="ja" sz="1600">
                <a:solidFill>
                  <a:srgbClr val="000000"/>
                </a:solidFill>
                <a:latin typeface="MS PGothic"/>
                <a:ea typeface="MS PGothic"/>
                <a:cs typeface="MS PGothic"/>
                <a:sym typeface="MS PGothic"/>
              </a:rPr>
              <a:t>【</a:t>
            </a:r>
            <a:r>
              <a:rPr b="1" lang="ja" sz="1600">
                <a:solidFill>
                  <a:schemeClr val="dk1"/>
                </a:solidFill>
                <a:latin typeface="MS PGothic"/>
                <a:ea typeface="MS PGothic"/>
                <a:cs typeface="MS PGothic"/>
                <a:sym typeface="MS PGothic"/>
              </a:rPr>
              <a:t>開催日時・場所</a:t>
            </a:r>
            <a:r>
              <a:rPr b="1" lang="ja" sz="1600">
                <a:solidFill>
                  <a:srgbClr val="000000"/>
                </a:solidFill>
                <a:latin typeface="MS PGothic"/>
                <a:ea typeface="MS PGothic"/>
                <a:cs typeface="MS PGothic"/>
                <a:sym typeface="MS PGothic"/>
              </a:rPr>
              <a:t>】</a:t>
            </a:r>
            <a:br>
              <a:rPr lang="ja" sz="1600">
                <a:latin typeface="MS PGothic"/>
                <a:ea typeface="MS PGothic"/>
                <a:cs typeface="MS PGothic"/>
                <a:sym typeface="MS PGothic"/>
              </a:rPr>
            </a:br>
            <a:r>
              <a:rPr lang="ja" sz="1600">
                <a:solidFill>
                  <a:schemeClr val="dk1"/>
                </a:solidFill>
                <a:latin typeface="MS PGothic"/>
                <a:ea typeface="MS PGothic"/>
                <a:cs typeface="MS PGothic"/>
                <a:sym typeface="MS PGothic"/>
              </a:rPr>
              <a:t>2017/7/24・25　田辺市街地</a:t>
            </a:r>
            <a:endParaRPr sz="16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rPr lang="ja" sz="1600">
                <a:solidFill>
                  <a:schemeClr val="dk1"/>
                </a:solidFill>
                <a:latin typeface="MS PGothic"/>
                <a:ea typeface="MS PGothic"/>
                <a:cs typeface="MS PGothic"/>
                <a:sym typeface="MS PGothic"/>
              </a:rPr>
              <a:t>［報告会］</a:t>
            </a:r>
            <a:br>
              <a:rPr lang="ja" sz="1600">
                <a:solidFill>
                  <a:schemeClr val="dk1"/>
                </a:solidFill>
                <a:latin typeface="MS PGothic"/>
                <a:ea typeface="MS PGothic"/>
                <a:cs typeface="MS PGothic"/>
                <a:sym typeface="MS PGothic"/>
              </a:rPr>
            </a:br>
            <a:r>
              <a:rPr lang="ja" sz="1600">
                <a:solidFill>
                  <a:schemeClr val="dk1"/>
                </a:solidFill>
                <a:latin typeface="MS PGothic"/>
                <a:ea typeface="MS PGothic"/>
                <a:cs typeface="MS PGothic"/>
                <a:sym typeface="MS PGothic"/>
              </a:rPr>
              <a:t>2017/10/7　南新町内会館２階</a:t>
            </a:r>
            <a:endParaRPr sz="16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t/>
            </a:r>
            <a:endParaRPr sz="16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rPr b="1" lang="ja" sz="1600">
                <a:solidFill>
                  <a:schemeClr val="dk1"/>
                </a:solidFill>
                <a:latin typeface="MS PGothic"/>
                <a:ea typeface="MS PGothic"/>
                <a:cs typeface="MS PGothic"/>
                <a:sym typeface="MS PGothic"/>
              </a:rPr>
              <a:t>【主催・共催・後援】</a:t>
            </a:r>
            <a:br>
              <a:rPr lang="ja" sz="1600">
                <a:solidFill>
                  <a:schemeClr val="dk1"/>
                </a:solidFill>
                <a:latin typeface="MS PGothic"/>
                <a:ea typeface="MS PGothic"/>
                <a:cs typeface="MS PGothic"/>
                <a:sym typeface="MS PGothic"/>
              </a:rPr>
            </a:br>
            <a:r>
              <a:rPr lang="ja" sz="1600">
                <a:solidFill>
                  <a:schemeClr val="dk1"/>
                </a:solidFill>
                <a:latin typeface="MS PGothic"/>
                <a:ea typeface="MS PGothic"/>
                <a:cs typeface="MS PGothic"/>
                <a:sym typeface="MS PGothic"/>
              </a:rPr>
              <a:t>主催：和歌山大学出口研究室、</a:t>
            </a:r>
            <a:br>
              <a:rPr lang="ja" sz="1600">
                <a:solidFill>
                  <a:schemeClr val="dk1"/>
                </a:solidFill>
                <a:latin typeface="MS PGothic"/>
                <a:ea typeface="MS PGothic"/>
                <a:cs typeface="MS PGothic"/>
                <a:sym typeface="MS PGothic"/>
              </a:rPr>
            </a:br>
            <a:r>
              <a:rPr lang="ja" sz="1600">
                <a:solidFill>
                  <a:schemeClr val="dk1"/>
                </a:solidFill>
                <a:latin typeface="MS PGothic"/>
                <a:ea typeface="MS PGothic"/>
                <a:cs typeface="MS PGothic"/>
                <a:sym typeface="MS PGothic"/>
              </a:rPr>
              <a:t>　　　　和歌山大学 南紀熊野サテライト</a:t>
            </a:r>
            <a:endParaRPr sz="16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rPr lang="ja" sz="1600">
                <a:solidFill>
                  <a:schemeClr val="dk1"/>
                </a:solidFill>
                <a:latin typeface="MS PGothic"/>
                <a:ea typeface="MS PGothic"/>
                <a:cs typeface="MS PGothic"/>
                <a:sym typeface="MS PGothic"/>
              </a:rPr>
              <a:t>後援：上仲輝幸</a:t>
            </a:r>
            <a:r>
              <a:rPr lang="ja" sz="1200">
                <a:solidFill>
                  <a:schemeClr val="dk1"/>
                </a:solidFill>
                <a:latin typeface="MS PGothic"/>
                <a:ea typeface="MS PGothic"/>
                <a:cs typeface="MS PGothic"/>
                <a:sym typeface="MS PGothic"/>
              </a:rPr>
              <a:t>（UDC和歌山実行委員会・紀伊民報）</a:t>
            </a:r>
            <a:endParaRPr sz="12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t/>
            </a:r>
            <a:endParaRPr sz="1600">
              <a:solidFill>
                <a:srgbClr val="000000"/>
              </a:solidFill>
              <a:latin typeface="MS PGothic"/>
              <a:ea typeface="MS PGothic"/>
              <a:cs typeface="MS PGothic"/>
              <a:sym typeface="MS PGothic"/>
            </a:endParaRPr>
          </a:p>
          <a:p>
            <a:pPr indent="0" lvl="0" marL="0" rtl="0">
              <a:lnSpc>
                <a:spcPct val="115000"/>
              </a:lnSpc>
              <a:spcBef>
                <a:spcPts val="0"/>
              </a:spcBef>
              <a:spcAft>
                <a:spcPts val="0"/>
              </a:spcAft>
              <a:buNone/>
            </a:pPr>
            <a:r>
              <a:rPr b="1" lang="ja" sz="1600">
                <a:solidFill>
                  <a:srgbClr val="000000"/>
                </a:solidFill>
                <a:latin typeface="MS PGothic"/>
                <a:ea typeface="MS PGothic"/>
                <a:cs typeface="MS PGothic"/>
                <a:sym typeface="MS PGothic"/>
              </a:rPr>
              <a:t>【</a:t>
            </a:r>
            <a:r>
              <a:rPr b="1" lang="ja" sz="1600">
                <a:solidFill>
                  <a:schemeClr val="dk1"/>
                </a:solidFill>
                <a:latin typeface="MS PGothic"/>
                <a:ea typeface="MS PGothic"/>
                <a:cs typeface="MS PGothic"/>
                <a:sym typeface="MS PGothic"/>
              </a:rPr>
              <a:t>参加者数</a:t>
            </a:r>
            <a:r>
              <a:rPr b="1" lang="ja" sz="1600">
                <a:solidFill>
                  <a:srgbClr val="000000"/>
                </a:solidFill>
                <a:latin typeface="MS PGothic"/>
                <a:ea typeface="MS PGothic"/>
                <a:cs typeface="MS PGothic"/>
                <a:sym typeface="MS PGothic"/>
              </a:rPr>
              <a:t>】</a:t>
            </a:r>
            <a:endParaRPr b="1" sz="1600">
              <a:solidFill>
                <a:srgbClr val="000000"/>
              </a:solidFill>
              <a:latin typeface="MS PGothic"/>
              <a:ea typeface="MS PGothic"/>
              <a:cs typeface="MS PGothic"/>
              <a:sym typeface="MS PGothic"/>
            </a:endParaRPr>
          </a:p>
          <a:p>
            <a:pPr indent="0" lvl="0" marL="0" rtl="0">
              <a:lnSpc>
                <a:spcPct val="115000"/>
              </a:lnSpc>
              <a:spcBef>
                <a:spcPts val="0"/>
              </a:spcBef>
              <a:spcAft>
                <a:spcPts val="0"/>
              </a:spcAft>
              <a:buNone/>
            </a:pPr>
            <a:r>
              <a:rPr lang="ja" sz="1600">
                <a:solidFill>
                  <a:schemeClr val="dk1"/>
                </a:solidFill>
                <a:latin typeface="MS PGothic"/>
                <a:ea typeface="MS PGothic"/>
                <a:cs typeface="MS PGothic"/>
                <a:sym typeface="MS PGothic"/>
              </a:rPr>
              <a:t>26名：大学教員14名、大学生11名、新聞社1名</a:t>
            </a:r>
            <a:br>
              <a:rPr lang="ja" sz="1600">
                <a:solidFill>
                  <a:schemeClr val="dk1"/>
                </a:solidFill>
                <a:latin typeface="MS PGothic"/>
                <a:ea typeface="MS PGothic"/>
                <a:cs typeface="MS PGothic"/>
                <a:sym typeface="MS PGothic"/>
              </a:rPr>
            </a:br>
            <a:r>
              <a:rPr lang="ja" sz="1600">
                <a:solidFill>
                  <a:schemeClr val="dk1"/>
                </a:solidFill>
                <a:latin typeface="MS PGothic"/>
                <a:ea typeface="MS PGothic"/>
                <a:cs typeface="MS PGothic"/>
                <a:sym typeface="MS PGothic"/>
              </a:rPr>
              <a:t>［報告会］</a:t>
            </a:r>
            <a:br>
              <a:rPr lang="ja" sz="1600">
                <a:solidFill>
                  <a:schemeClr val="dk1"/>
                </a:solidFill>
                <a:latin typeface="MS PGothic"/>
                <a:ea typeface="MS PGothic"/>
                <a:cs typeface="MS PGothic"/>
                <a:sym typeface="MS PGothic"/>
              </a:rPr>
            </a:br>
            <a:r>
              <a:rPr lang="ja" sz="1600">
                <a:solidFill>
                  <a:schemeClr val="dk1"/>
                </a:solidFill>
                <a:latin typeface="MS PGothic"/>
                <a:ea typeface="MS PGothic"/>
                <a:cs typeface="MS PGothic"/>
                <a:sym typeface="MS PGothic"/>
              </a:rPr>
              <a:t>40名：大学教員4名、大学生3名、新聞社2名、</a:t>
            </a:r>
            <a:br>
              <a:rPr lang="ja" sz="1600">
                <a:solidFill>
                  <a:schemeClr val="dk1"/>
                </a:solidFill>
                <a:latin typeface="MS PGothic"/>
                <a:ea typeface="MS PGothic"/>
                <a:cs typeface="MS PGothic"/>
                <a:sym typeface="MS PGothic"/>
              </a:rPr>
            </a:br>
            <a:r>
              <a:rPr lang="ja" sz="1600">
                <a:solidFill>
                  <a:schemeClr val="dk1"/>
                </a:solidFill>
                <a:latin typeface="MS PGothic"/>
                <a:ea typeface="MS PGothic"/>
                <a:cs typeface="MS PGothic"/>
                <a:sym typeface="MS PGothic"/>
              </a:rPr>
              <a:t>　　　　南新町住民30名、和歌山県庁1名</a:t>
            </a:r>
            <a:endParaRPr sz="16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t/>
            </a:r>
            <a:endParaRPr sz="16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rPr b="1" lang="ja" sz="1600">
                <a:solidFill>
                  <a:schemeClr val="dk1"/>
                </a:solidFill>
                <a:latin typeface="MS PGothic"/>
                <a:ea typeface="MS PGothic"/>
                <a:cs typeface="MS PGothic"/>
                <a:sym typeface="MS PGothic"/>
              </a:rPr>
              <a:t>【ホームページ】</a:t>
            </a:r>
            <a:endParaRPr b="1" sz="1600">
              <a:solidFill>
                <a:schemeClr val="dk1"/>
              </a:solidFill>
              <a:latin typeface="MS PGothic"/>
              <a:ea typeface="MS PGothic"/>
              <a:cs typeface="MS PGothic"/>
              <a:sym typeface="MS PGothic"/>
            </a:endParaRPr>
          </a:p>
          <a:p>
            <a:pPr indent="0" lvl="0" marL="0" rtl="0">
              <a:lnSpc>
                <a:spcPct val="115000"/>
              </a:lnSpc>
              <a:spcBef>
                <a:spcPts val="0"/>
              </a:spcBef>
              <a:spcAft>
                <a:spcPts val="0"/>
              </a:spcAft>
              <a:buClr>
                <a:schemeClr val="dk1"/>
              </a:buClr>
              <a:buSzPts val="1100"/>
              <a:buFont typeface="Arial"/>
              <a:buNone/>
            </a:pPr>
            <a:r>
              <a:rPr lang="ja" sz="1600" u="sng">
                <a:solidFill>
                  <a:schemeClr val="hlink"/>
                </a:solidFill>
                <a:latin typeface="MS PGothic"/>
                <a:ea typeface="MS PGothic"/>
                <a:cs typeface="MS PGothic"/>
                <a:sym typeface="MS PGothic"/>
                <a:hlinkClick r:id="rId4"/>
              </a:rPr>
              <a:t>http://wutm.civic.style</a:t>
            </a:r>
            <a:endParaRPr sz="16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t/>
            </a:r>
            <a:endParaRPr sz="1600">
              <a:solidFill>
                <a:schemeClr val="dk1"/>
              </a:solidFill>
              <a:latin typeface="MS PGothic"/>
              <a:ea typeface="MS PGothic"/>
              <a:cs typeface="MS PGothic"/>
              <a:sym typeface="MS PGothic"/>
            </a:endParaRPr>
          </a:p>
        </p:txBody>
      </p:sp>
      <p:pic>
        <p:nvPicPr>
          <p:cNvPr id="118" name="Shape 118"/>
          <p:cNvPicPr preferRelativeResize="0"/>
          <p:nvPr/>
        </p:nvPicPr>
        <p:blipFill>
          <a:blip r:embed="rId5">
            <a:alphaModFix/>
          </a:blip>
          <a:stretch>
            <a:fillRect/>
          </a:stretch>
        </p:blipFill>
        <p:spPr>
          <a:xfrm>
            <a:off x="4649633" y="1498350"/>
            <a:ext cx="2449590" cy="5207253"/>
          </a:xfrm>
          <a:prstGeom prst="rect">
            <a:avLst/>
          </a:prstGeom>
          <a:noFill/>
          <a:ln>
            <a:noFill/>
          </a:ln>
        </p:spPr>
      </p:pic>
      <p:pic>
        <p:nvPicPr>
          <p:cNvPr id="119" name="Shape 119"/>
          <p:cNvPicPr preferRelativeResize="0"/>
          <p:nvPr/>
        </p:nvPicPr>
        <p:blipFill>
          <a:blip r:embed="rId6">
            <a:alphaModFix/>
          </a:blip>
          <a:stretch>
            <a:fillRect/>
          </a:stretch>
        </p:blipFill>
        <p:spPr>
          <a:xfrm>
            <a:off x="7284026" y="1498350"/>
            <a:ext cx="1624474" cy="2775571"/>
          </a:xfrm>
          <a:prstGeom prst="rect">
            <a:avLst/>
          </a:prstGeom>
          <a:noFill/>
          <a:ln>
            <a:noFill/>
          </a:ln>
        </p:spPr>
      </p:pic>
      <p:pic>
        <p:nvPicPr>
          <p:cNvPr id="120" name="Shape 120"/>
          <p:cNvPicPr preferRelativeResize="0"/>
          <p:nvPr/>
        </p:nvPicPr>
        <p:blipFill>
          <a:blip r:embed="rId7">
            <a:alphaModFix/>
          </a:blip>
          <a:stretch>
            <a:fillRect/>
          </a:stretch>
        </p:blipFill>
        <p:spPr>
          <a:xfrm>
            <a:off x="7284025" y="4422452"/>
            <a:ext cx="1624474" cy="2283147"/>
          </a:xfrm>
          <a:prstGeom prst="rect">
            <a:avLst/>
          </a:prstGeom>
          <a:noFill/>
          <a:ln>
            <a:noFill/>
          </a:ln>
        </p:spPr>
      </p:pic>
      <p:sp>
        <p:nvSpPr>
          <p:cNvPr id="121" name="Shape 121"/>
          <p:cNvSpPr txBox="1"/>
          <p:nvPr/>
        </p:nvSpPr>
        <p:spPr>
          <a:xfrm>
            <a:off x="235500" y="0"/>
            <a:ext cx="5418000" cy="428100"/>
          </a:xfrm>
          <a:prstGeom prst="rect">
            <a:avLst/>
          </a:prstGeom>
          <a:noFill/>
          <a:ln>
            <a:noFill/>
          </a:ln>
        </p:spPr>
        <p:txBody>
          <a:bodyPr anchorCtr="0" anchor="ctr" bIns="91425" lIns="91425" spcFirstLastPara="1" rIns="91425" wrap="square" tIns="91425">
            <a:noAutofit/>
          </a:bodyPr>
          <a:lstStyle/>
          <a:p>
            <a:pPr indent="0" lvl="0" marL="0" rtl="0">
              <a:lnSpc>
                <a:spcPct val="115000"/>
              </a:lnSpc>
              <a:spcBef>
                <a:spcPts val="0"/>
              </a:spcBef>
              <a:spcAft>
                <a:spcPts val="0"/>
              </a:spcAft>
              <a:buNone/>
            </a:pPr>
            <a:r>
              <a:rPr lang="ja" sz="1800">
                <a:solidFill>
                  <a:schemeClr val="lt1"/>
                </a:solidFill>
                <a:latin typeface="MS PGothic"/>
                <a:ea typeface="MS PGothic"/>
                <a:cs typeface="MS PGothic"/>
                <a:sym typeface="MS PGothic"/>
              </a:rPr>
              <a:t>●</a:t>
            </a:r>
            <a:r>
              <a:rPr lang="ja" sz="1800">
                <a:solidFill>
                  <a:schemeClr val="dk1"/>
                </a:solidFill>
                <a:latin typeface="MS PGothic"/>
                <a:ea typeface="MS PGothic"/>
                <a:cs typeface="MS PGothic"/>
                <a:sym typeface="MS PGothic"/>
              </a:rPr>
              <a:t>LocalWikiを活用した取り組み【和歌山大学主体】</a:t>
            </a:r>
            <a:endParaRPr sz="1800">
              <a:solidFill>
                <a:schemeClr val="dk1"/>
              </a:solidFill>
              <a:latin typeface="MS PGothic"/>
              <a:ea typeface="MS PGothic"/>
              <a:cs typeface="MS PGothic"/>
              <a:sym typeface="MS PGothic"/>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25" name="Shape 125"/>
        <p:cNvGrpSpPr/>
        <p:nvPr/>
      </p:nvGrpSpPr>
      <p:grpSpPr>
        <a:xfrm>
          <a:off x="0" y="0"/>
          <a:ext cx="0" cy="0"/>
          <a:chOff x="0" y="0"/>
          <a:chExt cx="0" cy="0"/>
        </a:xfrm>
      </p:grpSpPr>
      <p:sp>
        <p:nvSpPr>
          <p:cNvPr id="126" name="Shape 126"/>
          <p:cNvSpPr txBox="1"/>
          <p:nvPr>
            <p:ph type="title"/>
          </p:nvPr>
        </p:nvSpPr>
        <p:spPr>
          <a:xfrm>
            <a:off x="311700" y="364775"/>
            <a:ext cx="8520600" cy="12792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ja" sz="2700">
                <a:latin typeface="MS PGothic"/>
                <a:ea typeface="MS PGothic"/>
                <a:cs typeface="MS PGothic"/>
                <a:sym typeface="MS PGothic"/>
              </a:rPr>
              <a:t>熊野郷土学Ａ ～郷土学からの地域振興～</a:t>
            </a:r>
            <a:br>
              <a:rPr lang="ja" sz="2700">
                <a:latin typeface="MS PGothic"/>
                <a:ea typeface="MS PGothic"/>
                <a:cs typeface="MS PGothic"/>
                <a:sym typeface="MS PGothic"/>
              </a:rPr>
            </a:br>
            <a:r>
              <a:rPr lang="ja" sz="2700">
                <a:latin typeface="MS PGothic"/>
                <a:ea typeface="MS PGothic"/>
                <a:cs typeface="MS PGothic"/>
                <a:sym typeface="MS PGothic"/>
              </a:rPr>
              <a:t>地域情報を発信。LocalWiki、OSM地図で街を編集。</a:t>
            </a:r>
            <a:r>
              <a:rPr lang="ja" sz="2700">
                <a:latin typeface="MS PGothic"/>
                <a:ea typeface="MS PGothic"/>
                <a:cs typeface="MS PGothic"/>
                <a:sym typeface="MS PGothic"/>
              </a:rPr>
              <a:t>(1)</a:t>
            </a:r>
            <a:endParaRPr sz="2700">
              <a:latin typeface="MS PGothic"/>
              <a:ea typeface="MS PGothic"/>
              <a:cs typeface="MS PGothic"/>
              <a:sym typeface="MS PGothic"/>
            </a:endParaRPr>
          </a:p>
        </p:txBody>
      </p:sp>
      <p:sp>
        <p:nvSpPr>
          <p:cNvPr id="127" name="Shape 127"/>
          <p:cNvSpPr txBox="1"/>
          <p:nvPr/>
        </p:nvSpPr>
        <p:spPr>
          <a:xfrm>
            <a:off x="486375" y="1498350"/>
            <a:ext cx="4708200" cy="49317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b="1" lang="ja" sz="1600">
                <a:solidFill>
                  <a:srgbClr val="000000"/>
                </a:solidFill>
                <a:latin typeface="MS PGothic"/>
                <a:ea typeface="MS PGothic"/>
                <a:cs typeface="MS PGothic"/>
                <a:sym typeface="MS PGothic"/>
              </a:rPr>
              <a:t>【活動内容】</a:t>
            </a:r>
            <a:endParaRPr b="1" sz="1600">
              <a:solidFill>
                <a:srgbClr val="000000"/>
              </a:solidFill>
              <a:latin typeface="MS PGothic"/>
              <a:ea typeface="MS PGothic"/>
              <a:cs typeface="MS PGothic"/>
              <a:sym typeface="MS PGothic"/>
            </a:endParaRPr>
          </a:p>
          <a:p>
            <a:pPr indent="0" lvl="0" marL="0" rtl="0">
              <a:lnSpc>
                <a:spcPct val="115000"/>
              </a:lnSpc>
              <a:spcBef>
                <a:spcPts val="0"/>
              </a:spcBef>
              <a:spcAft>
                <a:spcPts val="0"/>
              </a:spcAft>
              <a:buNone/>
            </a:pPr>
            <a:r>
              <a:rPr lang="ja" sz="1600">
                <a:solidFill>
                  <a:schemeClr val="dk1"/>
                </a:solidFill>
                <a:latin typeface="MS PGothic"/>
                <a:ea typeface="MS PGothic"/>
                <a:cs typeface="MS PGothic"/>
                <a:sym typeface="MS PGothic"/>
              </a:rPr>
              <a:t>午前中に、地域ガイド、大学教員と共に参加者等が世界遺産と南紀熊野ジオパークエリアである新宮市内の史跡や名勝を巡り、記事を収集。その後、午後から新宮信用金庫５階の授業会場にてLocalWikiとOSM記事を作成する演習を実施した。作業に慣れない社会人受講生や高校生受講生に、経験のある大学生らがサポートしながら各自作成した。その後、皆で作成したページの報告会を開催した。授業実施終了後も継続して市民が記事を記載する活動を継続している。</a:t>
            </a:r>
            <a:endParaRPr sz="1600">
              <a:latin typeface="MS PGothic"/>
              <a:ea typeface="MS PGothic"/>
              <a:cs typeface="MS PGothic"/>
              <a:sym typeface="MS PGothic"/>
            </a:endParaRPr>
          </a:p>
          <a:p>
            <a:pPr indent="0" lvl="0" marL="0" rtl="0">
              <a:lnSpc>
                <a:spcPct val="115000"/>
              </a:lnSpc>
              <a:spcBef>
                <a:spcPts val="0"/>
              </a:spcBef>
              <a:spcAft>
                <a:spcPts val="0"/>
              </a:spcAft>
              <a:buNone/>
            </a:pPr>
            <a:r>
              <a:t/>
            </a:r>
            <a:endParaRPr sz="1600">
              <a:solidFill>
                <a:srgbClr val="000000"/>
              </a:solidFill>
              <a:latin typeface="MS PGothic"/>
              <a:ea typeface="MS PGothic"/>
              <a:cs typeface="MS PGothic"/>
              <a:sym typeface="MS PGothic"/>
            </a:endParaRPr>
          </a:p>
          <a:p>
            <a:pPr indent="0" lvl="0" marL="0" rtl="0">
              <a:lnSpc>
                <a:spcPct val="115000"/>
              </a:lnSpc>
              <a:spcBef>
                <a:spcPts val="0"/>
              </a:spcBef>
              <a:spcAft>
                <a:spcPts val="0"/>
              </a:spcAft>
              <a:buNone/>
            </a:pPr>
            <a:r>
              <a:rPr b="1" lang="ja" sz="1600">
                <a:solidFill>
                  <a:srgbClr val="000000"/>
                </a:solidFill>
                <a:latin typeface="MS PGothic"/>
                <a:ea typeface="MS PGothic"/>
                <a:cs typeface="MS PGothic"/>
                <a:sym typeface="MS PGothic"/>
              </a:rPr>
              <a:t>【目的】</a:t>
            </a:r>
            <a:endParaRPr b="1" sz="1600">
              <a:solidFill>
                <a:srgbClr val="000000"/>
              </a:solidFill>
              <a:latin typeface="MS PGothic"/>
              <a:ea typeface="MS PGothic"/>
              <a:cs typeface="MS PGothic"/>
              <a:sym typeface="MS PGothic"/>
            </a:endParaRPr>
          </a:p>
          <a:p>
            <a:pPr indent="0" lvl="0" marL="0" rtl="0">
              <a:lnSpc>
                <a:spcPct val="115000"/>
              </a:lnSpc>
              <a:spcBef>
                <a:spcPts val="0"/>
              </a:spcBef>
              <a:spcAft>
                <a:spcPts val="0"/>
              </a:spcAft>
              <a:buNone/>
            </a:pPr>
            <a:r>
              <a:rPr lang="ja" sz="1600">
                <a:solidFill>
                  <a:schemeClr val="dk1"/>
                </a:solidFill>
                <a:latin typeface="MS PGothic"/>
                <a:ea typeface="MS PGothic"/>
                <a:cs typeface="MS PGothic"/>
                <a:sym typeface="MS PGothic"/>
              </a:rPr>
              <a:t>熊野地域の資源の発掘と活用を</a:t>
            </a:r>
            <a:br>
              <a:rPr lang="ja" sz="1600">
                <a:solidFill>
                  <a:schemeClr val="dk1"/>
                </a:solidFill>
                <a:latin typeface="MS PGothic"/>
                <a:ea typeface="MS PGothic"/>
                <a:cs typeface="MS PGothic"/>
                <a:sym typeface="MS PGothic"/>
              </a:rPr>
            </a:br>
            <a:r>
              <a:rPr lang="ja" sz="1600">
                <a:solidFill>
                  <a:schemeClr val="dk1"/>
                </a:solidFill>
                <a:latin typeface="MS PGothic"/>
                <a:ea typeface="MS PGothic"/>
                <a:cs typeface="MS PGothic"/>
                <a:sym typeface="MS PGothic"/>
              </a:rPr>
              <a:t>推進することが目的。</a:t>
            </a:r>
            <a:endParaRPr sz="1600">
              <a:latin typeface="MS PGothic"/>
              <a:ea typeface="MS PGothic"/>
              <a:cs typeface="MS PGothic"/>
              <a:sym typeface="MS PGothic"/>
            </a:endParaRPr>
          </a:p>
        </p:txBody>
      </p:sp>
      <p:pic>
        <p:nvPicPr>
          <p:cNvPr id="128" name="Shape 128"/>
          <p:cNvPicPr preferRelativeResize="0"/>
          <p:nvPr/>
        </p:nvPicPr>
        <p:blipFill>
          <a:blip r:embed="rId4">
            <a:alphaModFix/>
          </a:blip>
          <a:stretch>
            <a:fillRect/>
          </a:stretch>
        </p:blipFill>
        <p:spPr>
          <a:xfrm>
            <a:off x="5346975" y="1498350"/>
            <a:ext cx="3467100" cy="2609850"/>
          </a:xfrm>
          <a:prstGeom prst="rect">
            <a:avLst/>
          </a:prstGeom>
          <a:noFill/>
          <a:ln>
            <a:noFill/>
          </a:ln>
        </p:spPr>
      </p:pic>
      <p:pic>
        <p:nvPicPr>
          <p:cNvPr id="129" name="Shape 129"/>
          <p:cNvPicPr preferRelativeResize="0"/>
          <p:nvPr/>
        </p:nvPicPr>
        <p:blipFill>
          <a:blip r:embed="rId5">
            <a:alphaModFix/>
          </a:blip>
          <a:stretch>
            <a:fillRect/>
          </a:stretch>
        </p:blipFill>
        <p:spPr>
          <a:xfrm>
            <a:off x="5972300" y="4322200"/>
            <a:ext cx="2859993" cy="2146975"/>
          </a:xfrm>
          <a:prstGeom prst="rect">
            <a:avLst/>
          </a:prstGeom>
          <a:noFill/>
          <a:ln>
            <a:noFill/>
          </a:ln>
        </p:spPr>
      </p:pic>
      <p:pic>
        <p:nvPicPr>
          <p:cNvPr id="130" name="Shape 130"/>
          <p:cNvPicPr preferRelativeResize="0"/>
          <p:nvPr/>
        </p:nvPicPr>
        <p:blipFill>
          <a:blip r:embed="rId6">
            <a:alphaModFix/>
          </a:blip>
          <a:stretch>
            <a:fillRect/>
          </a:stretch>
        </p:blipFill>
        <p:spPr>
          <a:xfrm>
            <a:off x="3472150" y="4793448"/>
            <a:ext cx="2344500" cy="1769229"/>
          </a:xfrm>
          <a:prstGeom prst="rect">
            <a:avLst/>
          </a:prstGeom>
          <a:noFill/>
          <a:ln>
            <a:noFill/>
          </a:ln>
        </p:spPr>
      </p:pic>
      <p:sp>
        <p:nvSpPr>
          <p:cNvPr id="131" name="Shape 131"/>
          <p:cNvSpPr txBox="1"/>
          <p:nvPr/>
        </p:nvSpPr>
        <p:spPr>
          <a:xfrm>
            <a:off x="235500" y="0"/>
            <a:ext cx="5418000" cy="428100"/>
          </a:xfrm>
          <a:prstGeom prst="rect">
            <a:avLst/>
          </a:prstGeom>
          <a:noFill/>
          <a:ln>
            <a:noFill/>
          </a:ln>
        </p:spPr>
        <p:txBody>
          <a:bodyPr anchorCtr="0" anchor="ctr" bIns="91425" lIns="91425" spcFirstLastPara="1" rIns="91425" wrap="square" tIns="91425">
            <a:noAutofit/>
          </a:bodyPr>
          <a:lstStyle/>
          <a:p>
            <a:pPr indent="0" lvl="0" marL="0" rtl="0">
              <a:lnSpc>
                <a:spcPct val="115000"/>
              </a:lnSpc>
              <a:spcBef>
                <a:spcPts val="0"/>
              </a:spcBef>
              <a:spcAft>
                <a:spcPts val="0"/>
              </a:spcAft>
              <a:buNone/>
            </a:pPr>
            <a:r>
              <a:rPr lang="ja" sz="1800">
                <a:solidFill>
                  <a:schemeClr val="lt1"/>
                </a:solidFill>
                <a:latin typeface="MS PGothic"/>
                <a:ea typeface="MS PGothic"/>
                <a:cs typeface="MS PGothic"/>
                <a:sym typeface="MS PGothic"/>
              </a:rPr>
              <a:t>●</a:t>
            </a:r>
            <a:r>
              <a:rPr lang="ja" sz="1800">
                <a:solidFill>
                  <a:schemeClr val="dk1"/>
                </a:solidFill>
                <a:latin typeface="MS PGothic"/>
                <a:ea typeface="MS PGothic"/>
                <a:cs typeface="MS PGothic"/>
                <a:sym typeface="MS PGothic"/>
              </a:rPr>
              <a:t>LocalWikiを活用した取り組み【和歌山大学主体】</a:t>
            </a:r>
            <a:endParaRPr sz="1800">
              <a:solidFill>
                <a:schemeClr val="dk1"/>
              </a:solidFill>
              <a:latin typeface="MS PGothic"/>
              <a:ea typeface="MS PGothic"/>
              <a:cs typeface="MS PGothic"/>
              <a:sym typeface="MS PGothic"/>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35" name="Shape 135"/>
        <p:cNvGrpSpPr/>
        <p:nvPr/>
      </p:nvGrpSpPr>
      <p:grpSpPr>
        <a:xfrm>
          <a:off x="0" y="0"/>
          <a:ext cx="0" cy="0"/>
          <a:chOff x="0" y="0"/>
          <a:chExt cx="0" cy="0"/>
        </a:xfrm>
      </p:grpSpPr>
      <p:sp>
        <p:nvSpPr>
          <p:cNvPr id="136" name="Shape 136"/>
          <p:cNvSpPr txBox="1"/>
          <p:nvPr>
            <p:ph type="title"/>
          </p:nvPr>
        </p:nvSpPr>
        <p:spPr>
          <a:xfrm>
            <a:off x="311700" y="364775"/>
            <a:ext cx="8520600" cy="12792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ja" sz="2700">
                <a:latin typeface="MS PGothic"/>
                <a:ea typeface="MS PGothic"/>
                <a:cs typeface="MS PGothic"/>
                <a:sym typeface="MS PGothic"/>
              </a:rPr>
              <a:t>熊野郷土学Ａ ～郷土学からの地域振興～</a:t>
            </a:r>
            <a:br>
              <a:rPr lang="ja" sz="2700">
                <a:latin typeface="MS PGothic"/>
                <a:ea typeface="MS PGothic"/>
                <a:cs typeface="MS PGothic"/>
                <a:sym typeface="MS PGothic"/>
              </a:rPr>
            </a:br>
            <a:r>
              <a:rPr lang="ja" sz="2700">
                <a:latin typeface="MS PGothic"/>
                <a:ea typeface="MS PGothic"/>
                <a:cs typeface="MS PGothic"/>
                <a:sym typeface="MS PGothic"/>
              </a:rPr>
              <a:t>地域情報を発信。LocalWiki、OSM地図で街を編集。(2)</a:t>
            </a:r>
            <a:endParaRPr sz="2700">
              <a:latin typeface="MS PGothic"/>
              <a:ea typeface="MS PGothic"/>
              <a:cs typeface="MS PGothic"/>
              <a:sym typeface="MS PGothic"/>
            </a:endParaRPr>
          </a:p>
        </p:txBody>
      </p:sp>
      <p:sp>
        <p:nvSpPr>
          <p:cNvPr id="137" name="Shape 137"/>
          <p:cNvSpPr txBox="1"/>
          <p:nvPr/>
        </p:nvSpPr>
        <p:spPr>
          <a:xfrm>
            <a:off x="486375" y="1498350"/>
            <a:ext cx="4800000" cy="49317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b="1" lang="ja" sz="1600">
                <a:solidFill>
                  <a:srgbClr val="000000"/>
                </a:solidFill>
                <a:latin typeface="MS PGothic"/>
                <a:ea typeface="MS PGothic"/>
                <a:cs typeface="MS PGothic"/>
                <a:sym typeface="MS PGothic"/>
              </a:rPr>
              <a:t>【</a:t>
            </a:r>
            <a:r>
              <a:rPr b="1" lang="ja" sz="1600">
                <a:solidFill>
                  <a:schemeClr val="dk1"/>
                </a:solidFill>
                <a:latin typeface="MS PGothic"/>
                <a:ea typeface="MS PGothic"/>
                <a:cs typeface="MS PGothic"/>
                <a:sym typeface="MS PGothic"/>
              </a:rPr>
              <a:t>開催日時・場所</a:t>
            </a:r>
            <a:r>
              <a:rPr b="1" lang="ja" sz="1600">
                <a:solidFill>
                  <a:srgbClr val="000000"/>
                </a:solidFill>
                <a:latin typeface="MS PGothic"/>
                <a:ea typeface="MS PGothic"/>
                <a:cs typeface="MS PGothic"/>
                <a:sym typeface="MS PGothic"/>
              </a:rPr>
              <a:t>】</a:t>
            </a:r>
            <a:br>
              <a:rPr lang="ja" sz="1600">
                <a:latin typeface="MS PGothic"/>
                <a:ea typeface="MS PGothic"/>
                <a:cs typeface="MS PGothic"/>
                <a:sym typeface="MS PGothic"/>
              </a:rPr>
            </a:br>
            <a:r>
              <a:rPr lang="ja" sz="1600">
                <a:solidFill>
                  <a:schemeClr val="dk1"/>
                </a:solidFill>
                <a:latin typeface="MS PGothic"/>
                <a:ea typeface="MS PGothic"/>
                <a:cs typeface="MS PGothic"/>
                <a:sym typeface="MS PGothic"/>
              </a:rPr>
              <a:t>2017/8/5</a:t>
            </a:r>
            <a:endParaRPr sz="16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rPr lang="ja" sz="1600">
                <a:solidFill>
                  <a:schemeClr val="dk1"/>
                </a:solidFill>
                <a:latin typeface="MS PGothic"/>
                <a:ea typeface="MS PGothic"/>
                <a:cs typeface="MS PGothic"/>
                <a:sym typeface="MS PGothic"/>
              </a:rPr>
              <a:t>新宮市街地、新宮信用金庫５階会議室</a:t>
            </a:r>
            <a:endParaRPr sz="16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t/>
            </a:r>
            <a:endParaRPr sz="16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rPr b="1" lang="ja" sz="1600">
                <a:solidFill>
                  <a:schemeClr val="dk1"/>
                </a:solidFill>
                <a:latin typeface="MS PGothic"/>
                <a:ea typeface="MS PGothic"/>
                <a:cs typeface="MS PGothic"/>
                <a:sym typeface="MS PGothic"/>
              </a:rPr>
              <a:t>【主催・共催・後援】</a:t>
            </a:r>
            <a:br>
              <a:rPr lang="ja" sz="1600">
                <a:solidFill>
                  <a:schemeClr val="dk1"/>
                </a:solidFill>
                <a:latin typeface="MS PGothic"/>
                <a:ea typeface="MS PGothic"/>
                <a:cs typeface="MS PGothic"/>
                <a:sym typeface="MS PGothic"/>
              </a:rPr>
            </a:br>
            <a:r>
              <a:rPr lang="ja" sz="1600">
                <a:solidFill>
                  <a:schemeClr val="dk1"/>
                </a:solidFill>
                <a:latin typeface="MS PGothic"/>
                <a:ea typeface="MS PGothic"/>
                <a:cs typeface="MS PGothic"/>
                <a:sym typeface="MS PGothic"/>
              </a:rPr>
              <a:t>主催：</a:t>
            </a:r>
            <a:r>
              <a:rPr lang="ja" sz="1600">
                <a:solidFill>
                  <a:schemeClr val="dk1"/>
                </a:solidFill>
                <a:latin typeface="MS PGothic"/>
                <a:ea typeface="MS PGothic"/>
                <a:cs typeface="MS PGothic"/>
                <a:sym typeface="MS PGothic"/>
              </a:rPr>
              <a:t>和歌山大学 南紀熊野サテライト</a:t>
            </a:r>
            <a:endParaRPr sz="16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rPr lang="ja" sz="1600">
                <a:solidFill>
                  <a:schemeClr val="dk1"/>
                </a:solidFill>
                <a:latin typeface="MS PGothic"/>
                <a:ea typeface="MS PGothic"/>
                <a:cs typeface="MS PGothic"/>
                <a:sym typeface="MS PGothic"/>
              </a:rPr>
              <a:t>後援：上仲輝幸</a:t>
            </a:r>
            <a:r>
              <a:rPr lang="ja" sz="1200">
                <a:solidFill>
                  <a:schemeClr val="dk1"/>
                </a:solidFill>
                <a:latin typeface="MS PGothic"/>
                <a:ea typeface="MS PGothic"/>
                <a:cs typeface="MS PGothic"/>
                <a:sym typeface="MS PGothic"/>
              </a:rPr>
              <a:t>（UDC和歌山実行委員会・紀伊民報）</a:t>
            </a:r>
            <a:endParaRPr sz="12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t/>
            </a:r>
            <a:endParaRPr sz="1600">
              <a:solidFill>
                <a:srgbClr val="000000"/>
              </a:solidFill>
              <a:latin typeface="MS PGothic"/>
              <a:ea typeface="MS PGothic"/>
              <a:cs typeface="MS PGothic"/>
              <a:sym typeface="MS PGothic"/>
            </a:endParaRPr>
          </a:p>
          <a:p>
            <a:pPr indent="0" lvl="0" marL="0" rtl="0">
              <a:lnSpc>
                <a:spcPct val="115000"/>
              </a:lnSpc>
              <a:spcBef>
                <a:spcPts val="0"/>
              </a:spcBef>
              <a:spcAft>
                <a:spcPts val="0"/>
              </a:spcAft>
              <a:buNone/>
            </a:pPr>
            <a:r>
              <a:rPr b="1" lang="ja" sz="1600">
                <a:solidFill>
                  <a:srgbClr val="000000"/>
                </a:solidFill>
                <a:latin typeface="MS PGothic"/>
                <a:ea typeface="MS PGothic"/>
                <a:cs typeface="MS PGothic"/>
                <a:sym typeface="MS PGothic"/>
              </a:rPr>
              <a:t>【</a:t>
            </a:r>
            <a:r>
              <a:rPr b="1" lang="ja" sz="1600">
                <a:solidFill>
                  <a:schemeClr val="dk1"/>
                </a:solidFill>
                <a:latin typeface="MS PGothic"/>
                <a:ea typeface="MS PGothic"/>
                <a:cs typeface="MS PGothic"/>
                <a:sym typeface="MS PGothic"/>
              </a:rPr>
              <a:t>参加者数</a:t>
            </a:r>
            <a:r>
              <a:rPr b="1" lang="ja" sz="1600">
                <a:solidFill>
                  <a:srgbClr val="000000"/>
                </a:solidFill>
                <a:latin typeface="MS PGothic"/>
                <a:ea typeface="MS PGothic"/>
                <a:cs typeface="MS PGothic"/>
                <a:sym typeface="MS PGothic"/>
              </a:rPr>
              <a:t>】</a:t>
            </a:r>
            <a:endParaRPr b="1" sz="1600">
              <a:solidFill>
                <a:srgbClr val="000000"/>
              </a:solidFill>
              <a:latin typeface="MS PGothic"/>
              <a:ea typeface="MS PGothic"/>
              <a:cs typeface="MS PGothic"/>
              <a:sym typeface="MS PGothic"/>
            </a:endParaRPr>
          </a:p>
          <a:p>
            <a:pPr indent="0" lvl="0" marL="0" rtl="0">
              <a:lnSpc>
                <a:spcPct val="115000"/>
              </a:lnSpc>
              <a:spcBef>
                <a:spcPts val="0"/>
              </a:spcBef>
              <a:spcAft>
                <a:spcPts val="0"/>
              </a:spcAft>
              <a:buNone/>
            </a:pPr>
            <a:r>
              <a:rPr lang="ja" sz="1600">
                <a:solidFill>
                  <a:schemeClr val="dk1"/>
                </a:solidFill>
                <a:latin typeface="MS PGothic"/>
                <a:ea typeface="MS PGothic"/>
                <a:cs typeface="MS PGothic"/>
                <a:sym typeface="MS PGothic"/>
              </a:rPr>
              <a:t>38</a:t>
            </a:r>
            <a:r>
              <a:rPr lang="ja" sz="1600">
                <a:solidFill>
                  <a:schemeClr val="dk1"/>
                </a:solidFill>
                <a:latin typeface="MS PGothic"/>
                <a:ea typeface="MS PGothic"/>
                <a:cs typeface="MS PGothic"/>
                <a:sym typeface="MS PGothic"/>
              </a:rPr>
              <a:t>名：</a:t>
            </a:r>
            <a:r>
              <a:rPr lang="ja" sz="1600">
                <a:solidFill>
                  <a:schemeClr val="dk1"/>
                </a:solidFill>
                <a:latin typeface="MS PGothic"/>
                <a:ea typeface="MS PGothic"/>
                <a:cs typeface="MS PGothic"/>
                <a:sym typeface="MS PGothic"/>
              </a:rPr>
              <a:t>和歌山大学教職員8名、和歌山大学生4名、</a:t>
            </a:r>
            <a:br>
              <a:rPr lang="ja" sz="1600">
                <a:solidFill>
                  <a:schemeClr val="dk1"/>
                </a:solidFill>
                <a:latin typeface="MS PGothic"/>
                <a:ea typeface="MS PGothic"/>
                <a:cs typeface="MS PGothic"/>
                <a:sym typeface="MS PGothic"/>
              </a:rPr>
            </a:br>
            <a:r>
              <a:rPr lang="ja" sz="1600">
                <a:solidFill>
                  <a:schemeClr val="dk1"/>
                </a:solidFill>
                <a:latin typeface="MS PGothic"/>
                <a:ea typeface="MS PGothic"/>
                <a:cs typeface="MS PGothic"/>
                <a:sym typeface="MS PGothic"/>
              </a:rPr>
              <a:t>　　　　受講生25名（近隣住民、高校生など）、</a:t>
            </a:r>
            <a:br>
              <a:rPr lang="ja" sz="1600">
                <a:solidFill>
                  <a:schemeClr val="dk1"/>
                </a:solidFill>
                <a:latin typeface="MS PGothic"/>
                <a:ea typeface="MS PGothic"/>
                <a:cs typeface="MS PGothic"/>
                <a:sym typeface="MS PGothic"/>
              </a:rPr>
            </a:br>
            <a:r>
              <a:rPr lang="ja" sz="1600">
                <a:solidFill>
                  <a:schemeClr val="dk1"/>
                </a:solidFill>
                <a:latin typeface="MS PGothic"/>
                <a:ea typeface="MS PGothic"/>
                <a:cs typeface="MS PGothic"/>
                <a:sym typeface="MS PGothic"/>
              </a:rPr>
              <a:t>　　　　新聞社1名</a:t>
            </a:r>
            <a:endParaRPr sz="16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t/>
            </a:r>
            <a:endParaRPr sz="16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rPr b="1" lang="ja" sz="1600">
                <a:solidFill>
                  <a:schemeClr val="dk1"/>
                </a:solidFill>
                <a:latin typeface="MS PGothic"/>
                <a:ea typeface="MS PGothic"/>
                <a:cs typeface="MS PGothic"/>
                <a:sym typeface="MS PGothic"/>
              </a:rPr>
              <a:t>【ホームページ】</a:t>
            </a:r>
            <a:endParaRPr b="1" sz="16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rPr lang="ja" sz="1600" u="sng">
                <a:solidFill>
                  <a:schemeClr val="hlink"/>
                </a:solidFill>
                <a:latin typeface="MS PGothic"/>
                <a:ea typeface="MS PGothic"/>
                <a:cs typeface="MS PGothic"/>
                <a:sym typeface="MS PGothic"/>
                <a:hlinkClick r:id="rId4"/>
              </a:rPr>
              <a:t>http://wunks.civic.style</a:t>
            </a:r>
            <a:endParaRPr sz="1600" u="sng">
              <a:solidFill>
                <a:schemeClr val="hlink"/>
              </a:solidFill>
              <a:latin typeface="MS PGothic"/>
              <a:ea typeface="MS PGothic"/>
              <a:cs typeface="MS PGothic"/>
              <a:sym typeface="MS PGothic"/>
              <a:hlinkClick r:id="rId5"/>
            </a:endParaRPr>
          </a:p>
          <a:p>
            <a:pPr indent="0" lvl="0" marL="0" rtl="0">
              <a:lnSpc>
                <a:spcPct val="115000"/>
              </a:lnSpc>
              <a:spcBef>
                <a:spcPts val="0"/>
              </a:spcBef>
              <a:spcAft>
                <a:spcPts val="0"/>
              </a:spcAft>
              <a:buNone/>
            </a:pPr>
            <a:r>
              <a:t/>
            </a:r>
            <a:endParaRPr sz="16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t/>
            </a:r>
            <a:endParaRPr sz="1600">
              <a:solidFill>
                <a:schemeClr val="dk1"/>
              </a:solidFill>
              <a:latin typeface="MS PGothic"/>
              <a:ea typeface="MS PGothic"/>
              <a:cs typeface="MS PGothic"/>
              <a:sym typeface="MS PGothic"/>
            </a:endParaRPr>
          </a:p>
        </p:txBody>
      </p:sp>
      <p:pic>
        <p:nvPicPr>
          <p:cNvPr id="138" name="Shape 138"/>
          <p:cNvPicPr preferRelativeResize="0"/>
          <p:nvPr/>
        </p:nvPicPr>
        <p:blipFill>
          <a:blip r:embed="rId6">
            <a:alphaModFix/>
          </a:blip>
          <a:stretch>
            <a:fillRect/>
          </a:stretch>
        </p:blipFill>
        <p:spPr>
          <a:xfrm>
            <a:off x="5104200" y="1498350"/>
            <a:ext cx="2580950" cy="3392777"/>
          </a:xfrm>
          <a:prstGeom prst="rect">
            <a:avLst/>
          </a:prstGeom>
          <a:noFill/>
          <a:ln>
            <a:noFill/>
          </a:ln>
        </p:spPr>
      </p:pic>
      <p:pic>
        <p:nvPicPr>
          <p:cNvPr id="139" name="Shape 139"/>
          <p:cNvPicPr preferRelativeResize="0"/>
          <p:nvPr/>
        </p:nvPicPr>
        <p:blipFill>
          <a:blip r:embed="rId7">
            <a:alphaModFix/>
          </a:blip>
          <a:stretch>
            <a:fillRect/>
          </a:stretch>
        </p:blipFill>
        <p:spPr>
          <a:xfrm>
            <a:off x="6979875" y="2179100"/>
            <a:ext cx="1925674" cy="4484698"/>
          </a:xfrm>
          <a:prstGeom prst="rect">
            <a:avLst/>
          </a:prstGeom>
          <a:noFill/>
          <a:ln>
            <a:noFill/>
          </a:ln>
        </p:spPr>
      </p:pic>
      <p:pic>
        <p:nvPicPr>
          <p:cNvPr id="140" name="Shape 140"/>
          <p:cNvPicPr preferRelativeResize="0"/>
          <p:nvPr/>
        </p:nvPicPr>
        <p:blipFill>
          <a:blip r:embed="rId8">
            <a:alphaModFix/>
          </a:blip>
          <a:stretch>
            <a:fillRect/>
          </a:stretch>
        </p:blipFill>
        <p:spPr>
          <a:xfrm>
            <a:off x="4767625" y="4375575"/>
            <a:ext cx="2061174" cy="2288226"/>
          </a:xfrm>
          <a:prstGeom prst="rect">
            <a:avLst/>
          </a:prstGeom>
          <a:noFill/>
          <a:ln>
            <a:noFill/>
          </a:ln>
        </p:spPr>
      </p:pic>
      <p:sp>
        <p:nvSpPr>
          <p:cNvPr id="141" name="Shape 141"/>
          <p:cNvSpPr txBox="1"/>
          <p:nvPr/>
        </p:nvSpPr>
        <p:spPr>
          <a:xfrm>
            <a:off x="235500" y="0"/>
            <a:ext cx="5418000" cy="428100"/>
          </a:xfrm>
          <a:prstGeom prst="rect">
            <a:avLst/>
          </a:prstGeom>
          <a:noFill/>
          <a:ln>
            <a:noFill/>
          </a:ln>
        </p:spPr>
        <p:txBody>
          <a:bodyPr anchorCtr="0" anchor="ctr" bIns="91425" lIns="91425" spcFirstLastPara="1" rIns="91425" wrap="square" tIns="91425">
            <a:noAutofit/>
          </a:bodyPr>
          <a:lstStyle/>
          <a:p>
            <a:pPr indent="0" lvl="0" marL="0" rtl="0">
              <a:lnSpc>
                <a:spcPct val="115000"/>
              </a:lnSpc>
              <a:spcBef>
                <a:spcPts val="0"/>
              </a:spcBef>
              <a:spcAft>
                <a:spcPts val="0"/>
              </a:spcAft>
              <a:buNone/>
            </a:pPr>
            <a:r>
              <a:rPr lang="ja" sz="1800">
                <a:solidFill>
                  <a:schemeClr val="lt1"/>
                </a:solidFill>
                <a:latin typeface="MS PGothic"/>
                <a:ea typeface="MS PGothic"/>
                <a:cs typeface="MS PGothic"/>
                <a:sym typeface="MS PGothic"/>
              </a:rPr>
              <a:t>●</a:t>
            </a:r>
            <a:r>
              <a:rPr lang="ja" sz="1800">
                <a:solidFill>
                  <a:schemeClr val="dk1"/>
                </a:solidFill>
                <a:latin typeface="MS PGothic"/>
                <a:ea typeface="MS PGothic"/>
                <a:cs typeface="MS PGothic"/>
                <a:sym typeface="MS PGothic"/>
              </a:rPr>
              <a:t>LocalWikiを活用した取り組み【和歌山大学主体】</a:t>
            </a:r>
            <a:endParaRPr sz="1800">
              <a:solidFill>
                <a:schemeClr val="dk1"/>
              </a:solidFill>
              <a:latin typeface="MS PGothic"/>
              <a:ea typeface="MS PGothic"/>
              <a:cs typeface="MS PGothic"/>
              <a:sym typeface="MS PGothic"/>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45" name="Shape 145"/>
        <p:cNvGrpSpPr/>
        <p:nvPr/>
      </p:nvGrpSpPr>
      <p:grpSpPr>
        <a:xfrm>
          <a:off x="0" y="0"/>
          <a:ext cx="0" cy="0"/>
          <a:chOff x="0" y="0"/>
          <a:chExt cx="0" cy="0"/>
        </a:xfrm>
      </p:grpSpPr>
      <p:sp>
        <p:nvSpPr>
          <p:cNvPr id="146" name="Shape 146"/>
          <p:cNvSpPr txBox="1"/>
          <p:nvPr>
            <p:ph type="title"/>
          </p:nvPr>
        </p:nvSpPr>
        <p:spPr>
          <a:xfrm>
            <a:off x="311700" y="364775"/>
            <a:ext cx="8520600" cy="12792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ja" sz="3200">
                <a:latin typeface="MS PGothic"/>
                <a:ea typeface="MS PGothic"/>
                <a:cs typeface="MS PGothic"/>
                <a:sym typeface="MS PGothic"/>
              </a:rPr>
              <a:t>地域力・仕事再発見ワークショップ</a:t>
            </a:r>
            <a:r>
              <a:rPr lang="ja" sz="3200">
                <a:latin typeface="MS PGothic"/>
                <a:ea typeface="MS PGothic"/>
                <a:cs typeface="MS PGothic"/>
                <a:sym typeface="MS PGothic"/>
              </a:rPr>
              <a:t>(1)</a:t>
            </a:r>
            <a:endParaRPr sz="3200">
              <a:latin typeface="MS PGothic"/>
              <a:ea typeface="MS PGothic"/>
              <a:cs typeface="MS PGothic"/>
              <a:sym typeface="MS PGothic"/>
            </a:endParaRPr>
          </a:p>
        </p:txBody>
      </p:sp>
      <p:sp>
        <p:nvSpPr>
          <p:cNvPr id="147" name="Shape 147"/>
          <p:cNvSpPr txBox="1"/>
          <p:nvPr/>
        </p:nvSpPr>
        <p:spPr>
          <a:xfrm>
            <a:off x="486375" y="1498350"/>
            <a:ext cx="4708200" cy="51066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b="1" lang="ja">
                <a:solidFill>
                  <a:srgbClr val="000000"/>
                </a:solidFill>
                <a:latin typeface="MS PGothic"/>
                <a:ea typeface="MS PGothic"/>
                <a:cs typeface="MS PGothic"/>
                <a:sym typeface="MS PGothic"/>
              </a:rPr>
              <a:t>【活動内容】</a:t>
            </a:r>
            <a:endParaRPr b="1">
              <a:solidFill>
                <a:srgbClr val="000000"/>
              </a:solidFill>
              <a:latin typeface="MS PGothic"/>
              <a:ea typeface="MS PGothic"/>
              <a:cs typeface="MS PGothic"/>
              <a:sym typeface="MS PGothic"/>
            </a:endParaRPr>
          </a:p>
          <a:p>
            <a:pPr indent="0" lvl="0" marL="0" rtl="0">
              <a:lnSpc>
                <a:spcPct val="115000"/>
              </a:lnSpc>
              <a:spcBef>
                <a:spcPts val="0"/>
              </a:spcBef>
              <a:spcAft>
                <a:spcPts val="0"/>
              </a:spcAft>
              <a:buNone/>
            </a:pPr>
            <a:r>
              <a:rPr lang="ja">
                <a:solidFill>
                  <a:schemeClr val="dk1"/>
                </a:solidFill>
                <a:latin typeface="MS PGothic"/>
                <a:ea typeface="MS PGothic"/>
                <a:cs typeface="MS PGothic"/>
                <a:sym typeface="MS PGothic"/>
              </a:rPr>
              <a:t>和歌山大学の学生と上富田中学校の生徒が8月25、26日上富田町内の名所や事業所を巡り、地域の人や仕事について学習。</a:t>
            </a:r>
            <a:endParaRPr>
              <a:solidFill>
                <a:schemeClr val="dk1"/>
              </a:solidFill>
              <a:latin typeface="MS PGothic"/>
              <a:ea typeface="MS PGothic"/>
              <a:cs typeface="MS PGothic"/>
              <a:sym typeface="MS PGothic"/>
            </a:endParaRPr>
          </a:p>
          <a:p>
            <a:pPr indent="0" lvl="0" marL="0" rtl="0">
              <a:lnSpc>
                <a:spcPct val="115000"/>
              </a:lnSpc>
              <a:spcBef>
                <a:spcPts val="0"/>
              </a:spcBef>
              <a:spcAft>
                <a:spcPts val="0"/>
              </a:spcAft>
              <a:buClr>
                <a:schemeClr val="dk1"/>
              </a:buClr>
              <a:buSzPts val="1100"/>
              <a:buFont typeface="Arial"/>
              <a:buNone/>
            </a:pPr>
            <a:r>
              <a:rPr lang="ja">
                <a:solidFill>
                  <a:schemeClr val="dk1"/>
                </a:solidFill>
                <a:latin typeface="MS PGothic"/>
                <a:ea typeface="MS PGothic"/>
                <a:cs typeface="MS PGothic"/>
                <a:sym typeface="MS PGothic"/>
              </a:rPr>
              <a:t>25日は、和歌山県内の活動紹介、UDC2017への参加について説明。その後、熊野古道、歴史、食の３つの班に分かれ、町に出て現地調査。</a:t>
            </a:r>
            <a:br>
              <a:rPr lang="ja">
                <a:solidFill>
                  <a:schemeClr val="dk1"/>
                </a:solidFill>
                <a:latin typeface="MS PGothic"/>
                <a:ea typeface="MS PGothic"/>
                <a:cs typeface="MS PGothic"/>
                <a:sym typeface="MS PGothic"/>
              </a:rPr>
            </a:br>
            <a:r>
              <a:rPr lang="ja">
                <a:solidFill>
                  <a:schemeClr val="dk1"/>
                </a:solidFill>
                <a:latin typeface="MS PGothic"/>
                <a:ea typeface="MS PGothic"/>
                <a:cs typeface="MS PGothic"/>
                <a:sym typeface="MS PGothic"/>
              </a:rPr>
              <a:t>26日は、LocalWikiへの編集作業。以降は上富田中学校パソコン部のクラブ活動で、引き続き編集作業。</a:t>
            </a:r>
            <a:br>
              <a:rPr lang="ja">
                <a:solidFill>
                  <a:schemeClr val="dk1"/>
                </a:solidFill>
                <a:latin typeface="MS PGothic"/>
                <a:ea typeface="MS PGothic"/>
                <a:cs typeface="MS PGothic"/>
                <a:sym typeface="MS PGothic"/>
              </a:rPr>
            </a:br>
            <a:r>
              <a:rPr lang="ja">
                <a:solidFill>
                  <a:schemeClr val="dk1"/>
                </a:solidFill>
                <a:latin typeface="MS PGothic"/>
                <a:ea typeface="MS PGothic"/>
                <a:cs typeface="MS PGothic"/>
                <a:sym typeface="MS PGothic"/>
              </a:rPr>
              <a:t>11月1日に上富田中学校文化・学習発表会において報告会。</a:t>
            </a:r>
            <a:endParaRPr>
              <a:solidFill>
                <a:schemeClr val="dk1"/>
              </a:solidFill>
              <a:latin typeface="MS PGothic"/>
              <a:ea typeface="MS PGothic"/>
              <a:cs typeface="MS PGothic"/>
              <a:sym typeface="MS PGothic"/>
            </a:endParaRPr>
          </a:p>
          <a:p>
            <a:pPr indent="0" lvl="0" marL="0" rtl="0">
              <a:lnSpc>
                <a:spcPct val="115000"/>
              </a:lnSpc>
              <a:spcBef>
                <a:spcPts val="0"/>
              </a:spcBef>
              <a:spcAft>
                <a:spcPts val="0"/>
              </a:spcAft>
              <a:buClr>
                <a:srgbClr val="000000"/>
              </a:buClr>
              <a:buSzPts val="1100"/>
              <a:buFont typeface="Arial"/>
              <a:buNone/>
            </a:pPr>
            <a:r>
              <a:rPr lang="ja">
                <a:solidFill>
                  <a:schemeClr val="dk1"/>
                </a:solidFill>
                <a:latin typeface="MS PGothic"/>
                <a:ea typeface="MS PGothic"/>
                <a:cs typeface="MS PGothic"/>
                <a:sym typeface="MS PGothic"/>
              </a:rPr>
              <a:t>本活動の成果は、紀伊民報が開発したLoacalWikiやOSMにあるデータを、APIを使ってWebサイトや印刷物に出力するシステムを使って、他の和歌山県ブロックにおける活動の成果もまとめてUDC提出作品とする。</a:t>
            </a:r>
            <a:endParaRPr>
              <a:latin typeface="MS PGothic"/>
              <a:ea typeface="MS PGothic"/>
              <a:cs typeface="MS PGothic"/>
              <a:sym typeface="MS PGothic"/>
            </a:endParaRPr>
          </a:p>
          <a:p>
            <a:pPr indent="0" lvl="0" marL="0" rtl="0">
              <a:lnSpc>
                <a:spcPct val="115000"/>
              </a:lnSpc>
              <a:spcBef>
                <a:spcPts val="0"/>
              </a:spcBef>
              <a:spcAft>
                <a:spcPts val="0"/>
              </a:spcAft>
              <a:buNone/>
            </a:pPr>
            <a:r>
              <a:t/>
            </a:r>
            <a:endParaRPr>
              <a:solidFill>
                <a:srgbClr val="000000"/>
              </a:solidFill>
              <a:latin typeface="MS PGothic"/>
              <a:ea typeface="MS PGothic"/>
              <a:cs typeface="MS PGothic"/>
              <a:sym typeface="MS PGothic"/>
            </a:endParaRPr>
          </a:p>
          <a:p>
            <a:pPr indent="0" lvl="0" marL="0" rtl="0">
              <a:lnSpc>
                <a:spcPct val="115000"/>
              </a:lnSpc>
              <a:spcBef>
                <a:spcPts val="0"/>
              </a:spcBef>
              <a:spcAft>
                <a:spcPts val="0"/>
              </a:spcAft>
              <a:buNone/>
            </a:pPr>
            <a:r>
              <a:rPr b="1" lang="ja">
                <a:solidFill>
                  <a:srgbClr val="000000"/>
                </a:solidFill>
                <a:latin typeface="MS PGothic"/>
                <a:ea typeface="MS PGothic"/>
                <a:cs typeface="MS PGothic"/>
                <a:sym typeface="MS PGothic"/>
              </a:rPr>
              <a:t>【目的】</a:t>
            </a:r>
            <a:endParaRPr b="1">
              <a:solidFill>
                <a:srgbClr val="000000"/>
              </a:solidFill>
              <a:latin typeface="MS PGothic"/>
              <a:ea typeface="MS PGothic"/>
              <a:cs typeface="MS PGothic"/>
              <a:sym typeface="MS PGothic"/>
            </a:endParaRPr>
          </a:p>
          <a:p>
            <a:pPr indent="0" lvl="0" marL="0" rtl="0">
              <a:lnSpc>
                <a:spcPct val="115000"/>
              </a:lnSpc>
              <a:spcBef>
                <a:spcPts val="0"/>
              </a:spcBef>
              <a:spcAft>
                <a:spcPts val="0"/>
              </a:spcAft>
              <a:buNone/>
            </a:pPr>
            <a:r>
              <a:rPr lang="ja">
                <a:solidFill>
                  <a:schemeClr val="dk1"/>
                </a:solidFill>
                <a:latin typeface="MS PGothic"/>
                <a:ea typeface="MS PGothic"/>
                <a:cs typeface="MS PGothic"/>
                <a:sym typeface="MS PGothic"/>
              </a:rPr>
              <a:t>和歌山大学が県内の中学校や高校と協力して取り組む「地域人・仕事再発見ワークショップ」。地域の良さを見直すことで若者の定着に繋げることや、コミュニケーション能力の向上などが目的。</a:t>
            </a:r>
            <a:endParaRPr>
              <a:latin typeface="MS PGothic"/>
              <a:ea typeface="MS PGothic"/>
              <a:cs typeface="MS PGothic"/>
              <a:sym typeface="MS PGothic"/>
            </a:endParaRPr>
          </a:p>
        </p:txBody>
      </p:sp>
      <p:pic>
        <p:nvPicPr>
          <p:cNvPr id="148" name="Shape 148"/>
          <p:cNvPicPr preferRelativeResize="0"/>
          <p:nvPr/>
        </p:nvPicPr>
        <p:blipFill>
          <a:blip r:embed="rId4">
            <a:alphaModFix/>
          </a:blip>
          <a:stretch>
            <a:fillRect/>
          </a:stretch>
        </p:blipFill>
        <p:spPr>
          <a:xfrm>
            <a:off x="5346975" y="1271075"/>
            <a:ext cx="3467100" cy="2600325"/>
          </a:xfrm>
          <a:prstGeom prst="rect">
            <a:avLst/>
          </a:prstGeom>
          <a:noFill/>
          <a:ln>
            <a:noFill/>
          </a:ln>
        </p:spPr>
      </p:pic>
      <p:pic>
        <p:nvPicPr>
          <p:cNvPr id="149" name="Shape 149"/>
          <p:cNvPicPr preferRelativeResize="0"/>
          <p:nvPr/>
        </p:nvPicPr>
        <p:blipFill>
          <a:blip r:embed="rId5">
            <a:alphaModFix/>
          </a:blip>
          <a:stretch>
            <a:fillRect/>
          </a:stretch>
        </p:blipFill>
        <p:spPr>
          <a:xfrm>
            <a:off x="5346975" y="4153500"/>
            <a:ext cx="3467100" cy="2600325"/>
          </a:xfrm>
          <a:prstGeom prst="rect">
            <a:avLst/>
          </a:prstGeom>
          <a:noFill/>
          <a:ln>
            <a:noFill/>
          </a:ln>
        </p:spPr>
      </p:pic>
      <p:sp>
        <p:nvSpPr>
          <p:cNvPr id="150" name="Shape 150"/>
          <p:cNvSpPr txBox="1"/>
          <p:nvPr/>
        </p:nvSpPr>
        <p:spPr>
          <a:xfrm>
            <a:off x="235500" y="0"/>
            <a:ext cx="5418000" cy="428100"/>
          </a:xfrm>
          <a:prstGeom prst="rect">
            <a:avLst/>
          </a:prstGeom>
          <a:noFill/>
          <a:ln>
            <a:noFill/>
          </a:ln>
        </p:spPr>
        <p:txBody>
          <a:bodyPr anchorCtr="0" anchor="ctr" bIns="91425" lIns="91425" spcFirstLastPara="1" rIns="91425" wrap="square" tIns="91425">
            <a:noAutofit/>
          </a:bodyPr>
          <a:lstStyle/>
          <a:p>
            <a:pPr indent="0" lvl="0" marL="0" rtl="0">
              <a:lnSpc>
                <a:spcPct val="115000"/>
              </a:lnSpc>
              <a:spcBef>
                <a:spcPts val="0"/>
              </a:spcBef>
              <a:spcAft>
                <a:spcPts val="0"/>
              </a:spcAft>
              <a:buNone/>
            </a:pPr>
            <a:r>
              <a:rPr lang="ja" sz="1800">
                <a:solidFill>
                  <a:schemeClr val="lt1"/>
                </a:solidFill>
                <a:latin typeface="MS PGothic"/>
                <a:ea typeface="MS PGothic"/>
                <a:cs typeface="MS PGothic"/>
                <a:sym typeface="MS PGothic"/>
              </a:rPr>
              <a:t>●</a:t>
            </a:r>
            <a:r>
              <a:rPr lang="ja" sz="1800">
                <a:solidFill>
                  <a:schemeClr val="dk1"/>
                </a:solidFill>
                <a:latin typeface="MS PGothic"/>
                <a:ea typeface="MS PGothic"/>
                <a:cs typeface="MS PGothic"/>
                <a:sym typeface="MS PGothic"/>
              </a:rPr>
              <a:t>LocalWikiを活用した取り組み【和歌山大学主体】</a:t>
            </a:r>
            <a:endParaRPr sz="1800">
              <a:solidFill>
                <a:schemeClr val="dk1"/>
              </a:solidFill>
              <a:latin typeface="MS PGothic"/>
              <a:ea typeface="MS PGothic"/>
              <a:cs typeface="MS PGothic"/>
              <a:sym typeface="MS PGothic"/>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