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algn="r">
              <a:spcBef>
                <a:spcPts val="0"/>
              </a:spcBef>
              <a:spcAft>
                <a:spcPts val="0"/>
              </a:spcAft>
              <a:buNone/>
            </a:pPr>
            <a:fld id="{00000000-1234-1234-1234-123412341234}" type="slidenum">
              <a:rPr lang="ja" sz="1000">
                <a:solidFill>
                  <a:schemeClr val="dk2"/>
                </a:solidFill>
              </a:rPr>
              <a:t>‹#›</a:t>
            </a:fld>
            <a:endParaRPr sz="1000">
              <a:solidFill>
                <a:schemeClr val="dk2"/>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16.png"/><Relationship Id="rId5" Type="http://schemas.openxmlformats.org/officeDocument/2006/relationships/image" Target="../media/image26.png"/><Relationship Id="rId6"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jpg"/><Relationship Id="rId4" Type="http://schemas.openxmlformats.org/officeDocument/2006/relationships/hyperlink" Target="http://wakags.systemlabo.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32.png"/><Relationship Id="rId7" Type="http://schemas.openxmlformats.org/officeDocument/2006/relationships/image" Target="../media/image31.png"/><Relationship Id="rId8"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wlk.civic.style/udc201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10.png"/><Relationship Id="rId9"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29.png"/><Relationship Id="rId7" Type="http://schemas.openxmlformats.org/officeDocument/2006/relationships/image" Target="../media/image13.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33.png"/><Relationship Id="rId5" Type="http://schemas.openxmlformats.org/officeDocument/2006/relationships/image" Target="../media/image15.png"/><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20.png"/><Relationship Id="rId5"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Shape 54"/>
          <p:cNvSpPr txBox="1"/>
          <p:nvPr/>
        </p:nvSpPr>
        <p:spPr>
          <a:xfrm>
            <a:off x="1162350" y="4478050"/>
            <a:ext cx="6819300" cy="16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上仲　輝幸</a:t>
            </a:r>
            <a:endParaRPr sz="2400">
              <a:latin typeface="MS PGothic"/>
              <a:ea typeface="MS PGothic"/>
              <a:cs typeface="MS PGothic"/>
              <a:sym typeface="MS PGothic"/>
            </a:endParaRPr>
          </a:p>
          <a:p>
            <a:pPr indent="0" lvl="0" marL="0" rtl="0" algn="ctr">
              <a:lnSpc>
                <a:spcPct val="115000"/>
              </a:lnSpc>
              <a:spcBef>
                <a:spcPts val="0"/>
              </a:spcBef>
              <a:spcAft>
                <a:spcPts val="0"/>
              </a:spcAft>
              <a:buClr>
                <a:schemeClr val="dk1"/>
              </a:buClr>
              <a:buSzPts val="1100"/>
              <a:buFont typeface="Arial"/>
              <a:buNone/>
            </a:pPr>
            <a:r>
              <a:rPr b="1" lang="ja" sz="1800">
                <a:solidFill>
                  <a:schemeClr val="dk1"/>
                </a:solidFill>
                <a:latin typeface="MS PGothic"/>
                <a:ea typeface="MS PGothic"/>
                <a:cs typeface="MS PGothic"/>
                <a:sym typeface="MS PGothic"/>
              </a:rPr>
              <a:t>株式会社 紀伊民報 </a:t>
            </a:r>
            <a:r>
              <a:rPr lang="ja" sz="1800">
                <a:solidFill>
                  <a:schemeClr val="dk1"/>
                </a:solidFill>
                <a:latin typeface="MS PGothic"/>
                <a:ea typeface="MS PGothic"/>
                <a:cs typeface="MS PGothic"/>
                <a:sym typeface="MS PGothic"/>
              </a:rPr>
              <a:t>マルチメディア事業部 </a:t>
            </a:r>
            <a:endParaRPr sz="1800">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〒646-8660　和歌山県田辺市秋津町100</a:t>
            </a:r>
            <a:endParaRPr>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TEL.0739-26-7171　FAX.0739-81-7181</a:t>
            </a:r>
            <a:endParaRPr>
              <a:latin typeface="MS PGothic"/>
              <a:ea typeface="MS PGothic"/>
              <a:cs typeface="MS PGothic"/>
              <a:sym typeface="MS PGothic"/>
            </a:endParaRPr>
          </a:p>
          <a:p>
            <a:pPr indent="0" lvl="0" marL="0" rtl="0" algn="ctr">
              <a:lnSpc>
                <a:spcPct val="115000"/>
              </a:lnSpc>
              <a:spcBef>
                <a:spcPts val="0"/>
              </a:spcBef>
              <a:spcAft>
                <a:spcPts val="0"/>
              </a:spcAft>
              <a:buNone/>
            </a:pPr>
            <a:r>
              <a:rPr lang="ja">
                <a:latin typeface="MS PGothic"/>
                <a:ea typeface="MS PGothic"/>
                <a:cs typeface="MS PGothic"/>
                <a:sym typeface="MS PGothic"/>
              </a:rPr>
              <a:t>e-mail：t-kmnk@agara.co.jp</a:t>
            </a:r>
            <a:endParaRPr>
              <a:latin typeface="MS PGothic"/>
              <a:ea typeface="MS PGothic"/>
              <a:cs typeface="MS PGothic"/>
              <a:sym typeface="MS PGothic"/>
            </a:endParaRPr>
          </a:p>
        </p:txBody>
      </p:sp>
      <p:sp>
        <p:nvSpPr>
          <p:cNvPr id="55" name="Shape 55"/>
          <p:cNvSpPr txBox="1"/>
          <p:nvPr>
            <p:ph idx="1" type="subTitle"/>
          </p:nvPr>
        </p:nvSpPr>
        <p:spPr>
          <a:xfrm>
            <a:off x="311700" y="398500"/>
            <a:ext cx="5682300" cy="54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ja" sz="2400">
                <a:solidFill>
                  <a:schemeClr val="dk1"/>
                </a:solidFill>
                <a:latin typeface="MS PGothic"/>
                <a:ea typeface="MS PGothic"/>
                <a:cs typeface="MS PGothic"/>
                <a:sym typeface="MS PGothic"/>
              </a:rPr>
              <a:t>アーバンデータチャレンジ2017</a:t>
            </a:r>
            <a:endParaRPr>
              <a:solidFill>
                <a:srgbClr val="FF0000"/>
              </a:solidFill>
              <a:latin typeface="MS PGothic"/>
              <a:ea typeface="MS PGothic"/>
              <a:cs typeface="MS PGothic"/>
              <a:sym typeface="MS PGothic"/>
            </a:endParaRPr>
          </a:p>
        </p:txBody>
      </p:sp>
      <p:sp>
        <p:nvSpPr>
          <p:cNvPr id="56" name="Shape 56"/>
          <p:cNvSpPr txBox="1"/>
          <p:nvPr>
            <p:ph idx="1" type="subTitle"/>
          </p:nvPr>
        </p:nvSpPr>
        <p:spPr>
          <a:xfrm>
            <a:off x="311700" y="1761473"/>
            <a:ext cx="8520600" cy="18960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Font typeface="Arial"/>
              <a:buNone/>
            </a:pPr>
            <a:r>
              <a:rPr b="1" lang="ja" sz="5200">
                <a:solidFill>
                  <a:schemeClr val="dk1"/>
                </a:solidFill>
                <a:latin typeface="MS PMincho"/>
                <a:ea typeface="MS PMincho"/>
                <a:cs typeface="MS PMincho"/>
                <a:sym typeface="MS PMincho"/>
              </a:rPr>
              <a:t>和歌山ローカルナレッジ</a:t>
            </a:r>
            <a:endParaRPr b="1" sz="5200">
              <a:solidFill>
                <a:schemeClr val="dk1"/>
              </a:solidFill>
              <a:latin typeface="MS PMincho"/>
              <a:ea typeface="MS PMincho"/>
              <a:cs typeface="MS PMincho"/>
              <a:sym typeface="MS PMincho"/>
            </a:endParaRPr>
          </a:p>
          <a:p>
            <a:pPr indent="0" lvl="0" marL="0" rtl="0">
              <a:spcBef>
                <a:spcPts val="0"/>
              </a:spcBef>
              <a:spcAft>
                <a:spcPts val="0"/>
              </a:spcAft>
              <a:buClr>
                <a:schemeClr val="dk1"/>
              </a:buClr>
              <a:buFont typeface="Arial"/>
              <a:buNone/>
            </a:pPr>
            <a:r>
              <a:rPr lang="ja" sz="2400">
                <a:solidFill>
                  <a:schemeClr val="dk1"/>
                </a:solidFill>
                <a:latin typeface="MS PGothic"/>
                <a:ea typeface="MS PGothic"/>
                <a:cs typeface="MS PGothic"/>
                <a:sym typeface="MS PGothic"/>
              </a:rPr>
              <a:t>《献血バス日程のオープンデータ化と情報流通拡大》</a:t>
            </a:r>
            <a:br>
              <a:rPr lang="ja" sz="2400">
                <a:solidFill>
                  <a:schemeClr val="dk1"/>
                </a:solidFill>
                <a:latin typeface="MS PGothic"/>
                <a:ea typeface="MS PGothic"/>
                <a:cs typeface="MS PGothic"/>
                <a:sym typeface="MS PGothic"/>
              </a:rPr>
            </a:br>
            <a:r>
              <a:rPr lang="ja" sz="3200">
                <a:solidFill>
                  <a:srgbClr val="FF0000"/>
                </a:solidFill>
                <a:latin typeface="MS PGothic"/>
                <a:ea typeface="MS PGothic"/>
                <a:cs typeface="MS PGothic"/>
                <a:sym typeface="MS PGothic"/>
              </a:rPr>
              <a:t>地域を知り、共有すれば、心が動く。</a:t>
            </a:r>
            <a:endParaRPr sz="3200">
              <a:solidFill>
                <a:srgbClr val="FF0000"/>
              </a:solidFill>
              <a:latin typeface="MS PGothic"/>
              <a:ea typeface="MS PGothic"/>
              <a:cs typeface="MS PGothic"/>
              <a:sym typeface="MS P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Shape 176"/>
          <p:cNvSpPr txBox="1"/>
          <p:nvPr/>
        </p:nvSpPr>
        <p:spPr>
          <a:xfrm>
            <a:off x="311700" y="1914550"/>
            <a:ext cx="5130000" cy="2110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ja" sz="1600">
                <a:solidFill>
                  <a:schemeClr val="dk1"/>
                </a:solidFill>
                <a:latin typeface="MS PGothic"/>
                <a:ea typeface="MS PGothic"/>
                <a:cs typeface="MS PGothic"/>
                <a:sym typeface="MS PGothic"/>
              </a:rPr>
              <a:t>【活動内容】</a:t>
            </a:r>
            <a:endParaRPr b="1"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和歌山県学生献血推進協議会では、献血バス日程の</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オープンデータを、RSSを通して、同協議会のfacebookと</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twitterに連携。</a:t>
            </a:r>
            <a:endParaRPr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献血会場で、献血の普及・啓発と合わせ、同協議会サイト</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のPRチラシを作成し、ソーシャルメディアのフォロワー拡大</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などに取り組んだ。</a:t>
            </a:r>
            <a:endParaRPr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1600">
              <a:solidFill>
                <a:schemeClr val="dk1"/>
              </a:solidFill>
              <a:latin typeface="MS PGothic"/>
              <a:ea typeface="MS PGothic"/>
              <a:cs typeface="MS PGothic"/>
              <a:sym typeface="MS PGothic"/>
            </a:endParaRPr>
          </a:p>
        </p:txBody>
      </p:sp>
      <p:pic>
        <p:nvPicPr>
          <p:cNvPr id="177" name="Shape 177"/>
          <p:cNvPicPr preferRelativeResize="0"/>
          <p:nvPr/>
        </p:nvPicPr>
        <p:blipFill>
          <a:blip r:embed="rId4">
            <a:alphaModFix/>
          </a:blip>
          <a:stretch>
            <a:fillRect/>
          </a:stretch>
        </p:blipFill>
        <p:spPr>
          <a:xfrm>
            <a:off x="5503800" y="2090875"/>
            <a:ext cx="3317050" cy="4656908"/>
          </a:xfrm>
          <a:prstGeom prst="rect">
            <a:avLst/>
          </a:prstGeom>
          <a:noFill/>
          <a:ln>
            <a:noFill/>
          </a:ln>
        </p:spPr>
      </p:pic>
      <p:pic>
        <p:nvPicPr>
          <p:cNvPr id="178" name="Shape 178"/>
          <p:cNvPicPr preferRelativeResize="0"/>
          <p:nvPr/>
        </p:nvPicPr>
        <p:blipFill>
          <a:blip r:embed="rId5">
            <a:alphaModFix/>
          </a:blip>
          <a:stretch>
            <a:fillRect/>
          </a:stretch>
        </p:blipFill>
        <p:spPr>
          <a:xfrm>
            <a:off x="2648574" y="4279125"/>
            <a:ext cx="2457652" cy="2468647"/>
          </a:xfrm>
          <a:prstGeom prst="rect">
            <a:avLst/>
          </a:prstGeom>
          <a:noFill/>
          <a:ln>
            <a:noFill/>
          </a:ln>
        </p:spPr>
      </p:pic>
      <p:pic>
        <p:nvPicPr>
          <p:cNvPr id="179" name="Shape 179"/>
          <p:cNvPicPr preferRelativeResize="0"/>
          <p:nvPr/>
        </p:nvPicPr>
        <p:blipFill>
          <a:blip r:embed="rId6">
            <a:alphaModFix/>
          </a:blip>
          <a:stretch>
            <a:fillRect/>
          </a:stretch>
        </p:blipFill>
        <p:spPr>
          <a:xfrm>
            <a:off x="450300" y="4279132"/>
            <a:ext cx="1726160" cy="2468644"/>
          </a:xfrm>
          <a:prstGeom prst="rect">
            <a:avLst/>
          </a:prstGeom>
          <a:noFill/>
          <a:ln>
            <a:noFill/>
          </a:ln>
        </p:spPr>
      </p:pic>
      <p:sp>
        <p:nvSpPr>
          <p:cNvPr id="180" name="Shape 180"/>
          <p:cNvSpPr txBox="1"/>
          <p:nvPr>
            <p:ph type="title"/>
          </p:nvPr>
        </p:nvSpPr>
        <p:spPr>
          <a:xfrm>
            <a:off x="311700" y="364775"/>
            <a:ext cx="8695500" cy="14496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ja" sz="2400">
                <a:solidFill>
                  <a:srgbClr val="FF0000"/>
                </a:solidFill>
                <a:latin typeface="MS PGothic"/>
                <a:ea typeface="MS PGothic"/>
                <a:cs typeface="MS PGothic"/>
                <a:sym typeface="MS PGothic"/>
              </a:rPr>
              <a:t>【アーバンデータチャレンジ2017での取り組み】</a:t>
            </a:r>
            <a:br>
              <a:rPr lang="ja" sz="2400">
                <a:latin typeface="MS PGothic"/>
                <a:ea typeface="MS PGothic"/>
                <a:cs typeface="MS PGothic"/>
                <a:sym typeface="MS PGothic"/>
              </a:rPr>
            </a:br>
            <a:r>
              <a:rPr lang="ja" sz="3000">
                <a:latin typeface="MS PGothic"/>
                <a:ea typeface="MS PGothic"/>
                <a:cs typeface="MS PGothic"/>
                <a:sym typeface="MS PGothic"/>
              </a:rPr>
              <a:t>献血の普及・啓発！</a:t>
            </a:r>
            <a:endParaRPr sz="3000">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3000">
                <a:latin typeface="MS PGothic"/>
                <a:ea typeface="MS PGothic"/>
                <a:cs typeface="MS PGothic"/>
                <a:sym typeface="MS PGothic"/>
              </a:rPr>
              <a:t>献血バス日程の情報発信とSNSフォロワー拡大企画</a:t>
            </a:r>
            <a:endParaRPr sz="3000">
              <a:solidFill>
                <a:srgbClr val="FF0000"/>
              </a:solidFill>
              <a:latin typeface="MS PGothic"/>
              <a:ea typeface="MS PGothic"/>
              <a:cs typeface="MS PGothic"/>
              <a:sym typeface="MS PGothic"/>
            </a:endParaRPr>
          </a:p>
        </p:txBody>
      </p:sp>
      <p:sp>
        <p:nvSpPr>
          <p:cNvPr id="181" name="Shape 181"/>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Shape 186"/>
          <p:cNvSpPr txBox="1"/>
          <p:nvPr/>
        </p:nvSpPr>
        <p:spPr>
          <a:xfrm>
            <a:off x="311700" y="1879350"/>
            <a:ext cx="8491800" cy="49023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ja" sz="1800">
                <a:solidFill>
                  <a:srgbClr val="000000"/>
                </a:solidFill>
                <a:latin typeface="MS PGothic"/>
                <a:ea typeface="MS PGothic"/>
                <a:cs typeface="MS PGothic"/>
                <a:sym typeface="MS PGothic"/>
              </a:rPr>
              <a:t>【開催日時・場所】</a:t>
            </a:r>
            <a:br>
              <a:rPr lang="ja" sz="1800">
                <a:latin typeface="MS PGothic"/>
                <a:ea typeface="MS PGothic"/>
                <a:cs typeface="MS PGothic"/>
                <a:sym typeface="MS PGothic"/>
              </a:rPr>
            </a:br>
            <a:r>
              <a:rPr lang="ja" sz="1800">
                <a:solidFill>
                  <a:schemeClr val="dk1"/>
                </a:solidFill>
                <a:latin typeface="MS PGothic"/>
                <a:ea typeface="MS PGothic"/>
                <a:cs typeface="MS PGothic"/>
                <a:sym typeface="MS PGothic"/>
              </a:rPr>
              <a:t>2017/8/2　企画会議（場所:紀伊民報）</a:t>
            </a:r>
            <a:br>
              <a:rPr lang="ja" sz="1800">
                <a:solidFill>
                  <a:schemeClr val="dk1"/>
                </a:solidFill>
                <a:latin typeface="MS PGothic"/>
                <a:ea typeface="MS PGothic"/>
                <a:cs typeface="MS PGothic"/>
                <a:sym typeface="MS PGothic"/>
              </a:rPr>
            </a:br>
            <a:r>
              <a:rPr lang="ja" sz="1800">
                <a:solidFill>
                  <a:schemeClr val="dk1"/>
                </a:solidFill>
                <a:latin typeface="MS PGothic"/>
                <a:ea typeface="MS PGothic"/>
                <a:cs typeface="MS PGothic"/>
                <a:sym typeface="MS PGothic"/>
              </a:rPr>
              <a:t>2017/12/10･23、2018/1/8　和歌山県内献血会場</a:t>
            </a:r>
            <a:br>
              <a:rPr lang="ja" sz="1800">
                <a:solidFill>
                  <a:schemeClr val="dk1"/>
                </a:solidFill>
                <a:latin typeface="MS PGothic"/>
                <a:ea typeface="MS PGothic"/>
                <a:cs typeface="MS PGothic"/>
                <a:sym typeface="MS PGothic"/>
              </a:rPr>
            </a:br>
            <a:r>
              <a:rPr lang="ja" sz="1800">
                <a:solidFill>
                  <a:schemeClr val="dk1"/>
                </a:solidFill>
                <a:latin typeface="MS PGothic"/>
                <a:ea typeface="MS PGothic"/>
                <a:cs typeface="MS PGothic"/>
                <a:sym typeface="MS PGothic"/>
              </a:rPr>
              <a:t>2017/12/11･12、2018/1/11　和歌山大学・近畿大学</a:t>
            </a:r>
            <a:endParaRPr sz="1800">
              <a:latin typeface="MS PGothic"/>
              <a:ea typeface="MS PGothic"/>
              <a:cs typeface="MS PGothic"/>
              <a:sym typeface="MS PGothic"/>
            </a:endParaRPr>
          </a:p>
          <a:p>
            <a:pPr indent="0" lvl="0" marL="0" rtl="0">
              <a:lnSpc>
                <a:spcPct val="115000"/>
              </a:lnSpc>
              <a:spcBef>
                <a:spcPts val="0"/>
              </a:spcBef>
              <a:spcAft>
                <a:spcPts val="0"/>
              </a:spcAft>
              <a:buNone/>
            </a:pPr>
            <a:r>
              <a:t/>
            </a:r>
            <a:endParaRPr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b="1" lang="ja" sz="1800">
                <a:solidFill>
                  <a:srgbClr val="000000"/>
                </a:solidFill>
                <a:latin typeface="MS PGothic"/>
                <a:ea typeface="MS PGothic"/>
                <a:cs typeface="MS PGothic"/>
                <a:sym typeface="MS PGothic"/>
              </a:rPr>
              <a:t>【主催・共催・後援】</a:t>
            </a:r>
            <a:br>
              <a:rPr lang="ja" sz="1800">
                <a:solidFill>
                  <a:srgbClr val="000000"/>
                </a:solidFill>
                <a:latin typeface="MS PGothic"/>
                <a:ea typeface="MS PGothic"/>
                <a:cs typeface="MS PGothic"/>
                <a:sym typeface="MS PGothic"/>
              </a:rPr>
            </a:br>
            <a:r>
              <a:rPr lang="ja" sz="1800">
                <a:solidFill>
                  <a:schemeClr val="dk1"/>
                </a:solidFill>
                <a:latin typeface="MS PGothic"/>
                <a:ea typeface="MS PGothic"/>
                <a:cs typeface="MS PGothic"/>
                <a:sym typeface="MS PGothic"/>
              </a:rPr>
              <a:t>主催：和歌山県学生献血推進協議会、日本赤十字社和歌山県赤十字血液センター</a:t>
            </a:r>
            <a:br>
              <a:rPr lang="ja" sz="1800">
                <a:solidFill>
                  <a:schemeClr val="dk1"/>
                </a:solidFill>
                <a:latin typeface="MS PGothic"/>
                <a:ea typeface="MS PGothic"/>
                <a:cs typeface="MS PGothic"/>
                <a:sym typeface="MS PGothic"/>
              </a:rPr>
            </a:br>
            <a:r>
              <a:rPr lang="ja" sz="1800">
                <a:solidFill>
                  <a:schemeClr val="dk1"/>
                </a:solidFill>
                <a:latin typeface="MS PGothic"/>
                <a:ea typeface="MS PGothic"/>
                <a:cs typeface="MS PGothic"/>
                <a:sym typeface="MS PGothic"/>
              </a:rPr>
              <a:t>共催：アーバンデータチャレンジ2017実行委員会</a:t>
            </a:r>
            <a:endParaRPr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rgbClr val="000000"/>
                </a:solidFill>
                <a:latin typeface="MS PGothic"/>
                <a:ea typeface="MS PGothic"/>
                <a:cs typeface="MS PGothic"/>
                <a:sym typeface="MS PGothic"/>
              </a:rPr>
              <a:t>後援：上仲輝幸(UDC和歌山実行委員会・紀伊民報）</a:t>
            </a:r>
            <a:endParaRPr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b="1" lang="ja" sz="1800">
                <a:solidFill>
                  <a:srgbClr val="000000"/>
                </a:solidFill>
                <a:latin typeface="MS PGothic"/>
                <a:ea typeface="MS PGothic"/>
                <a:cs typeface="MS PGothic"/>
                <a:sym typeface="MS PGothic"/>
              </a:rPr>
              <a:t>【参加者数】</a:t>
            </a:r>
            <a:endParaRPr b="1"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chemeClr val="dk1"/>
                </a:solidFill>
                <a:latin typeface="MS PGothic"/>
                <a:ea typeface="MS PGothic"/>
                <a:cs typeface="MS PGothic"/>
                <a:sym typeface="MS PGothic"/>
              </a:rPr>
              <a:t>23名：学生21名、赤十字血液センター1名、新聞社1名</a:t>
            </a:r>
            <a:endParaRPr sz="18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18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b="1" lang="ja" sz="1800">
                <a:solidFill>
                  <a:srgbClr val="000000"/>
                </a:solidFill>
                <a:latin typeface="MS PGothic"/>
                <a:ea typeface="MS PGothic"/>
                <a:cs typeface="MS PGothic"/>
                <a:sym typeface="MS PGothic"/>
              </a:rPr>
              <a:t>【ホームページ】</a:t>
            </a:r>
            <a:endParaRPr b="1"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u="sng">
                <a:solidFill>
                  <a:schemeClr val="hlink"/>
                </a:solidFill>
                <a:latin typeface="MS PGothic"/>
                <a:ea typeface="MS PGothic"/>
                <a:cs typeface="MS PGothic"/>
                <a:sym typeface="MS PGothic"/>
                <a:hlinkClick r:id="rId4"/>
              </a:rPr>
              <a:t>http://wakags.systemlabo.com</a:t>
            </a:r>
            <a:endParaRPr b="1" sz="1800">
              <a:latin typeface="MS PGothic"/>
              <a:ea typeface="MS PGothic"/>
              <a:cs typeface="MS PGothic"/>
              <a:sym typeface="MS PGothic"/>
            </a:endParaRPr>
          </a:p>
        </p:txBody>
      </p:sp>
      <p:sp>
        <p:nvSpPr>
          <p:cNvPr id="187" name="Shape 187"/>
          <p:cNvSpPr txBox="1"/>
          <p:nvPr>
            <p:ph type="title"/>
          </p:nvPr>
        </p:nvSpPr>
        <p:spPr>
          <a:xfrm>
            <a:off x="311700" y="364775"/>
            <a:ext cx="8695500" cy="14496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ja" sz="2400">
                <a:solidFill>
                  <a:srgbClr val="FF0000"/>
                </a:solidFill>
                <a:latin typeface="MS PGothic"/>
                <a:ea typeface="MS PGothic"/>
                <a:cs typeface="MS PGothic"/>
                <a:sym typeface="MS PGothic"/>
              </a:rPr>
              <a:t>【アーバンデータチャレンジ2017での取り組み】</a:t>
            </a:r>
            <a:br>
              <a:rPr lang="ja" sz="2400">
                <a:latin typeface="MS PGothic"/>
                <a:ea typeface="MS PGothic"/>
                <a:cs typeface="MS PGothic"/>
                <a:sym typeface="MS PGothic"/>
              </a:rPr>
            </a:br>
            <a:r>
              <a:rPr lang="ja" sz="3000">
                <a:latin typeface="MS PGothic"/>
                <a:ea typeface="MS PGothic"/>
                <a:cs typeface="MS PGothic"/>
                <a:sym typeface="MS PGothic"/>
              </a:rPr>
              <a:t>献血の普及・啓発！</a:t>
            </a:r>
            <a:endParaRPr sz="3000">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3000">
                <a:latin typeface="MS PGothic"/>
                <a:ea typeface="MS PGothic"/>
                <a:cs typeface="MS PGothic"/>
                <a:sym typeface="MS PGothic"/>
              </a:rPr>
              <a:t>献血バス日程の情報発信とSNSフォロワー拡大企画</a:t>
            </a:r>
            <a:endParaRPr sz="3000">
              <a:solidFill>
                <a:srgbClr val="FF0000"/>
              </a:solidFill>
              <a:latin typeface="MS PGothic"/>
              <a:ea typeface="MS PGothic"/>
              <a:cs typeface="MS PGothic"/>
              <a:sym typeface="MS PGothic"/>
            </a:endParaRPr>
          </a:p>
        </p:txBody>
      </p:sp>
      <p:sp>
        <p:nvSpPr>
          <p:cNvPr id="188" name="Shape 188"/>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2" name="Shape 192"/>
        <p:cNvGrpSpPr/>
        <p:nvPr/>
      </p:nvGrpSpPr>
      <p:grpSpPr>
        <a:xfrm>
          <a:off x="0" y="0"/>
          <a:ext cx="0" cy="0"/>
          <a:chOff x="0" y="0"/>
          <a:chExt cx="0" cy="0"/>
        </a:xfrm>
      </p:grpSpPr>
      <p:pic>
        <p:nvPicPr>
          <p:cNvPr id="193" name="Shape 193"/>
          <p:cNvPicPr preferRelativeResize="0"/>
          <p:nvPr/>
        </p:nvPicPr>
        <p:blipFill>
          <a:blip r:embed="rId4">
            <a:alphaModFix/>
          </a:blip>
          <a:stretch>
            <a:fillRect/>
          </a:stretch>
        </p:blipFill>
        <p:spPr>
          <a:xfrm>
            <a:off x="2434800" y="2671578"/>
            <a:ext cx="4274408" cy="3210577"/>
          </a:xfrm>
          <a:prstGeom prst="rect">
            <a:avLst/>
          </a:prstGeom>
          <a:noFill/>
          <a:ln>
            <a:noFill/>
          </a:ln>
        </p:spPr>
      </p:pic>
      <p:pic>
        <p:nvPicPr>
          <p:cNvPr id="194" name="Shape 194"/>
          <p:cNvPicPr preferRelativeResize="0"/>
          <p:nvPr/>
        </p:nvPicPr>
        <p:blipFill>
          <a:blip r:embed="rId5">
            <a:alphaModFix/>
          </a:blip>
          <a:stretch>
            <a:fillRect/>
          </a:stretch>
        </p:blipFill>
        <p:spPr>
          <a:xfrm>
            <a:off x="540230" y="1944737"/>
            <a:ext cx="2325202" cy="1746492"/>
          </a:xfrm>
          <a:prstGeom prst="rect">
            <a:avLst/>
          </a:prstGeom>
          <a:noFill/>
          <a:ln>
            <a:noFill/>
          </a:ln>
        </p:spPr>
      </p:pic>
      <p:sp>
        <p:nvSpPr>
          <p:cNvPr id="195" name="Shape 195"/>
          <p:cNvSpPr txBox="1"/>
          <p:nvPr>
            <p:ph type="title"/>
          </p:nvPr>
        </p:nvSpPr>
        <p:spPr>
          <a:xfrm>
            <a:off x="311700" y="364775"/>
            <a:ext cx="8695500" cy="14496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ja" sz="2400">
                <a:solidFill>
                  <a:srgbClr val="FF0000"/>
                </a:solidFill>
                <a:latin typeface="MS PGothic"/>
                <a:ea typeface="MS PGothic"/>
                <a:cs typeface="MS PGothic"/>
                <a:sym typeface="MS PGothic"/>
              </a:rPr>
              <a:t>【アーバンデータチャレンジ2017での取り組み】</a:t>
            </a:r>
            <a:br>
              <a:rPr lang="ja" sz="2400">
                <a:latin typeface="MS PGothic"/>
                <a:ea typeface="MS PGothic"/>
                <a:cs typeface="MS PGothic"/>
                <a:sym typeface="MS PGothic"/>
              </a:rPr>
            </a:br>
            <a:r>
              <a:rPr lang="ja" sz="3000">
                <a:latin typeface="MS PGothic"/>
                <a:ea typeface="MS PGothic"/>
                <a:cs typeface="MS PGothic"/>
                <a:sym typeface="MS PGothic"/>
              </a:rPr>
              <a:t>献血の普及・啓発！</a:t>
            </a:r>
            <a:endParaRPr sz="3000">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3000">
                <a:latin typeface="MS PGothic"/>
                <a:ea typeface="MS PGothic"/>
                <a:cs typeface="MS PGothic"/>
                <a:sym typeface="MS PGothic"/>
              </a:rPr>
              <a:t>献血バス日程の情報発信とSNSフォロワー拡大企画</a:t>
            </a:r>
            <a:endParaRPr sz="3000">
              <a:solidFill>
                <a:srgbClr val="FF0000"/>
              </a:solidFill>
              <a:latin typeface="MS PGothic"/>
              <a:ea typeface="MS PGothic"/>
              <a:cs typeface="MS PGothic"/>
              <a:sym typeface="MS PGothic"/>
            </a:endParaRPr>
          </a:p>
        </p:txBody>
      </p:sp>
      <p:pic>
        <p:nvPicPr>
          <p:cNvPr id="196" name="Shape 196"/>
          <p:cNvPicPr preferRelativeResize="0"/>
          <p:nvPr/>
        </p:nvPicPr>
        <p:blipFill>
          <a:blip r:embed="rId6">
            <a:alphaModFix/>
          </a:blip>
          <a:stretch>
            <a:fillRect/>
          </a:stretch>
        </p:blipFill>
        <p:spPr>
          <a:xfrm>
            <a:off x="6650861" y="1882475"/>
            <a:ext cx="1810837" cy="2410884"/>
          </a:xfrm>
          <a:prstGeom prst="rect">
            <a:avLst/>
          </a:prstGeom>
          <a:noFill/>
          <a:ln>
            <a:noFill/>
          </a:ln>
        </p:spPr>
      </p:pic>
      <p:pic>
        <p:nvPicPr>
          <p:cNvPr id="197" name="Shape 197"/>
          <p:cNvPicPr preferRelativeResize="0"/>
          <p:nvPr/>
        </p:nvPicPr>
        <p:blipFill>
          <a:blip r:embed="rId7">
            <a:alphaModFix/>
          </a:blip>
          <a:stretch>
            <a:fillRect/>
          </a:stretch>
        </p:blipFill>
        <p:spPr>
          <a:xfrm>
            <a:off x="311698" y="4886323"/>
            <a:ext cx="2325214" cy="1746502"/>
          </a:xfrm>
          <a:prstGeom prst="rect">
            <a:avLst/>
          </a:prstGeom>
          <a:noFill/>
          <a:ln>
            <a:noFill/>
          </a:ln>
        </p:spPr>
      </p:pic>
      <p:pic>
        <p:nvPicPr>
          <p:cNvPr id="198" name="Shape 198"/>
          <p:cNvPicPr preferRelativeResize="0"/>
          <p:nvPr/>
        </p:nvPicPr>
        <p:blipFill>
          <a:blip r:embed="rId8">
            <a:alphaModFix/>
          </a:blip>
          <a:stretch>
            <a:fillRect/>
          </a:stretch>
        </p:blipFill>
        <p:spPr>
          <a:xfrm>
            <a:off x="6058401" y="4886324"/>
            <a:ext cx="2325118" cy="1746500"/>
          </a:xfrm>
          <a:prstGeom prst="rect">
            <a:avLst/>
          </a:prstGeom>
          <a:noFill/>
          <a:ln>
            <a:noFill/>
          </a:ln>
        </p:spPr>
      </p:pic>
      <p:sp>
        <p:nvSpPr>
          <p:cNvPr id="199" name="Shape 199"/>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Shape 204"/>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ja" sz="3200">
                <a:latin typeface="MS PGothic"/>
                <a:ea typeface="MS PGothic"/>
                <a:cs typeface="MS PGothic"/>
                <a:sym typeface="MS PGothic"/>
              </a:rPr>
              <a:t>シビックテックとは何か</a:t>
            </a:r>
            <a:endParaRPr sz="3200">
              <a:latin typeface="MS PGothic"/>
              <a:ea typeface="MS PGothic"/>
              <a:cs typeface="MS PGothic"/>
              <a:sym typeface="MS PGothic"/>
            </a:endParaRPr>
          </a:p>
        </p:txBody>
      </p:sp>
      <p:sp>
        <p:nvSpPr>
          <p:cNvPr id="205" name="Shape 205"/>
          <p:cNvSpPr txBox="1"/>
          <p:nvPr/>
        </p:nvSpPr>
        <p:spPr>
          <a:xfrm>
            <a:off x="311700" y="2268475"/>
            <a:ext cx="8520600" cy="374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3200">
                <a:solidFill>
                  <a:schemeClr val="dk1"/>
                </a:solidFill>
                <a:latin typeface="MS PGothic"/>
                <a:ea typeface="MS PGothic"/>
                <a:cs typeface="MS PGothic"/>
                <a:sym typeface="MS PGothic"/>
              </a:rPr>
              <a:t>アーバンデータチャレンジ2017に参加する上で、</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chemeClr val="dk1"/>
                </a:solidFill>
                <a:latin typeface="MS PGothic"/>
                <a:ea typeface="MS PGothic"/>
                <a:cs typeface="MS PGothic"/>
                <a:sym typeface="MS PGothic"/>
              </a:rPr>
              <a:t>UDC和歌山実行委員会として、</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chemeClr val="dk1"/>
                </a:solidFill>
                <a:latin typeface="MS PGothic"/>
                <a:ea typeface="MS PGothic"/>
                <a:cs typeface="MS PGothic"/>
                <a:sym typeface="MS PGothic"/>
              </a:rPr>
              <a:t>最初に考えたこと、</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chemeClr val="dk1"/>
                </a:solidFill>
                <a:latin typeface="MS PGothic"/>
                <a:ea typeface="MS PGothic"/>
                <a:cs typeface="MS PGothic"/>
                <a:sym typeface="MS PGothic"/>
              </a:rPr>
              <a:t>我々にとってのシビックテックとは何か、</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chemeClr val="dk1"/>
                </a:solidFill>
                <a:latin typeface="MS PGothic"/>
                <a:ea typeface="MS PGothic"/>
                <a:cs typeface="MS PGothic"/>
                <a:sym typeface="MS PGothic"/>
              </a:rPr>
              <a:t>一番重要なことは何か、</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800">
                <a:solidFill>
                  <a:srgbClr val="FF0000"/>
                </a:solidFill>
                <a:latin typeface="MS PGothic"/>
                <a:ea typeface="MS PGothic"/>
                <a:cs typeface="MS PGothic"/>
                <a:sym typeface="MS PGothic"/>
              </a:rPr>
              <a:t>原点に帰って見つめ直しました。</a:t>
            </a:r>
            <a:endParaRPr sz="3200">
              <a:solidFill>
                <a:schemeClr val="dk1"/>
              </a:solidFill>
              <a:latin typeface="MS PGothic"/>
              <a:ea typeface="MS PGothic"/>
              <a:cs typeface="MS PGothic"/>
              <a:sym typeface="MS P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Shape 210"/>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ja" sz="3200">
                <a:latin typeface="MS PGothic"/>
                <a:ea typeface="MS PGothic"/>
                <a:cs typeface="MS PGothic"/>
                <a:sym typeface="MS PGothic"/>
              </a:rPr>
              <a:t>見える化と総合設計</a:t>
            </a:r>
            <a:endParaRPr sz="3200">
              <a:latin typeface="MS PGothic"/>
              <a:ea typeface="MS PGothic"/>
              <a:cs typeface="MS PGothic"/>
              <a:sym typeface="MS PGothic"/>
            </a:endParaRPr>
          </a:p>
        </p:txBody>
      </p:sp>
      <p:sp>
        <p:nvSpPr>
          <p:cNvPr id="211" name="Shape 211"/>
          <p:cNvSpPr txBox="1"/>
          <p:nvPr/>
        </p:nvSpPr>
        <p:spPr>
          <a:xfrm>
            <a:off x="311700" y="1449425"/>
            <a:ext cx="8520600" cy="495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3200">
                <a:solidFill>
                  <a:srgbClr val="92D050"/>
                </a:solidFill>
                <a:latin typeface="MS PGothic"/>
                <a:ea typeface="MS PGothic"/>
                <a:cs typeface="MS PGothic"/>
                <a:sym typeface="MS PGothic"/>
              </a:rPr>
              <a:t>●</a:t>
            </a:r>
            <a:r>
              <a:rPr lang="ja" sz="3200">
                <a:solidFill>
                  <a:schemeClr val="dk1"/>
                </a:solidFill>
                <a:latin typeface="MS PGothic"/>
                <a:ea typeface="MS PGothic"/>
                <a:cs typeface="MS PGothic"/>
                <a:sym typeface="MS PGothic"/>
              </a:rPr>
              <a:t>情報を共有する</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rgbClr val="92D050"/>
                </a:solidFill>
                <a:latin typeface="MS PGothic"/>
                <a:ea typeface="MS PGothic"/>
                <a:cs typeface="MS PGothic"/>
                <a:sym typeface="MS PGothic"/>
              </a:rPr>
              <a:t>●</a:t>
            </a:r>
            <a:r>
              <a:rPr lang="ja" sz="3200">
                <a:solidFill>
                  <a:schemeClr val="dk1"/>
                </a:solidFill>
                <a:latin typeface="MS PGothic"/>
                <a:ea typeface="MS PGothic"/>
                <a:cs typeface="MS PGothic"/>
                <a:sym typeface="MS PGothic"/>
              </a:rPr>
              <a:t>見える化をする</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rgbClr val="92D050"/>
                </a:solidFill>
                <a:latin typeface="MS PGothic"/>
                <a:ea typeface="MS PGothic"/>
                <a:cs typeface="MS PGothic"/>
                <a:sym typeface="MS PGothic"/>
              </a:rPr>
              <a:t>●</a:t>
            </a:r>
            <a:r>
              <a:rPr lang="ja" sz="3200">
                <a:solidFill>
                  <a:schemeClr val="dk1"/>
                </a:solidFill>
                <a:latin typeface="MS PGothic"/>
                <a:ea typeface="MS PGothic"/>
                <a:cs typeface="MS PGothic"/>
                <a:sym typeface="MS PGothic"/>
              </a:rPr>
              <a:t>情報を人につなぐ</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200">
                <a:solidFill>
                  <a:srgbClr val="92D050"/>
                </a:solidFill>
                <a:latin typeface="MS PGothic"/>
                <a:ea typeface="MS PGothic"/>
                <a:cs typeface="MS PGothic"/>
                <a:sym typeface="MS PGothic"/>
              </a:rPr>
              <a:t>●</a:t>
            </a:r>
            <a:r>
              <a:rPr lang="ja" sz="3200">
                <a:solidFill>
                  <a:schemeClr val="dk1"/>
                </a:solidFill>
                <a:latin typeface="MS PGothic"/>
                <a:ea typeface="MS PGothic"/>
                <a:cs typeface="MS PGothic"/>
                <a:sym typeface="MS PGothic"/>
              </a:rPr>
              <a:t>情報を出す側の課題解決</a:t>
            </a:r>
            <a:endParaRPr sz="32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t/>
            </a:r>
            <a:endParaRPr sz="36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600">
                <a:solidFill>
                  <a:srgbClr val="FF0000"/>
                </a:solidFill>
                <a:latin typeface="MS PGothic"/>
                <a:ea typeface="MS PGothic"/>
                <a:cs typeface="MS PGothic"/>
                <a:sym typeface="MS PGothic"/>
              </a:rPr>
              <a:t>情報を出す側、受け取る側、</a:t>
            </a:r>
            <a:endParaRPr sz="36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3600">
                <a:solidFill>
                  <a:srgbClr val="FF0000"/>
                </a:solidFill>
                <a:latin typeface="MS PGothic"/>
                <a:ea typeface="MS PGothic"/>
                <a:cs typeface="MS PGothic"/>
                <a:sym typeface="MS PGothic"/>
              </a:rPr>
              <a:t>目的の達成も含めて、</a:t>
            </a:r>
            <a:br>
              <a:rPr lang="ja" sz="3600">
                <a:solidFill>
                  <a:srgbClr val="FF0000"/>
                </a:solidFill>
                <a:latin typeface="MS PGothic"/>
                <a:ea typeface="MS PGothic"/>
                <a:cs typeface="MS PGothic"/>
                <a:sym typeface="MS PGothic"/>
              </a:rPr>
            </a:br>
            <a:r>
              <a:rPr lang="ja" sz="3600">
                <a:solidFill>
                  <a:srgbClr val="FF0000"/>
                </a:solidFill>
                <a:latin typeface="MS PGothic"/>
                <a:ea typeface="MS PGothic"/>
                <a:cs typeface="MS PGothic"/>
                <a:sym typeface="MS PGothic"/>
              </a:rPr>
              <a:t>総合設計することが重要</a:t>
            </a:r>
            <a:endParaRPr sz="3600">
              <a:solidFill>
                <a:srgbClr val="FF0000"/>
              </a:solidFill>
              <a:latin typeface="MS PGothic"/>
              <a:ea typeface="MS PGothic"/>
              <a:cs typeface="MS PGothic"/>
              <a:sym typeface="MS P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Shape 216"/>
          <p:cNvSpPr/>
          <p:nvPr/>
        </p:nvSpPr>
        <p:spPr>
          <a:xfrm>
            <a:off x="831250" y="3343875"/>
            <a:ext cx="7384230" cy="2415960"/>
          </a:xfrm>
          <a:prstGeom prst="irregularSeal1">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7" name="Shape 217"/>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ja" sz="3200">
                <a:latin typeface="MS PGothic"/>
                <a:ea typeface="MS PGothic"/>
                <a:cs typeface="MS PGothic"/>
                <a:sym typeface="MS PGothic"/>
              </a:rPr>
              <a:t>和歌山ローカルナレッジが考えるシビックテック</a:t>
            </a:r>
            <a:endParaRPr sz="3200">
              <a:latin typeface="MS PGothic"/>
              <a:ea typeface="MS PGothic"/>
              <a:cs typeface="MS PGothic"/>
              <a:sym typeface="MS PGothic"/>
            </a:endParaRPr>
          </a:p>
        </p:txBody>
      </p:sp>
      <p:sp>
        <p:nvSpPr>
          <p:cNvPr id="218" name="Shape 218"/>
          <p:cNvSpPr txBox="1"/>
          <p:nvPr/>
        </p:nvSpPr>
        <p:spPr>
          <a:xfrm>
            <a:off x="452400" y="1498350"/>
            <a:ext cx="8239200" cy="5019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人と情報をつなぐ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情報と情報をつなぐ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4000">
                <a:solidFill>
                  <a:srgbClr val="92D050"/>
                </a:solidFill>
                <a:latin typeface="MS PGothic"/>
                <a:ea typeface="MS PGothic"/>
                <a:cs typeface="MS PGothic"/>
                <a:sym typeface="MS PGothic"/>
              </a:rPr>
              <a:t>●</a:t>
            </a:r>
            <a:r>
              <a:rPr lang="ja" sz="4000">
                <a:solidFill>
                  <a:schemeClr val="dk1"/>
                </a:solidFill>
                <a:latin typeface="MS PGothic"/>
                <a:ea typeface="MS PGothic"/>
                <a:cs typeface="MS PGothic"/>
                <a:sym typeface="MS PGothic"/>
              </a:rPr>
              <a:t>人と人をつなぐ</a:t>
            </a:r>
            <a:endParaRPr sz="40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　</a:t>
            </a:r>
            <a:endParaRPr sz="2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Clr>
                <a:schemeClr val="dk1"/>
              </a:buClr>
              <a:buSzPts val="1100"/>
              <a:buFont typeface="Arial"/>
              <a:buNone/>
            </a:pPr>
            <a:r>
              <a:rPr lang="ja" sz="4000">
                <a:solidFill>
                  <a:srgbClr val="FF0000"/>
                </a:solidFill>
                <a:latin typeface="MS PGothic"/>
                <a:ea typeface="MS PGothic"/>
                <a:cs typeface="MS PGothic"/>
                <a:sym typeface="MS PGothic"/>
              </a:rPr>
              <a:t>情報を共有すれば、心が動く</a:t>
            </a:r>
            <a:endParaRPr sz="40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t/>
            </a:r>
            <a:endParaRPr sz="2800">
              <a:solidFill>
                <a:srgbClr val="FF0000"/>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和歌山ローカルナレッジが考えるシビックテックは、</a:t>
            </a:r>
            <a:endParaRPr sz="2800">
              <a:solidFill>
                <a:schemeClr val="dk1"/>
              </a:solidFill>
              <a:latin typeface="MS PGothic"/>
              <a:ea typeface="MS PGothic"/>
              <a:cs typeface="MS PGothic"/>
              <a:sym typeface="MS PGothic"/>
            </a:endParaRPr>
          </a:p>
          <a:p>
            <a:pPr indent="0" lvl="0" marL="0" rtl="0" algn="ctr">
              <a:lnSpc>
                <a:spcPct val="115000"/>
              </a:lnSpc>
              <a:spcBef>
                <a:spcPts val="0"/>
              </a:spcBef>
              <a:spcAft>
                <a:spcPts val="0"/>
              </a:spcAft>
              <a:buNone/>
            </a:pPr>
            <a:r>
              <a:rPr lang="ja" sz="2800">
                <a:solidFill>
                  <a:schemeClr val="dk1"/>
                </a:solidFill>
                <a:latin typeface="MS PGothic"/>
                <a:ea typeface="MS PGothic"/>
                <a:cs typeface="MS PGothic"/>
                <a:sym typeface="MS PGothic"/>
              </a:rPr>
              <a:t>技術の前に「</a:t>
            </a:r>
            <a:r>
              <a:rPr lang="ja" sz="2800">
                <a:solidFill>
                  <a:srgbClr val="FF0000"/>
                </a:solidFill>
                <a:latin typeface="MS PGothic"/>
                <a:ea typeface="MS PGothic"/>
                <a:cs typeface="MS PGothic"/>
                <a:sym typeface="MS PGothic"/>
              </a:rPr>
              <a:t>つなぐ</a:t>
            </a:r>
            <a:r>
              <a:rPr lang="ja" sz="2800">
                <a:solidFill>
                  <a:schemeClr val="dk1"/>
                </a:solidFill>
                <a:latin typeface="MS PGothic"/>
                <a:ea typeface="MS PGothic"/>
                <a:cs typeface="MS PGothic"/>
                <a:sym typeface="MS PGothic"/>
              </a:rPr>
              <a:t>」がスタートライン。</a:t>
            </a:r>
            <a:endParaRPr sz="28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2800">
              <a:solidFill>
                <a:srgbClr val="92D050"/>
              </a:solidFill>
              <a:latin typeface="MS PGothic"/>
              <a:ea typeface="MS PGothic"/>
              <a:cs typeface="MS PGothic"/>
              <a:sym typeface="MS P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Shape 61"/>
          <p:cNvSpPr/>
          <p:nvPr/>
        </p:nvSpPr>
        <p:spPr>
          <a:xfrm>
            <a:off x="6356675" y="3650900"/>
            <a:ext cx="2606202" cy="2446200"/>
          </a:xfrm>
          <a:prstGeom prst="irregularSeal1">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txBox="1"/>
          <p:nvPr/>
        </p:nvSpPr>
        <p:spPr>
          <a:xfrm>
            <a:off x="6630325" y="4406300"/>
            <a:ext cx="2059200" cy="12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ホームページ</a:t>
            </a:r>
            <a:br>
              <a:rPr lang="ja" sz="2400">
                <a:latin typeface="MS PGothic"/>
                <a:ea typeface="MS PGothic"/>
                <a:cs typeface="MS PGothic"/>
                <a:sym typeface="MS PGothic"/>
              </a:rPr>
            </a:br>
            <a:r>
              <a:rPr lang="ja" sz="2400">
                <a:latin typeface="MS PGothic"/>
                <a:ea typeface="MS PGothic"/>
                <a:cs typeface="MS PGothic"/>
                <a:sym typeface="MS PGothic"/>
              </a:rPr>
              <a:t>印刷物</a:t>
            </a:r>
            <a:endParaRPr sz="2400">
              <a:latin typeface="MS PGothic"/>
              <a:ea typeface="MS PGothic"/>
              <a:cs typeface="MS PGothic"/>
              <a:sym typeface="MS PGothic"/>
            </a:endParaRPr>
          </a:p>
        </p:txBody>
      </p:sp>
      <p:sp>
        <p:nvSpPr>
          <p:cNvPr id="63" name="Shape 63"/>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ja" sz="3200">
                <a:solidFill>
                  <a:srgbClr val="000000"/>
                </a:solidFill>
                <a:latin typeface="MS PGothic"/>
                <a:ea typeface="MS PGothic"/>
                <a:cs typeface="MS PGothic"/>
                <a:sym typeface="MS PGothic"/>
              </a:rPr>
              <a:t>和歌山ローカルナレッジとは</a:t>
            </a:r>
            <a:endParaRPr sz="3200">
              <a:solidFill>
                <a:srgbClr val="000000"/>
              </a:solidFill>
              <a:latin typeface="MS PGothic"/>
              <a:ea typeface="MS PGothic"/>
              <a:cs typeface="MS PGothic"/>
              <a:sym typeface="MS PGothic"/>
            </a:endParaRPr>
          </a:p>
        </p:txBody>
      </p:sp>
      <p:sp>
        <p:nvSpPr>
          <p:cNvPr id="64" name="Shape 64"/>
          <p:cNvSpPr txBox="1"/>
          <p:nvPr/>
        </p:nvSpPr>
        <p:spPr>
          <a:xfrm>
            <a:off x="486375" y="1345950"/>
            <a:ext cx="8618700" cy="2747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和歌山県におけるオープンデータの取り組みと、和歌山大学がきっかけで広がった</a:t>
            </a:r>
            <a:br>
              <a:rPr lang="ja" sz="1800">
                <a:solidFill>
                  <a:srgbClr val="000000"/>
                </a:solidFill>
                <a:latin typeface="MS PGothic"/>
                <a:ea typeface="MS PGothic"/>
                <a:cs typeface="MS PGothic"/>
                <a:sym typeface="MS PGothic"/>
              </a:rPr>
            </a:br>
            <a:r>
              <a:rPr lang="ja" sz="1800">
                <a:solidFill>
                  <a:srgbClr val="000000"/>
                </a:solidFill>
                <a:latin typeface="MS PGothic"/>
                <a:ea typeface="MS PGothic"/>
                <a:cs typeface="MS PGothic"/>
                <a:sym typeface="MS PGothic"/>
              </a:rPr>
              <a:t>　 LocalWikiやOSMを活用した、</a:t>
            </a:r>
            <a:r>
              <a:rPr lang="ja" sz="1800">
                <a:solidFill>
                  <a:srgbClr val="FF0000"/>
                </a:solidFill>
                <a:latin typeface="MS PGothic"/>
                <a:ea typeface="MS PGothic"/>
                <a:cs typeface="MS PGothic"/>
                <a:sym typeface="MS PGothic"/>
              </a:rPr>
              <a:t>マッピングパーティーやシビックテックの活動</a:t>
            </a:r>
            <a:r>
              <a:rPr lang="ja" sz="1800">
                <a:solidFill>
                  <a:srgbClr val="000000"/>
                </a:solidFill>
                <a:latin typeface="MS PGothic"/>
                <a:ea typeface="MS PGothic"/>
                <a:cs typeface="MS PGothic"/>
                <a:sym typeface="MS PGothic"/>
              </a:rPr>
              <a:t>。</a:t>
            </a:r>
            <a:endParaRPr sz="10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FF0000"/>
                </a:solidFill>
                <a:latin typeface="MS PGothic"/>
                <a:ea typeface="MS PGothic"/>
                <a:cs typeface="MS PGothic"/>
                <a:sym typeface="MS PGothic"/>
              </a:rPr>
              <a:t>自治体や学校、さまざまな組織や企業、住民などが連携</a:t>
            </a:r>
            <a:r>
              <a:rPr lang="ja" sz="1800">
                <a:solidFill>
                  <a:srgbClr val="000000"/>
                </a:solidFill>
                <a:latin typeface="MS PGothic"/>
                <a:ea typeface="MS PGothic"/>
                <a:cs typeface="MS PGothic"/>
                <a:sym typeface="MS PGothic"/>
              </a:rPr>
              <a:t>して、地域の歴史や文化、</a:t>
            </a:r>
            <a:br>
              <a:rPr lang="ja" sz="1800">
                <a:solidFill>
                  <a:srgbClr val="000000"/>
                </a:solidFill>
                <a:latin typeface="MS PGothic"/>
                <a:ea typeface="MS PGothic"/>
                <a:cs typeface="MS PGothic"/>
                <a:sym typeface="MS PGothic"/>
              </a:rPr>
            </a:br>
            <a:r>
              <a:rPr lang="ja" sz="1800">
                <a:solidFill>
                  <a:srgbClr val="000000"/>
                </a:solidFill>
                <a:latin typeface="MS PGothic"/>
                <a:ea typeface="MS PGothic"/>
                <a:cs typeface="MS PGothic"/>
                <a:sym typeface="MS PGothic"/>
              </a:rPr>
              <a:t>　 地理、産業、観光資源など</a:t>
            </a:r>
            <a:r>
              <a:rPr lang="ja" sz="1800">
                <a:latin typeface="MS PGothic"/>
                <a:ea typeface="MS PGothic"/>
                <a:cs typeface="MS PGothic"/>
                <a:sym typeface="MS PGothic"/>
              </a:rPr>
              <a:t>を集約し、</a:t>
            </a:r>
            <a:r>
              <a:rPr lang="ja" sz="1800">
                <a:solidFill>
                  <a:srgbClr val="FF0000"/>
                </a:solidFill>
                <a:latin typeface="MS PGothic"/>
                <a:ea typeface="MS PGothic"/>
                <a:cs typeface="MS PGothic"/>
                <a:sym typeface="MS PGothic"/>
              </a:rPr>
              <a:t>共有財産</a:t>
            </a:r>
            <a:r>
              <a:rPr lang="ja" sz="1800">
                <a:latin typeface="MS PGothic"/>
                <a:ea typeface="MS PGothic"/>
                <a:cs typeface="MS PGothic"/>
                <a:sym typeface="MS PGothic"/>
              </a:rPr>
              <a:t>とする。</a:t>
            </a:r>
            <a:endParaRPr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紀伊民報のホームページ更新システム「ｅメイド」を通して、</a:t>
            </a:r>
            <a:r>
              <a:rPr lang="ja" sz="1800">
                <a:solidFill>
                  <a:srgbClr val="FF0000"/>
                </a:solidFill>
                <a:latin typeface="MS PGothic"/>
                <a:ea typeface="MS PGothic"/>
                <a:cs typeface="MS PGothic"/>
                <a:sym typeface="MS PGothic"/>
              </a:rPr>
              <a:t>WEBサイトや印刷物で</a:t>
            </a:r>
            <a:br>
              <a:rPr lang="ja" sz="1800">
                <a:solidFill>
                  <a:srgbClr val="FF0000"/>
                </a:solidFill>
                <a:latin typeface="MS PGothic"/>
                <a:ea typeface="MS PGothic"/>
                <a:cs typeface="MS PGothic"/>
                <a:sym typeface="MS PGothic"/>
              </a:rPr>
            </a:br>
            <a:r>
              <a:rPr lang="ja" sz="1800">
                <a:solidFill>
                  <a:srgbClr val="FF0000"/>
                </a:solidFill>
                <a:latin typeface="MS PGothic"/>
                <a:ea typeface="MS PGothic"/>
                <a:cs typeface="MS PGothic"/>
                <a:sym typeface="MS PGothic"/>
              </a:rPr>
              <a:t>　 見える化</a:t>
            </a:r>
            <a:r>
              <a:rPr lang="ja" sz="1800">
                <a:solidFill>
                  <a:srgbClr val="000000"/>
                </a:solidFill>
                <a:latin typeface="MS PGothic"/>
                <a:ea typeface="MS PGothic"/>
                <a:cs typeface="MS PGothic"/>
                <a:sym typeface="MS PGothic"/>
              </a:rPr>
              <a:t>。ソーシャルメディアなどを活用し、情報流通の促進をする。</a:t>
            </a:r>
            <a:endParaRPr sz="1800">
              <a:solidFill>
                <a:srgbClr val="000000"/>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rgbClr val="92D050"/>
                </a:solidFill>
                <a:latin typeface="MS PGothic"/>
                <a:ea typeface="MS PGothic"/>
                <a:cs typeface="MS PGothic"/>
                <a:sym typeface="MS PGothic"/>
              </a:rPr>
              <a:t>●</a:t>
            </a:r>
            <a:r>
              <a:rPr lang="ja" sz="1800">
                <a:solidFill>
                  <a:srgbClr val="000000"/>
                </a:solidFill>
                <a:latin typeface="MS PGothic"/>
                <a:ea typeface="MS PGothic"/>
                <a:cs typeface="MS PGothic"/>
                <a:sym typeface="MS PGothic"/>
              </a:rPr>
              <a:t>さまざまな立場や多世代との交流活動を通じて、情報を共有し、地域課題の解決に</a:t>
            </a:r>
            <a:br>
              <a:rPr lang="ja" sz="1800">
                <a:solidFill>
                  <a:srgbClr val="000000"/>
                </a:solidFill>
                <a:latin typeface="MS PGothic"/>
                <a:ea typeface="MS PGothic"/>
                <a:cs typeface="MS PGothic"/>
                <a:sym typeface="MS PGothic"/>
              </a:rPr>
            </a:br>
            <a:r>
              <a:rPr lang="ja" sz="1800">
                <a:solidFill>
                  <a:srgbClr val="000000"/>
                </a:solidFill>
                <a:latin typeface="MS PGothic"/>
                <a:ea typeface="MS PGothic"/>
                <a:cs typeface="MS PGothic"/>
                <a:sym typeface="MS PGothic"/>
              </a:rPr>
              <a:t>　 取り組み、昔を知り、</a:t>
            </a:r>
            <a:r>
              <a:rPr lang="ja" sz="1800">
                <a:solidFill>
                  <a:srgbClr val="FF0000"/>
                </a:solidFill>
                <a:latin typeface="MS PGothic"/>
                <a:ea typeface="MS PGothic"/>
                <a:cs typeface="MS PGothic"/>
                <a:sym typeface="MS PGothic"/>
              </a:rPr>
              <a:t>今に合った地域コミュニティーの再構築が最大の目的</a:t>
            </a:r>
            <a:r>
              <a:rPr lang="ja" sz="1800">
                <a:solidFill>
                  <a:srgbClr val="000000"/>
                </a:solidFill>
                <a:latin typeface="MS PGothic"/>
                <a:ea typeface="MS PGothic"/>
                <a:cs typeface="MS PGothic"/>
                <a:sym typeface="MS PGothic"/>
              </a:rPr>
              <a:t>。</a:t>
            </a:r>
            <a:endParaRPr sz="1800">
              <a:solidFill>
                <a:srgbClr val="92D050"/>
              </a:solidFill>
              <a:latin typeface="MS PGothic"/>
              <a:ea typeface="MS PGothic"/>
              <a:cs typeface="MS PGothic"/>
              <a:sym typeface="MS PGothic"/>
            </a:endParaRPr>
          </a:p>
        </p:txBody>
      </p:sp>
      <p:sp>
        <p:nvSpPr>
          <p:cNvPr id="65" name="Shape 65"/>
          <p:cNvSpPr/>
          <p:nvPr/>
        </p:nvSpPr>
        <p:spPr>
          <a:xfrm>
            <a:off x="653275" y="4013850"/>
            <a:ext cx="2200200" cy="780000"/>
          </a:xfrm>
          <a:prstGeom prst="ellipse">
            <a:avLst/>
          </a:prstGeom>
          <a:solidFill>
            <a:srgbClr val="D9EAD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txBox="1"/>
          <p:nvPr/>
        </p:nvSpPr>
        <p:spPr>
          <a:xfrm>
            <a:off x="931868" y="4078950"/>
            <a:ext cx="16431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ja" sz="2400">
                <a:solidFill>
                  <a:srgbClr val="000000"/>
                </a:solidFill>
                <a:latin typeface="MS PGothic"/>
                <a:ea typeface="MS PGothic"/>
                <a:cs typeface="MS PGothic"/>
                <a:sym typeface="MS PGothic"/>
              </a:rPr>
              <a:t>LocalWiki</a:t>
            </a:r>
            <a:endParaRPr sz="2400">
              <a:latin typeface="MS PGothic"/>
              <a:ea typeface="MS PGothic"/>
              <a:cs typeface="MS PGothic"/>
              <a:sym typeface="MS PGothic"/>
            </a:endParaRPr>
          </a:p>
        </p:txBody>
      </p:sp>
      <p:sp>
        <p:nvSpPr>
          <p:cNvPr id="67" name="Shape 67"/>
          <p:cNvSpPr/>
          <p:nvPr/>
        </p:nvSpPr>
        <p:spPr>
          <a:xfrm>
            <a:off x="653275" y="4946369"/>
            <a:ext cx="2200200" cy="780000"/>
          </a:xfrm>
          <a:prstGeom prst="ellipse">
            <a:avLst/>
          </a:prstGeom>
          <a:solidFill>
            <a:srgbClr val="D9D2E9"/>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txBox="1"/>
          <p:nvPr/>
        </p:nvSpPr>
        <p:spPr>
          <a:xfrm>
            <a:off x="551725" y="5011486"/>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solidFill>
                  <a:srgbClr val="000000"/>
                </a:solidFill>
              </a:rPr>
              <a:t>OpenStreetMap</a:t>
            </a:r>
            <a:endParaRPr sz="2400">
              <a:latin typeface="MS PGothic"/>
              <a:ea typeface="MS PGothic"/>
              <a:cs typeface="MS PGothic"/>
              <a:sym typeface="MS PGothic"/>
            </a:endParaRPr>
          </a:p>
        </p:txBody>
      </p:sp>
      <p:sp>
        <p:nvSpPr>
          <p:cNvPr id="69" name="Shape 69"/>
          <p:cNvSpPr/>
          <p:nvPr/>
        </p:nvSpPr>
        <p:spPr>
          <a:xfrm>
            <a:off x="3471900" y="4408925"/>
            <a:ext cx="2200200" cy="1854900"/>
          </a:xfrm>
          <a:prstGeom prst="ellipse">
            <a:avLst/>
          </a:prstGeom>
          <a:solidFill>
            <a:srgbClr val="C9DAF8"/>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txBox="1"/>
          <p:nvPr/>
        </p:nvSpPr>
        <p:spPr>
          <a:xfrm>
            <a:off x="3542400" y="4716275"/>
            <a:ext cx="2059200" cy="124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000">
                <a:latin typeface="MS PGothic"/>
                <a:ea typeface="MS PGothic"/>
                <a:cs typeface="MS PGothic"/>
                <a:sym typeface="MS PGothic"/>
              </a:rPr>
              <a:t>ホームページ</a:t>
            </a:r>
            <a:br>
              <a:rPr lang="ja" sz="2000">
                <a:latin typeface="MS PGothic"/>
                <a:ea typeface="MS PGothic"/>
                <a:cs typeface="MS PGothic"/>
                <a:sym typeface="MS PGothic"/>
              </a:rPr>
            </a:br>
            <a:r>
              <a:rPr lang="ja" sz="2000">
                <a:latin typeface="MS PGothic"/>
                <a:ea typeface="MS PGothic"/>
                <a:cs typeface="MS PGothic"/>
                <a:sym typeface="MS PGothic"/>
              </a:rPr>
              <a:t>印刷物</a:t>
            </a:r>
            <a:br>
              <a:rPr lang="ja" sz="2000">
                <a:latin typeface="MS PGothic"/>
                <a:ea typeface="MS PGothic"/>
                <a:cs typeface="MS PGothic"/>
                <a:sym typeface="MS PGothic"/>
              </a:rPr>
            </a:br>
            <a:r>
              <a:rPr lang="ja" sz="2000">
                <a:latin typeface="MS PGothic"/>
                <a:ea typeface="MS PGothic"/>
                <a:cs typeface="MS PGothic"/>
                <a:sym typeface="MS PGothic"/>
              </a:rPr>
              <a:t>制作システム</a:t>
            </a:r>
            <a:endParaRPr sz="2000">
              <a:latin typeface="MS PGothic"/>
              <a:ea typeface="MS PGothic"/>
              <a:cs typeface="MS PGothic"/>
              <a:sym typeface="MS PGothic"/>
            </a:endParaRPr>
          </a:p>
        </p:txBody>
      </p:sp>
      <p:sp>
        <p:nvSpPr>
          <p:cNvPr id="71" name="Shape 71"/>
          <p:cNvSpPr/>
          <p:nvPr/>
        </p:nvSpPr>
        <p:spPr>
          <a:xfrm rot="-900242">
            <a:off x="5672106" y="4736617"/>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653275" y="5878894"/>
            <a:ext cx="2200200" cy="780000"/>
          </a:xfrm>
          <a:prstGeom prst="ellipse">
            <a:avLst/>
          </a:prstGeom>
          <a:solidFill>
            <a:srgbClr val="F4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txBox="1"/>
          <p:nvPr/>
        </p:nvSpPr>
        <p:spPr>
          <a:xfrm>
            <a:off x="551725" y="5944011"/>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t>CSV</a:t>
            </a:r>
            <a:endParaRPr sz="2400">
              <a:latin typeface="MS PGothic"/>
              <a:ea typeface="MS PGothic"/>
              <a:cs typeface="MS PGothic"/>
              <a:sym typeface="MS PGothic"/>
            </a:endParaRPr>
          </a:p>
        </p:txBody>
      </p:sp>
      <p:sp>
        <p:nvSpPr>
          <p:cNvPr id="74" name="Shape 74"/>
          <p:cNvSpPr/>
          <p:nvPr/>
        </p:nvSpPr>
        <p:spPr>
          <a:xfrm>
            <a:off x="2841341" y="5041463"/>
            <a:ext cx="960600" cy="58980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5" name="Shape 75"/>
          <p:cNvSpPr/>
          <p:nvPr/>
        </p:nvSpPr>
        <p:spPr>
          <a:xfrm rot="900242">
            <a:off x="2841307" y="4374746"/>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rot="-900242">
            <a:off x="2841298" y="5708187"/>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rot="900242">
            <a:off x="5609707" y="5555021"/>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6491500" y="5878894"/>
            <a:ext cx="2200200" cy="780000"/>
          </a:xfrm>
          <a:prstGeom prst="ellipse">
            <a:avLst/>
          </a:prstGeom>
          <a:solidFill>
            <a:srgbClr val="F4CCCC"/>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txBox="1"/>
          <p:nvPr/>
        </p:nvSpPr>
        <p:spPr>
          <a:xfrm>
            <a:off x="6389950" y="5944011"/>
            <a:ext cx="2403300" cy="649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t>オープンデータ</a:t>
            </a:r>
            <a:endParaRPr sz="2400">
              <a:latin typeface="MS PGothic"/>
              <a:ea typeface="MS PGothic"/>
              <a:cs typeface="MS PGothic"/>
              <a:sym typeface="MS P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Shape 84"/>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ja" sz="3200">
                <a:latin typeface="MS PGothic"/>
                <a:ea typeface="MS PGothic"/>
                <a:cs typeface="MS PGothic"/>
                <a:sym typeface="MS PGothic"/>
              </a:rPr>
              <a:t>ホームページ更新システム「ｅメイド」</a:t>
            </a:r>
            <a:endParaRPr sz="3200">
              <a:latin typeface="MS PGothic"/>
              <a:ea typeface="MS PGothic"/>
              <a:cs typeface="MS PGothic"/>
              <a:sym typeface="MS PGothic"/>
            </a:endParaRPr>
          </a:p>
        </p:txBody>
      </p:sp>
      <p:sp>
        <p:nvSpPr>
          <p:cNvPr id="85" name="Shape 85"/>
          <p:cNvSpPr txBox="1"/>
          <p:nvPr/>
        </p:nvSpPr>
        <p:spPr>
          <a:xfrm>
            <a:off x="486375" y="1269750"/>
            <a:ext cx="8618700" cy="23052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eメイドは、ホームページや印刷物を制作する紀伊民報のシステム。</a:t>
            </a:r>
            <a:endParaRPr sz="20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さまざまAPIのサービスや、CSVからもインプットとアウトプットが可能。</a:t>
            </a:r>
            <a:endParaRPr sz="20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20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b="1" lang="ja" sz="2000">
                <a:solidFill>
                  <a:srgbClr val="FF0000"/>
                </a:solidFill>
                <a:latin typeface="MS PGothic"/>
                <a:ea typeface="MS PGothic"/>
                <a:cs typeface="MS PGothic"/>
                <a:sym typeface="MS PGothic"/>
              </a:rPr>
              <a:t>和歌山ローカルナレッジでは、下記を使用して、情報流通の促進を図る</a:t>
            </a:r>
            <a:endParaRPr b="1" sz="2000">
              <a:solidFill>
                <a:srgbClr val="FF0000"/>
              </a:solidFill>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CSVデータから、WEBサイトを生成する仕組み</a:t>
            </a:r>
            <a:endParaRPr sz="2000">
              <a:solidFill>
                <a:srgbClr val="92D050"/>
              </a:solidFill>
              <a:latin typeface="MS PGothic"/>
              <a:ea typeface="MS PGothic"/>
              <a:cs typeface="MS PGothic"/>
              <a:sym typeface="MS PGothic"/>
            </a:endParaRPr>
          </a:p>
          <a:p>
            <a:pPr indent="0" lvl="0" marL="0" rtl="0">
              <a:lnSpc>
                <a:spcPct val="115000"/>
              </a:lnSpc>
              <a:spcBef>
                <a:spcPts val="0"/>
              </a:spcBef>
              <a:spcAft>
                <a:spcPts val="0"/>
              </a:spcAft>
              <a:buNone/>
            </a:pPr>
            <a:r>
              <a:rPr lang="ja" sz="2000">
                <a:solidFill>
                  <a:srgbClr val="92D050"/>
                </a:solidFill>
                <a:latin typeface="MS PGothic"/>
                <a:ea typeface="MS PGothic"/>
                <a:cs typeface="MS PGothic"/>
                <a:sym typeface="MS PGothic"/>
              </a:rPr>
              <a:t>●</a:t>
            </a:r>
            <a:r>
              <a:rPr lang="ja" sz="2000">
                <a:solidFill>
                  <a:schemeClr val="dk1"/>
                </a:solidFill>
                <a:latin typeface="MS PGothic"/>
                <a:ea typeface="MS PGothic"/>
                <a:cs typeface="MS PGothic"/>
                <a:sym typeface="MS PGothic"/>
              </a:rPr>
              <a:t>LocalWikiからAPIで情報を取得し、WEBサイトや</a:t>
            </a:r>
            <a:br>
              <a:rPr lang="ja" sz="2000">
                <a:solidFill>
                  <a:schemeClr val="dk1"/>
                </a:solidFill>
                <a:latin typeface="MS PGothic"/>
                <a:ea typeface="MS PGothic"/>
                <a:cs typeface="MS PGothic"/>
                <a:sym typeface="MS PGothic"/>
              </a:rPr>
            </a:br>
            <a:r>
              <a:rPr lang="ja" sz="2000">
                <a:solidFill>
                  <a:schemeClr val="dk1"/>
                </a:solidFill>
                <a:latin typeface="MS PGothic"/>
                <a:ea typeface="MS PGothic"/>
                <a:cs typeface="MS PGothic"/>
                <a:sym typeface="MS PGothic"/>
              </a:rPr>
              <a:t>　 印刷物を生成する仕組み</a:t>
            </a:r>
            <a:endParaRPr sz="1800">
              <a:solidFill>
                <a:schemeClr val="dk1"/>
              </a:solidFill>
              <a:latin typeface="MS PGothic"/>
              <a:ea typeface="MS PGothic"/>
              <a:cs typeface="MS PGothic"/>
              <a:sym typeface="MS PGothic"/>
            </a:endParaRPr>
          </a:p>
        </p:txBody>
      </p:sp>
      <p:pic>
        <p:nvPicPr>
          <p:cNvPr id="86" name="Shape 86"/>
          <p:cNvPicPr preferRelativeResize="0"/>
          <p:nvPr/>
        </p:nvPicPr>
        <p:blipFill>
          <a:blip r:embed="rId4">
            <a:alphaModFix/>
          </a:blip>
          <a:stretch>
            <a:fillRect/>
          </a:stretch>
        </p:blipFill>
        <p:spPr>
          <a:xfrm>
            <a:off x="6693500" y="2973750"/>
            <a:ext cx="2138801" cy="3100174"/>
          </a:xfrm>
          <a:prstGeom prst="rect">
            <a:avLst/>
          </a:prstGeom>
          <a:noFill/>
          <a:ln>
            <a:noFill/>
          </a:ln>
        </p:spPr>
      </p:pic>
      <p:pic>
        <p:nvPicPr>
          <p:cNvPr id="87" name="Shape 87"/>
          <p:cNvPicPr preferRelativeResize="0"/>
          <p:nvPr/>
        </p:nvPicPr>
        <p:blipFill>
          <a:blip r:embed="rId5">
            <a:alphaModFix/>
          </a:blip>
          <a:stretch>
            <a:fillRect/>
          </a:stretch>
        </p:blipFill>
        <p:spPr>
          <a:xfrm>
            <a:off x="3806850" y="4133850"/>
            <a:ext cx="2671126" cy="2444900"/>
          </a:xfrm>
          <a:prstGeom prst="rect">
            <a:avLst/>
          </a:prstGeom>
          <a:noFill/>
          <a:ln>
            <a:noFill/>
          </a:ln>
        </p:spPr>
      </p:pic>
      <p:sp>
        <p:nvSpPr>
          <p:cNvPr id="88" name="Shape 88"/>
          <p:cNvSpPr/>
          <p:nvPr/>
        </p:nvSpPr>
        <p:spPr>
          <a:xfrm rot="-1800315">
            <a:off x="6242169" y="4520651"/>
            <a:ext cx="630500" cy="386955"/>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9" name="Shape 89"/>
          <p:cNvSpPr/>
          <p:nvPr/>
        </p:nvSpPr>
        <p:spPr>
          <a:xfrm>
            <a:off x="213650" y="3740963"/>
            <a:ext cx="4755942" cy="2931768"/>
          </a:xfrm>
          <a:prstGeom prst="irregularSeal1">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0" name="Shape 90"/>
          <p:cNvSpPr txBox="1"/>
          <p:nvPr/>
        </p:nvSpPr>
        <p:spPr>
          <a:xfrm>
            <a:off x="13586" y="4541313"/>
            <a:ext cx="5156100" cy="135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ja" sz="3200">
                <a:solidFill>
                  <a:srgbClr val="000000"/>
                </a:solidFill>
                <a:latin typeface="MS PGothic"/>
                <a:ea typeface="MS PGothic"/>
                <a:cs typeface="MS PGothic"/>
                <a:sym typeface="MS PGothic"/>
              </a:rPr>
              <a:t>CC BYライセンス</a:t>
            </a:r>
            <a:br>
              <a:rPr lang="ja" sz="3200">
                <a:solidFill>
                  <a:srgbClr val="000000"/>
                </a:solidFill>
                <a:latin typeface="MS PGothic"/>
                <a:ea typeface="MS PGothic"/>
                <a:cs typeface="MS PGothic"/>
                <a:sym typeface="MS PGothic"/>
              </a:rPr>
            </a:br>
            <a:r>
              <a:rPr lang="ja" sz="2400">
                <a:solidFill>
                  <a:srgbClr val="000000"/>
                </a:solidFill>
                <a:latin typeface="MS PGothic"/>
                <a:ea typeface="MS PGothic"/>
                <a:cs typeface="MS PGothic"/>
                <a:sym typeface="MS PGothic"/>
              </a:rPr>
              <a:t>(二次利用、再配布が自由)</a:t>
            </a:r>
            <a:endParaRPr sz="2400">
              <a:latin typeface="MS PGothic"/>
              <a:ea typeface="MS PGothic"/>
              <a:cs typeface="MS PGothic"/>
              <a:sym typeface="MS P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4" name="Shape 94"/>
        <p:cNvGrpSpPr/>
        <p:nvPr/>
      </p:nvGrpSpPr>
      <p:grpSpPr>
        <a:xfrm>
          <a:off x="0" y="0"/>
          <a:ext cx="0" cy="0"/>
          <a:chOff x="0" y="0"/>
          <a:chExt cx="0" cy="0"/>
        </a:xfrm>
      </p:grpSpPr>
      <p:sp>
        <p:nvSpPr>
          <p:cNvPr id="95" name="Shape 95"/>
          <p:cNvSpPr txBox="1"/>
          <p:nvPr>
            <p:ph type="title"/>
          </p:nvPr>
        </p:nvSpPr>
        <p:spPr>
          <a:xfrm>
            <a:off x="311700" y="364775"/>
            <a:ext cx="8520600" cy="127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ja" sz="3200">
                <a:latin typeface="MS PGothic"/>
                <a:ea typeface="MS PGothic"/>
                <a:cs typeface="MS PGothic"/>
                <a:sym typeface="MS PGothic"/>
              </a:rPr>
              <a:t>アーバンデータチャレンジ2017の活動紹介</a:t>
            </a:r>
            <a:endParaRPr sz="3200">
              <a:latin typeface="MS PGothic"/>
              <a:ea typeface="MS PGothic"/>
              <a:cs typeface="MS PGothic"/>
              <a:sym typeface="MS PGothic"/>
            </a:endParaRPr>
          </a:p>
        </p:txBody>
      </p:sp>
      <p:sp>
        <p:nvSpPr>
          <p:cNvPr id="96" name="Shape 96"/>
          <p:cNvSpPr txBox="1"/>
          <p:nvPr/>
        </p:nvSpPr>
        <p:spPr>
          <a:xfrm>
            <a:off x="486375" y="1498350"/>
            <a:ext cx="8618700" cy="51456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ja" sz="2600">
                <a:solidFill>
                  <a:schemeClr val="dk1"/>
                </a:solidFill>
                <a:latin typeface="MS PGothic"/>
                <a:ea typeface="MS PGothic"/>
                <a:cs typeface="MS PGothic"/>
                <a:sym typeface="MS PGothic"/>
              </a:rPr>
              <a:t>UDC和歌山実行委員会では、</a:t>
            </a:r>
            <a:r>
              <a:rPr lang="ja" sz="2600">
                <a:solidFill>
                  <a:srgbClr val="FF0000"/>
                </a:solidFill>
                <a:latin typeface="MS PGothic"/>
                <a:ea typeface="MS PGothic"/>
                <a:cs typeface="MS PGothic"/>
                <a:sym typeface="MS PGothic"/>
              </a:rPr>
              <a:t>継続した活動を原則</a:t>
            </a:r>
            <a:r>
              <a:rPr lang="ja" sz="2600">
                <a:solidFill>
                  <a:schemeClr val="dk1"/>
                </a:solidFill>
                <a:latin typeface="MS PGothic"/>
                <a:ea typeface="MS PGothic"/>
                <a:cs typeface="MS PGothic"/>
                <a:sym typeface="MS PGothic"/>
              </a:rPr>
              <a:t>とした、</a:t>
            </a:r>
            <a:br>
              <a:rPr lang="ja" sz="2600">
                <a:solidFill>
                  <a:schemeClr val="dk1"/>
                </a:solidFill>
                <a:latin typeface="MS PGothic"/>
                <a:ea typeface="MS PGothic"/>
                <a:cs typeface="MS PGothic"/>
                <a:sym typeface="MS PGothic"/>
              </a:rPr>
            </a:br>
            <a:r>
              <a:rPr lang="ja" sz="2600">
                <a:solidFill>
                  <a:schemeClr val="dk1"/>
                </a:solidFill>
                <a:latin typeface="MS PGothic"/>
                <a:ea typeface="MS PGothic"/>
                <a:cs typeface="MS PGothic"/>
                <a:sym typeface="MS PGothic"/>
              </a:rPr>
              <a:t>下記</a:t>
            </a:r>
            <a:r>
              <a:rPr lang="ja" sz="2600">
                <a:solidFill>
                  <a:srgbClr val="FF0000"/>
                </a:solidFill>
                <a:latin typeface="MS PGothic"/>
                <a:ea typeface="MS PGothic"/>
                <a:cs typeface="MS PGothic"/>
                <a:sym typeface="MS PGothic"/>
              </a:rPr>
              <a:t>３つの枠組み</a:t>
            </a:r>
            <a:r>
              <a:rPr lang="ja" sz="2600">
                <a:solidFill>
                  <a:schemeClr val="dk1"/>
                </a:solidFill>
                <a:latin typeface="MS PGothic"/>
                <a:ea typeface="MS PGothic"/>
                <a:cs typeface="MS PGothic"/>
                <a:sym typeface="MS PGothic"/>
              </a:rPr>
              <a:t>で、</a:t>
            </a:r>
            <a:r>
              <a:rPr lang="ja" sz="2600">
                <a:solidFill>
                  <a:srgbClr val="FF0000"/>
                </a:solidFill>
                <a:latin typeface="MS PGothic"/>
                <a:ea typeface="MS PGothic"/>
                <a:cs typeface="MS PGothic"/>
                <a:sym typeface="MS PGothic"/>
              </a:rPr>
              <a:t>７つの取り組み</a:t>
            </a:r>
            <a:r>
              <a:rPr lang="ja" sz="2600">
                <a:solidFill>
                  <a:schemeClr val="dk1"/>
                </a:solidFill>
                <a:latin typeface="MS PGothic"/>
                <a:ea typeface="MS PGothic"/>
                <a:cs typeface="MS PGothic"/>
                <a:sym typeface="MS PGothic"/>
              </a:rPr>
              <a:t>。</a:t>
            </a:r>
            <a:endParaRPr sz="12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12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2800">
                <a:solidFill>
                  <a:srgbClr val="FF990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CSVの活用と情報流通の取り組み</a:t>
            </a:r>
            <a:br>
              <a:rPr lang="ja" sz="2000">
                <a:solidFill>
                  <a:schemeClr val="dk1"/>
                </a:solidFill>
                <a:latin typeface="MS PGothic"/>
                <a:ea typeface="MS PGothic"/>
                <a:cs typeface="MS PGothic"/>
                <a:sym typeface="MS PGothic"/>
              </a:rPr>
            </a:br>
            <a:r>
              <a:rPr lang="ja" sz="2000">
                <a:solidFill>
                  <a:schemeClr val="dk1"/>
                </a:solidFill>
                <a:latin typeface="MS PGothic"/>
                <a:ea typeface="MS PGothic"/>
                <a:cs typeface="MS PGothic"/>
                <a:sym typeface="MS PGothic"/>
              </a:rPr>
              <a:t>（下記取り組みは別紙）</a:t>
            </a:r>
            <a:endParaRPr sz="20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2800">
                <a:solidFill>
                  <a:srgbClr val="92D05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LocalWikiを活用した取り組み【和歌山大学主体】</a:t>
            </a:r>
            <a:endParaRPr sz="28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2800">
                <a:solidFill>
                  <a:srgbClr val="92D050"/>
                </a:solidFill>
                <a:latin typeface="MS PGothic"/>
                <a:ea typeface="MS PGothic"/>
                <a:cs typeface="MS PGothic"/>
                <a:sym typeface="MS PGothic"/>
              </a:rPr>
              <a:t>●</a:t>
            </a:r>
            <a:r>
              <a:rPr lang="ja" sz="2800">
                <a:solidFill>
                  <a:schemeClr val="dk1"/>
                </a:solidFill>
                <a:latin typeface="MS PGothic"/>
                <a:ea typeface="MS PGothic"/>
                <a:cs typeface="MS PGothic"/>
                <a:sym typeface="MS PGothic"/>
              </a:rPr>
              <a:t>LocalWikiを活用した取り組み【上仲</a:t>
            </a:r>
            <a:r>
              <a:rPr lang="ja" sz="2000">
                <a:solidFill>
                  <a:schemeClr val="dk1"/>
                </a:solidFill>
                <a:latin typeface="MS PGothic"/>
                <a:ea typeface="MS PGothic"/>
                <a:cs typeface="MS PGothic"/>
                <a:sym typeface="MS PGothic"/>
              </a:rPr>
              <a:t>（紀伊民報）</a:t>
            </a:r>
            <a:r>
              <a:rPr lang="ja" sz="2800">
                <a:solidFill>
                  <a:schemeClr val="dk1"/>
                </a:solidFill>
                <a:latin typeface="MS PGothic"/>
                <a:ea typeface="MS PGothic"/>
                <a:cs typeface="MS PGothic"/>
                <a:sym typeface="MS PGothic"/>
              </a:rPr>
              <a:t>主体】</a:t>
            </a:r>
            <a:endParaRPr sz="12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t/>
            </a:r>
            <a:endParaRPr sz="12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2000">
                <a:solidFill>
                  <a:schemeClr val="dk1"/>
                </a:solidFill>
                <a:latin typeface="MS PGothic"/>
                <a:ea typeface="MS PGothic"/>
                <a:cs typeface="MS PGothic"/>
                <a:sym typeface="MS PGothic"/>
              </a:rPr>
              <a:t>この取り組みで</a:t>
            </a:r>
            <a:r>
              <a:rPr lang="ja" sz="2000">
                <a:solidFill>
                  <a:srgbClr val="FF0000"/>
                </a:solidFill>
                <a:latin typeface="MS PGothic"/>
                <a:ea typeface="MS PGothic"/>
                <a:cs typeface="MS PGothic"/>
                <a:sym typeface="MS PGothic"/>
              </a:rPr>
              <a:t>「ｅメイド」</a:t>
            </a:r>
            <a:r>
              <a:rPr lang="ja" sz="2000">
                <a:solidFill>
                  <a:schemeClr val="dk1"/>
                </a:solidFill>
                <a:latin typeface="MS PGothic"/>
                <a:ea typeface="MS PGothic"/>
                <a:cs typeface="MS PGothic"/>
                <a:sym typeface="MS PGothic"/>
              </a:rPr>
              <a:t>を通して、</a:t>
            </a:r>
            <a:r>
              <a:rPr lang="ja" sz="2000">
                <a:solidFill>
                  <a:srgbClr val="FF0000"/>
                </a:solidFill>
                <a:latin typeface="MS PGothic"/>
                <a:ea typeface="MS PGothic"/>
                <a:cs typeface="MS PGothic"/>
                <a:sym typeface="MS PGothic"/>
              </a:rPr>
              <a:t>CSVを活用したサイト内コンテンツ１つ</a:t>
            </a:r>
            <a:r>
              <a:rPr lang="ja" sz="2000">
                <a:solidFill>
                  <a:schemeClr val="dk1"/>
                </a:solidFill>
                <a:latin typeface="MS PGothic"/>
                <a:ea typeface="MS PGothic"/>
                <a:cs typeface="MS PGothic"/>
                <a:sym typeface="MS PGothic"/>
              </a:rPr>
              <a:t>と、</a:t>
            </a:r>
            <a:r>
              <a:rPr lang="ja" sz="2000">
                <a:solidFill>
                  <a:srgbClr val="FF0000"/>
                </a:solidFill>
                <a:latin typeface="MS PGothic"/>
                <a:ea typeface="MS PGothic"/>
                <a:cs typeface="MS PGothic"/>
                <a:sym typeface="MS PGothic"/>
              </a:rPr>
              <a:t>LocalWikiを活用した７つのサイト</a:t>
            </a:r>
            <a:r>
              <a:rPr lang="ja" sz="2000">
                <a:solidFill>
                  <a:schemeClr val="dk1"/>
                </a:solidFill>
                <a:latin typeface="MS PGothic"/>
                <a:ea typeface="MS PGothic"/>
                <a:cs typeface="MS PGothic"/>
                <a:sym typeface="MS PGothic"/>
              </a:rPr>
              <a:t>を作成。</a:t>
            </a:r>
            <a:endParaRPr sz="2200">
              <a:solidFill>
                <a:schemeClr val="dk1"/>
              </a:solidFill>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t/>
            </a:r>
            <a:endParaRPr sz="2200">
              <a:solidFill>
                <a:schemeClr val="dk1"/>
              </a:solidFill>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2400">
                <a:solidFill>
                  <a:schemeClr val="dk1"/>
                </a:solidFill>
                <a:latin typeface="MS PGothic"/>
                <a:ea typeface="MS PGothic"/>
                <a:cs typeface="MS PGothic"/>
                <a:sym typeface="MS PGothic"/>
              </a:rPr>
              <a:t>リンク集：</a:t>
            </a:r>
            <a:r>
              <a:rPr lang="ja" sz="2400" u="sng">
                <a:solidFill>
                  <a:schemeClr val="hlink"/>
                </a:solidFill>
                <a:latin typeface="MS PGothic"/>
                <a:ea typeface="MS PGothic"/>
                <a:cs typeface="MS PGothic"/>
                <a:sym typeface="MS PGothic"/>
                <a:hlinkClick r:id="rId4"/>
              </a:rPr>
              <a:t>http://wlk.civic.style/udc2017/</a:t>
            </a:r>
            <a:endParaRPr sz="2400">
              <a:solidFill>
                <a:schemeClr val="dk1"/>
              </a:solidFill>
              <a:latin typeface="MS PGothic"/>
              <a:ea typeface="MS PGothic"/>
              <a:cs typeface="MS PGothic"/>
              <a:sym typeface="MS 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pic>
        <p:nvPicPr>
          <p:cNvPr id="101" name="Shape 101"/>
          <p:cNvPicPr preferRelativeResize="0"/>
          <p:nvPr/>
        </p:nvPicPr>
        <p:blipFill>
          <a:blip r:embed="rId4">
            <a:alphaModFix/>
          </a:blip>
          <a:stretch>
            <a:fillRect/>
          </a:stretch>
        </p:blipFill>
        <p:spPr>
          <a:xfrm>
            <a:off x="311700" y="3570750"/>
            <a:ext cx="3452900" cy="3160451"/>
          </a:xfrm>
          <a:prstGeom prst="rect">
            <a:avLst/>
          </a:prstGeom>
          <a:noFill/>
          <a:ln>
            <a:noFill/>
          </a:ln>
        </p:spPr>
      </p:pic>
      <p:sp>
        <p:nvSpPr>
          <p:cNvPr id="102" name="Shape 102"/>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ja" sz="3200">
                <a:solidFill>
                  <a:schemeClr val="dk1"/>
                </a:solidFill>
                <a:latin typeface="MS PGothic"/>
                <a:ea typeface="MS PGothic"/>
                <a:cs typeface="MS PGothic"/>
                <a:sym typeface="MS PGothic"/>
              </a:rPr>
              <a:t>日本赤十字社和歌山県赤十字血液センター</a:t>
            </a:r>
            <a:endParaRPr sz="3200">
              <a:solidFill>
                <a:schemeClr val="dk1"/>
              </a:solidFill>
              <a:latin typeface="MS PGothic"/>
              <a:ea typeface="MS PGothic"/>
              <a:cs typeface="MS PGothic"/>
              <a:sym typeface="MS PGothic"/>
            </a:endParaRPr>
          </a:p>
          <a:p>
            <a:pPr indent="0" lvl="0" marL="0" rtl="0">
              <a:spcBef>
                <a:spcPts val="0"/>
              </a:spcBef>
              <a:spcAft>
                <a:spcPts val="0"/>
              </a:spcAft>
              <a:buNone/>
            </a:pPr>
            <a:r>
              <a:rPr lang="ja" sz="3200">
                <a:solidFill>
                  <a:schemeClr val="dk1"/>
                </a:solidFill>
                <a:latin typeface="MS PGothic"/>
                <a:ea typeface="MS PGothic"/>
                <a:cs typeface="MS PGothic"/>
                <a:sym typeface="MS PGothic"/>
              </a:rPr>
              <a:t>献血バスの日程 </a:t>
            </a:r>
            <a:endParaRPr sz="3200">
              <a:solidFill>
                <a:schemeClr val="dk1"/>
              </a:solidFill>
              <a:latin typeface="MS PGothic"/>
              <a:ea typeface="MS PGothic"/>
              <a:cs typeface="MS PGothic"/>
              <a:sym typeface="MS PGothic"/>
            </a:endParaRPr>
          </a:p>
        </p:txBody>
      </p:sp>
      <p:pic>
        <p:nvPicPr>
          <p:cNvPr id="103" name="Shape 103"/>
          <p:cNvPicPr preferRelativeResize="0"/>
          <p:nvPr/>
        </p:nvPicPr>
        <p:blipFill>
          <a:blip r:embed="rId5">
            <a:alphaModFix/>
          </a:blip>
          <a:stretch>
            <a:fillRect/>
          </a:stretch>
        </p:blipFill>
        <p:spPr>
          <a:xfrm>
            <a:off x="6569225" y="1055425"/>
            <a:ext cx="2263071" cy="3758783"/>
          </a:xfrm>
          <a:prstGeom prst="rect">
            <a:avLst/>
          </a:prstGeom>
          <a:noFill/>
          <a:ln>
            <a:noFill/>
          </a:ln>
        </p:spPr>
      </p:pic>
      <p:pic>
        <p:nvPicPr>
          <p:cNvPr id="104" name="Shape 104"/>
          <p:cNvPicPr preferRelativeResize="0"/>
          <p:nvPr/>
        </p:nvPicPr>
        <p:blipFill>
          <a:blip r:embed="rId6">
            <a:alphaModFix/>
          </a:blip>
          <a:stretch>
            <a:fillRect/>
          </a:stretch>
        </p:blipFill>
        <p:spPr>
          <a:xfrm>
            <a:off x="4200729" y="1543771"/>
            <a:ext cx="2263071" cy="3270431"/>
          </a:xfrm>
          <a:prstGeom prst="rect">
            <a:avLst/>
          </a:prstGeom>
          <a:noFill/>
          <a:ln>
            <a:noFill/>
          </a:ln>
        </p:spPr>
      </p:pic>
      <p:pic>
        <p:nvPicPr>
          <p:cNvPr id="105" name="Shape 105"/>
          <p:cNvPicPr preferRelativeResize="0"/>
          <p:nvPr/>
        </p:nvPicPr>
        <p:blipFill>
          <a:blip r:embed="rId7">
            <a:alphaModFix/>
          </a:blip>
          <a:stretch>
            <a:fillRect/>
          </a:stretch>
        </p:blipFill>
        <p:spPr>
          <a:xfrm>
            <a:off x="5729479" y="3530521"/>
            <a:ext cx="2263071" cy="3200678"/>
          </a:xfrm>
          <a:prstGeom prst="rect">
            <a:avLst/>
          </a:prstGeom>
          <a:noFill/>
          <a:ln>
            <a:noFill/>
          </a:ln>
        </p:spPr>
      </p:pic>
      <p:grpSp>
        <p:nvGrpSpPr>
          <p:cNvPr id="106" name="Shape 106"/>
          <p:cNvGrpSpPr/>
          <p:nvPr/>
        </p:nvGrpSpPr>
        <p:grpSpPr>
          <a:xfrm>
            <a:off x="3980582" y="3916903"/>
            <a:ext cx="1408423" cy="2814285"/>
            <a:chOff x="3666374" y="2333049"/>
            <a:chExt cx="1568226" cy="3133599"/>
          </a:xfrm>
        </p:grpSpPr>
        <p:pic>
          <p:nvPicPr>
            <p:cNvPr id="107" name="Shape 107"/>
            <p:cNvPicPr preferRelativeResize="0"/>
            <p:nvPr/>
          </p:nvPicPr>
          <p:blipFill>
            <a:blip r:embed="rId8">
              <a:alphaModFix/>
            </a:blip>
            <a:stretch>
              <a:fillRect/>
            </a:stretch>
          </p:blipFill>
          <p:spPr>
            <a:xfrm>
              <a:off x="3762475" y="2701025"/>
              <a:ext cx="1383450" cy="2722626"/>
            </a:xfrm>
            <a:prstGeom prst="rect">
              <a:avLst/>
            </a:prstGeom>
            <a:noFill/>
            <a:ln>
              <a:noFill/>
            </a:ln>
          </p:spPr>
        </p:pic>
        <p:pic>
          <p:nvPicPr>
            <p:cNvPr descr="iPhone画像.png" id="108" name="Shape 108"/>
            <p:cNvPicPr preferRelativeResize="0"/>
            <p:nvPr/>
          </p:nvPicPr>
          <p:blipFill>
            <a:blip r:embed="rId9">
              <a:alphaModFix/>
            </a:blip>
            <a:stretch>
              <a:fillRect/>
            </a:stretch>
          </p:blipFill>
          <p:spPr>
            <a:xfrm>
              <a:off x="3666374" y="2333049"/>
              <a:ext cx="1568226" cy="3133599"/>
            </a:xfrm>
            <a:prstGeom prst="rect">
              <a:avLst/>
            </a:prstGeom>
            <a:noFill/>
            <a:ln>
              <a:noFill/>
            </a:ln>
          </p:spPr>
        </p:pic>
      </p:grpSp>
      <p:sp>
        <p:nvSpPr>
          <p:cNvPr id="109" name="Shape 109"/>
          <p:cNvSpPr/>
          <p:nvPr/>
        </p:nvSpPr>
        <p:spPr>
          <a:xfrm rot="-1800007">
            <a:off x="3405499" y="3596233"/>
            <a:ext cx="960597" cy="589643"/>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0" name="Shape 110"/>
          <p:cNvSpPr txBox="1"/>
          <p:nvPr/>
        </p:nvSpPr>
        <p:spPr>
          <a:xfrm>
            <a:off x="311700" y="1678325"/>
            <a:ext cx="3783600" cy="16560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600">
                <a:solidFill>
                  <a:schemeClr val="dk1"/>
                </a:solidFill>
                <a:latin typeface="MS PGothic"/>
                <a:ea typeface="MS PGothic"/>
                <a:cs typeface="MS PGothic"/>
                <a:sym typeface="MS PGothic"/>
              </a:rPr>
              <a:t>日本赤十字社和歌山県赤十字血液センターでは、献血日程や献血バス日程を</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管理する機械から出力されるCSVを、</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紀伊民報のホームページ更新システム</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「ｅメイド」を通して、WEBサイトを更新。</a:t>
            </a:r>
            <a:endParaRPr sz="1600">
              <a:latin typeface="MS PGothic"/>
              <a:ea typeface="MS PGothic"/>
              <a:cs typeface="MS PGothic"/>
              <a:sym typeface="MS PGothic"/>
            </a:endParaRPr>
          </a:p>
        </p:txBody>
      </p:sp>
      <p:sp>
        <p:nvSpPr>
          <p:cNvPr id="111" name="Shape 111"/>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Shape 116"/>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ja" sz="3200">
                <a:solidFill>
                  <a:schemeClr val="dk1"/>
                </a:solidFill>
                <a:latin typeface="MS PGothic"/>
                <a:ea typeface="MS PGothic"/>
                <a:cs typeface="MS PGothic"/>
                <a:sym typeface="MS PGothic"/>
              </a:rPr>
              <a:t>CSVデータ活用と作業効率化による工数削減</a:t>
            </a:r>
            <a:endParaRPr sz="3200">
              <a:solidFill>
                <a:srgbClr val="000000"/>
              </a:solidFill>
              <a:latin typeface="MS PGothic"/>
              <a:ea typeface="MS PGothic"/>
              <a:cs typeface="MS PGothic"/>
              <a:sym typeface="MS PGothic"/>
            </a:endParaRPr>
          </a:p>
        </p:txBody>
      </p:sp>
      <p:sp>
        <p:nvSpPr>
          <p:cNvPr id="117" name="Shape 117"/>
          <p:cNvSpPr txBox="1"/>
          <p:nvPr/>
        </p:nvSpPr>
        <p:spPr>
          <a:xfrm>
            <a:off x="311700" y="1297325"/>
            <a:ext cx="8832300" cy="1874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600">
                <a:solidFill>
                  <a:schemeClr val="dk1"/>
                </a:solidFill>
                <a:latin typeface="MS PGothic"/>
                <a:ea typeface="MS PGothic"/>
                <a:cs typeface="MS PGothic"/>
                <a:sym typeface="MS PGothic"/>
              </a:rPr>
              <a:t>ホームページに掲載している献血バス日程の更新作業は、３時間かかっていたが、CSVデータを</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活用する仕組みを導入してからは、15分に短縮。</a:t>
            </a:r>
            <a:endParaRPr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1600">
                <a:solidFill>
                  <a:schemeClr val="dk1"/>
                </a:solidFill>
                <a:latin typeface="MS PGothic"/>
                <a:ea typeface="MS PGothic"/>
                <a:cs typeface="MS PGothic"/>
                <a:sym typeface="MS PGothic"/>
              </a:rPr>
              <a:t>献血日程や献血バス日程を管理する機械から出力されるCSVと、献血が行われる場所の位置情報</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のCSV、２つのCSVを組み合わせる仕組み。過去に登録した位置情報の登録が不要することで、</a:t>
            </a:r>
            <a:endParaRPr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1600">
                <a:solidFill>
                  <a:schemeClr val="dk1"/>
                </a:solidFill>
                <a:latin typeface="MS PGothic"/>
                <a:ea typeface="MS PGothic"/>
                <a:cs typeface="MS PGothic"/>
                <a:sym typeface="MS PGothic"/>
              </a:rPr>
              <a:t>更新作業を重ねるたびに、工数が削減される。</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さらに、位置情報がない場所が一目で分かる運用ページも作成。</a:t>
            </a:r>
            <a:endParaRPr sz="1600">
              <a:solidFill>
                <a:schemeClr val="dk1"/>
              </a:solidFill>
              <a:latin typeface="MS PGothic"/>
              <a:ea typeface="MS PGothic"/>
              <a:cs typeface="MS PGothic"/>
              <a:sym typeface="MS PGothic"/>
            </a:endParaRPr>
          </a:p>
        </p:txBody>
      </p:sp>
      <p:pic>
        <p:nvPicPr>
          <p:cNvPr id="118" name="Shape 118"/>
          <p:cNvPicPr preferRelativeResize="0"/>
          <p:nvPr/>
        </p:nvPicPr>
        <p:blipFill>
          <a:blip r:embed="rId4">
            <a:alphaModFix/>
          </a:blip>
          <a:stretch>
            <a:fillRect/>
          </a:stretch>
        </p:blipFill>
        <p:spPr>
          <a:xfrm>
            <a:off x="311700" y="3248150"/>
            <a:ext cx="3674679" cy="2199450"/>
          </a:xfrm>
          <a:prstGeom prst="rect">
            <a:avLst/>
          </a:prstGeom>
          <a:noFill/>
          <a:ln>
            <a:noFill/>
          </a:ln>
        </p:spPr>
      </p:pic>
      <p:pic>
        <p:nvPicPr>
          <p:cNvPr id="119" name="Shape 119"/>
          <p:cNvPicPr preferRelativeResize="0"/>
          <p:nvPr/>
        </p:nvPicPr>
        <p:blipFill>
          <a:blip r:embed="rId5">
            <a:alphaModFix/>
          </a:blip>
          <a:stretch>
            <a:fillRect/>
          </a:stretch>
        </p:blipFill>
        <p:spPr>
          <a:xfrm>
            <a:off x="667233" y="4429974"/>
            <a:ext cx="3817641" cy="2199450"/>
          </a:xfrm>
          <a:prstGeom prst="rect">
            <a:avLst/>
          </a:prstGeom>
          <a:noFill/>
          <a:ln>
            <a:noFill/>
          </a:ln>
        </p:spPr>
      </p:pic>
      <p:pic>
        <p:nvPicPr>
          <p:cNvPr id="120" name="Shape 120"/>
          <p:cNvPicPr preferRelativeResize="0"/>
          <p:nvPr/>
        </p:nvPicPr>
        <p:blipFill>
          <a:blip r:embed="rId6">
            <a:alphaModFix/>
          </a:blip>
          <a:stretch>
            <a:fillRect/>
          </a:stretch>
        </p:blipFill>
        <p:spPr>
          <a:xfrm>
            <a:off x="6663325" y="2927201"/>
            <a:ext cx="2114200" cy="3511525"/>
          </a:xfrm>
          <a:prstGeom prst="rect">
            <a:avLst/>
          </a:prstGeom>
          <a:noFill/>
          <a:ln>
            <a:noFill/>
          </a:ln>
        </p:spPr>
      </p:pic>
      <p:grpSp>
        <p:nvGrpSpPr>
          <p:cNvPr id="121" name="Shape 121"/>
          <p:cNvGrpSpPr/>
          <p:nvPr/>
        </p:nvGrpSpPr>
        <p:grpSpPr>
          <a:xfrm>
            <a:off x="5374882" y="3858528"/>
            <a:ext cx="1408423" cy="2814285"/>
            <a:chOff x="3666374" y="2333049"/>
            <a:chExt cx="1568226" cy="3133599"/>
          </a:xfrm>
        </p:grpSpPr>
        <p:pic>
          <p:nvPicPr>
            <p:cNvPr id="122" name="Shape 122"/>
            <p:cNvPicPr preferRelativeResize="0"/>
            <p:nvPr/>
          </p:nvPicPr>
          <p:blipFill>
            <a:blip r:embed="rId7">
              <a:alphaModFix/>
            </a:blip>
            <a:stretch>
              <a:fillRect/>
            </a:stretch>
          </p:blipFill>
          <p:spPr>
            <a:xfrm>
              <a:off x="3762475" y="2701025"/>
              <a:ext cx="1383450" cy="2722626"/>
            </a:xfrm>
            <a:prstGeom prst="rect">
              <a:avLst/>
            </a:prstGeom>
            <a:noFill/>
            <a:ln>
              <a:noFill/>
            </a:ln>
          </p:spPr>
        </p:pic>
        <p:pic>
          <p:nvPicPr>
            <p:cNvPr descr="iPhone画像.png" id="123" name="Shape 123"/>
            <p:cNvPicPr preferRelativeResize="0"/>
            <p:nvPr/>
          </p:nvPicPr>
          <p:blipFill>
            <a:blip r:embed="rId8">
              <a:alphaModFix/>
            </a:blip>
            <a:stretch>
              <a:fillRect/>
            </a:stretch>
          </p:blipFill>
          <p:spPr>
            <a:xfrm>
              <a:off x="3666374" y="2333049"/>
              <a:ext cx="1568226" cy="3133599"/>
            </a:xfrm>
            <a:prstGeom prst="rect">
              <a:avLst/>
            </a:prstGeom>
            <a:noFill/>
            <a:ln>
              <a:noFill/>
            </a:ln>
          </p:spPr>
        </p:pic>
      </p:grpSp>
      <p:sp>
        <p:nvSpPr>
          <p:cNvPr id="124" name="Shape 124"/>
          <p:cNvSpPr/>
          <p:nvPr/>
        </p:nvSpPr>
        <p:spPr>
          <a:xfrm>
            <a:off x="618048" y="3647772"/>
            <a:ext cx="3175500" cy="5499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5" name="Shape 125"/>
          <p:cNvSpPr/>
          <p:nvPr/>
        </p:nvSpPr>
        <p:spPr>
          <a:xfrm>
            <a:off x="873920" y="5289778"/>
            <a:ext cx="3458100" cy="415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6" name="Shape 126"/>
          <p:cNvSpPr txBox="1"/>
          <p:nvPr/>
        </p:nvSpPr>
        <p:spPr>
          <a:xfrm>
            <a:off x="815354" y="5289778"/>
            <a:ext cx="35751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a:solidFill>
                  <a:srgbClr val="FF0000"/>
                </a:solidFill>
                <a:latin typeface="MS PGothic"/>
                <a:ea typeface="MS PGothic"/>
                <a:cs typeface="MS PGothic"/>
                <a:sym typeface="MS PGothic"/>
              </a:rPr>
              <a:t>献血が行われる場所の位置情報のCSV</a:t>
            </a:r>
            <a:endParaRPr b="1">
              <a:solidFill>
                <a:srgbClr val="FF0000"/>
              </a:solidFill>
            </a:endParaRPr>
          </a:p>
        </p:txBody>
      </p:sp>
      <p:sp>
        <p:nvSpPr>
          <p:cNvPr id="127" name="Shape 127"/>
          <p:cNvSpPr txBox="1"/>
          <p:nvPr/>
        </p:nvSpPr>
        <p:spPr>
          <a:xfrm>
            <a:off x="618048" y="3611464"/>
            <a:ext cx="3175500" cy="6225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ja">
                <a:solidFill>
                  <a:srgbClr val="FF0000"/>
                </a:solidFill>
                <a:latin typeface="MS PGothic"/>
                <a:ea typeface="MS PGothic"/>
                <a:cs typeface="MS PGothic"/>
                <a:sym typeface="MS PGothic"/>
              </a:rPr>
              <a:t>献血日程や献血バス日程を管理する</a:t>
            </a:r>
            <a:br>
              <a:rPr b="1" lang="ja">
                <a:solidFill>
                  <a:srgbClr val="FF0000"/>
                </a:solidFill>
                <a:latin typeface="MS PGothic"/>
                <a:ea typeface="MS PGothic"/>
                <a:cs typeface="MS PGothic"/>
                <a:sym typeface="MS PGothic"/>
              </a:rPr>
            </a:br>
            <a:r>
              <a:rPr b="1" lang="ja">
                <a:solidFill>
                  <a:srgbClr val="FF0000"/>
                </a:solidFill>
                <a:latin typeface="MS PGothic"/>
                <a:ea typeface="MS PGothic"/>
                <a:cs typeface="MS PGothic"/>
                <a:sym typeface="MS PGothic"/>
              </a:rPr>
              <a:t>機械から出力されるCSV</a:t>
            </a:r>
            <a:endParaRPr b="1">
              <a:solidFill>
                <a:srgbClr val="FF0000"/>
              </a:solidFill>
            </a:endParaRPr>
          </a:p>
        </p:txBody>
      </p:sp>
      <p:sp>
        <p:nvSpPr>
          <p:cNvPr id="128" name="Shape 128"/>
          <p:cNvSpPr/>
          <p:nvPr/>
        </p:nvSpPr>
        <p:spPr>
          <a:xfrm rot="900221">
            <a:off x="4034840" y="3772122"/>
            <a:ext cx="1379012"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p:nvPr/>
        </p:nvSpPr>
        <p:spPr>
          <a:xfrm rot="-900242">
            <a:off x="4446148" y="4931149"/>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0" name="Shape 130"/>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Shape 135"/>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ja" sz="2400">
                <a:solidFill>
                  <a:srgbClr val="FF0000"/>
                </a:solidFill>
                <a:latin typeface="MS PGothic"/>
                <a:ea typeface="MS PGothic"/>
                <a:cs typeface="MS PGothic"/>
                <a:sym typeface="MS PGothic"/>
              </a:rPr>
              <a:t>【アーバンデータチャレンジ2017での取り組み】</a:t>
            </a:r>
            <a:br>
              <a:rPr lang="ja" sz="3200">
                <a:solidFill>
                  <a:schemeClr val="dk1"/>
                </a:solidFill>
                <a:latin typeface="MS PGothic"/>
                <a:ea typeface="MS PGothic"/>
                <a:cs typeface="MS PGothic"/>
                <a:sym typeface="MS PGothic"/>
              </a:rPr>
            </a:br>
            <a:r>
              <a:rPr lang="ja" sz="3200">
                <a:solidFill>
                  <a:schemeClr val="dk1"/>
                </a:solidFill>
                <a:latin typeface="MS PGothic"/>
                <a:ea typeface="MS PGothic"/>
                <a:cs typeface="MS PGothic"/>
                <a:sym typeface="MS PGothic"/>
              </a:rPr>
              <a:t>献血バス日程の</a:t>
            </a:r>
            <a:r>
              <a:rPr lang="ja" sz="3200">
                <a:latin typeface="MS PGothic"/>
                <a:ea typeface="MS PGothic"/>
                <a:cs typeface="MS PGothic"/>
                <a:sym typeface="MS PGothic"/>
              </a:rPr>
              <a:t>オープンデータ化</a:t>
            </a:r>
            <a:endParaRPr sz="3200">
              <a:solidFill>
                <a:srgbClr val="000000"/>
              </a:solidFill>
              <a:latin typeface="MS PGothic"/>
              <a:ea typeface="MS PGothic"/>
              <a:cs typeface="MS PGothic"/>
              <a:sym typeface="MS PGothic"/>
            </a:endParaRPr>
          </a:p>
        </p:txBody>
      </p:sp>
      <p:sp>
        <p:nvSpPr>
          <p:cNvPr id="136" name="Shape 136"/>
          <p:cNvSpPr txBox="1"/>
          <p:nvPr/>
        </p:nvSpPr>
        <p:spPr>
          <a:xfrm>
            <a:off x="311700" y="1678325"/>
            <a:ext cx="8832300" cy="1217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800">
                <a:solidFill>
                  <a:schemeClr val="dk1"/>
                </a:solidFill>
                <a:latin typeface="MS PGothic"/>
                <a:ea typeface="MS PGothic"/>
                <a:cs typeface="MS PGothic"/>
                <a:sym typeface="MS PGothic"/>
              </a:rPr>
              <a:t>アーバンデータチャレンジ2017に参加するにあたり、まず、献血バス日程のCSVと、</a:t>
            </a:r>
            <a:endParaRPr sz="18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chemeClr val="dk1"/>
                </a:solidFill>
                <a:latin typeface="MS PGothic"/>
                <a:ea typeface="MS PGothic"/>
                <a:cs typeface="MS PGothic"/>
                <a:sym typeface="MS PGothic"/>
              </a:rPr>
              <a:t>位置情報CSVを一つまとめ、オープンデータとして公開。</a:t>
            </a:r>
            <a:endParaRPr sz="18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1800">
                <a:solidFill>
                  <a:schemeClr val="dk1"/>
                </a:solidFill>
                <a:latin typeface="MS PGothic"/>
                <a:ea typeface="MS PGothic"/>
                <a:cs typeface="MS PGothic"/>
                <a:sym typeface="MS PGothic"/>
              </a:rPr>
              <a:t>さらに、オープンデータ化の作業は追加せず、自動更新される仕組みを導入した。</a:t>
            </a:r>
            <a:endParaRPr sz="1800">
              <a:solidFill>
                <a:schemeClr val="dk1"/>
              </a:solidFill>
              <a:latin typeface="MS PGothic"/>
              <a:ea typeface="MS PGothic"/>
              <a:cs typeface="MS PGothic"/>
              <a:sym typeface="MS PGothic"/>
            </a:endParaRPr>
          </a:p>
        </p:txBody>
      </p:sp>
      <p:pic>
        <p:nvPicPr>
          <p:cNvPr id="137" name="Shape 137"/>
          <p:cNvPicPr preferRelativeResize="0"/>
          <p:nvPr/>
        </p:nvPicPr>
        <p:blipFill>
          <a:blip r:embed="rId4">
            <a:alphaModFix/>
          </a:blip>
          <a:stretch>
            <a:fillRect/>
          </a:stretch>
        </p:blipFill>
        <p:spPr>
          <a:xfrm>
            <a:off x="311700" y="2983500"/>
            <a:ext cx="3720710" cy="2226998"/>
          </a:xfrm>
          <a:prstGeom prst="rect">
            <a:avLst/>
          </a:prstGeom>
          <a:noFill/>
          <a:ln>
            <a:noFill/>
          </a:ln>
        </p:spPr>
      </p:pic>
      <p:pic>
        <p:nvPicPr>
          <p:cNvPr id="138" name="Shape 138"/>
          <p:cNvPicPr preferRelativeResize="0"/>
          <p:nvPr/>
        </p:nvPicPr>
        <p:blipFill>
          <a:blip r:embed="rId5">
            <a:alphaModFix/>
          </a:blip>
          <a:stretch>
            <a:fillRect/>
          </a:stretch>
        </p:blipFill>
        <p:spPr>
          <a:xfrm>
            <a:off x="671686" y="4408727"/>
            <a:ext cx="3865465" cy="2226998"/>
          </a:xfrm>
          <a:prstGeom prst="rect">
            <a:avLst/>
          </a:prstGeom>
          <a:noFill/>
          <a:ln>
            <a:noFill/>
          </a:ln>
        </p:spPr>
      </p:pic>
      <p:sp>
        <p:nvSpPr>
          <p:cNvPr id="139" name="Shape 139"/>
          <p:cNvSpPr/>
          <p:nvPr/>
        </p:nvSpPr>
        <p:spPr>
          <a:xfrm>
            <a:off x="489625" y="3414400"/>
            <a:ext cx="3424200" cy="592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p:cNvSpPr/>
          <p:nvPr/>
        </p:nvSpPr>
        <p:spPr>
          <a:xfrm>
            <a:off x="765525" y="5413525"/>
            <a:ext cx="3728700" cy="4479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txBox="1"/>
          <p:nvPr/>
        </p:nvSpPr>
        <p:spPr>
          <a:xfrm>
            <a:off x="702375" y="5413525"/>
            <a:ext cx="3855000" cy="447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sz="1600">
                <a:solidFill>
                  <a:srgbClr val="FF0000"/>
                </a:solidFill>
                <a:latin typeface="MS PGothic"/>
                <a:ea typeface="MS PGothic"/>
                <a:cs typeface="MS PGothic"/>
                <a:sym typeface="MS PGothic"/>
              </a:rPr>
              <a:t>献血が行われる場所の位置情報のCSV</a:t>
            </a:r>
            <a:endParaRPr b="1">
              <a:solidFill>
                <a:srgbClr val="FF0000"/>
              </a:solidFill>
            </a:endParaRPr>
          </a:p>
        </p:txBody>
      </p:sp>
      <p:sp>
        <p:nvSpPr>
          <p:cNvPr id="142" name="Shape 142"/>
          <p:cNvSpPr txBox="1"/>
          <p:nvPr/>
        </p:nvSpPr>
        <p:spPr>
          <a:xfrm>
            <a:off x="489625" y="3375250"/>
            <a:ext cx="3424200" cy="671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b="1" lang="ja" sz="1600">
                <a:solidFill>
                  <a:srgbClr val="FF0000"/>
                </a:solidFill>
                <a:latin typeface="MS PGothic"/>
                <a:ea typeface="MS PGothic"/>
                <a:cs typeface="MS PGothic"/>
                <a:sym typeface="MS PGothic"/>
              </a:rPr>
              <a:t>献血日程や献血バス日程を管理する</a:t>
            </a:r>
            <a:br>
              <a:rPr b="1" lang="ja" sz="1600">
                <a:solidFill>
                  <a:srgbClr val="FF0000"/>
                </a:solidFill>
                <a:latin typeface="MS PGothic"/>
                <a:ea typeface="MS PGothic"/>
                <a:cs typeface="MS PGothic"/>
                <a:sym typeface="MS PGothic"/>
              </a:rPr>
            </a:br>
            <a:r>
              <a:rPr b="1" lang="ja" sz="1600">
                <a:solidFill>
                  <a:srgbClr val="FF0000"/>
                </a:solidFill>
                <a:latin typeface="MS PGothic"/>
                <a:ea typeface="MS PGothic"/>
                <a:cs typeface="MS PGothic"/>
                <a:sym typeface="MS PGothic"/>
              </a:rPr>
              <a:t>機械から出力されるCSV</a:t>
            </a:r>
            <a:endParaRPr b="1">
              <a:solidFill>
                <a:srgbClr val="FF0000"/>
              </a:solidFill>
            </a:endParaRPr>
          </a:p>
        </p:txBody>
      </p:sp>
      <p:pic>
        <p:nvPicPr>
          <p:cNvPr id="143" name="Shape 143"/>
          <p:cNvPicPr preferRelativeResize="0"/>
          <p:nvPr/>
        </p:nvPicPr>
        <p:blipFill>
          <a:blip r:embed="rId6">
            <a:alphaModFix/>
          </a:blip>
          <a:stretch>
            <a:fillRect/>
          </a:stretch>
        </p:blipFill>
        <p:spPr>
          <a:xfrm>
            <a:off x="4698172" y="3490600"/>
            <a:ext cx="4027677" cy="2385548"/>
          </a:xfrm>
          <a:prstGeom prst="rect">
            <a:avLst/>
          </a:prstGeom>
          <a:noFill/>
          <a:ln>
            <a:noFill/>
          </a:ln>
        </p:spPr>
      </p:pic>
      <p:sp>
        <p:nvSpPr>
          <p:cNvPr id="144" name="Shape 144"/>
          <p:cNvSpPr/>
          <p:nvPr/>
        </p:nvSpPr>
        <p:spPr>
          <a:xfrm>
            <a:off x="5305200" y="4506199"/>
            <a:ext cx="3268242" cy="2239110"/>
          </a:xfrm>
          <a:prstGeom prst="irregularSeal1">
            <a:avLst/>
          </a:prstGeom>
          <a:solidFill>
            <a:srgbClr val="FFD96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Shape 145"/>
          <p:cNvSpPr txBox="1"/>
          <p:nvPr/>
        </p:nvSpPr>
        <p:spPr>
          <a:xfrm>
            <a:off x="5454775" y="4923325"/>
            <a:ext cx="2969100" cy="163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ja" sz="2400">
                <a:latin typeface="MS PGothic"/>
                <a:ea typeface="MS PGothic"/>
                <a:cs typeface="MS PGothic"/>
                <a:sym typeface="MS PGothic"/>
              </a:rPr>
              <a:t>オープンデータ化の</a:t>
            </a:r>
            <a:br>
              <a:rPr lang="ja" sz="2400">
                <a:latin typeface="MS PGothic"/>
                <a:ea typeface="MS PGothic"/>
                <a:cs typeface="MS PGothic"/>
                <a:sym typeface="MS PGothic"/>
              </a:rPr>
            </a:br>
            <a:r>
              <a:rPr lang="ja" sz="2400">
                <a:latin typeface="MS PGothic"/>
                <a:ea typeface="MS PGothic"/>
                <a:cs typeface="MS PGothic"/>
                <a:sym typeface="MS PGothic"/>
              </a:rPr>
              <a:t>作業なし</a:t>
            </a:r>
            <a:br>
              <a:rPr lang="ja" sz="2400">
                <a:latin typeface="MS PGothic"/>
                <a:ea typeface="MS PGothic"/>
                <a:cs typeface="MS PGothic"/>
                <a:sym typeface="MS PGothic"/>
              </a:rPr>
            </a:br>
            <a:r>
              <a:rPr b="1" lang="ja" sz="3200">
                <a:solidFill>
                  <a:srgbClr val="FF0000"/>
                </a:solidFill>
                <a:latin typeface="MS PGothic"/>
                <a:ea typeface="MS PGothic"/>
                <a:cs typeface="MS PGothic"/>
                <a:sym typeface="MS PGothic"/>
              </a:rPr>
              <a:t>自動更新</a:t>
            </a:r>
            <a:endParaRPr b="1" sz="3200">
              <a:solidFill>
                <a:srgbClr val="FF0000"/>
              </a:solidFill>
              <a:latin typeface="MS PGothic"/>
              <a:ea typeface="MS PGothic"/>
              <a:cs typeface="MS PGothic"/>
              <a:sym typeface="MS PGothic"/>
            </a:endParaRPr>
          </a:p>
        </p:txBody>
      </p:sp>
      <p:sp>
        <p:nvSpPr>
          <p:cNvPr id="146" name="Shape 146"/>
          <p:cNvSpPr/>
          <p:nvPr/>
        </p:nvSpPr>
        <p:spPr>
          <a:xfrm rot="900242">
            <a:off x="4078182" y="3802096"/>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7" name="Shape 147"/>
          <p:cNvSpPr/>
          <p:nvPr/>
        </p:nvSpPr>
        <p:spPr>
          <a:xfrm rot="-900242">
            <a:off x="4078173" y="4709412"/>
            <a:ext cx="960651" cy="589810"/>
          </a:xfrm>
          <a:prstGeom prst="right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8" name="Shape 148"/>
          <p:cNvSpPr txBox="1"/>
          <p:nvPr/>
        </p:nvSpPr>
        <p:spPr>
          <a:xfrm>
            <a:off x="4707450" y="2951125"/>
            <a:ext cx="2453700" cy="671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ja" sz="2400">
                <a:solidFill>
                  <a:srgbClr val="FF0000"/>
                </a:solidFill>
                <a:latin typeface="MS PGothic"/>
                <a:ea typeface="MS PGothic"/>
                <a:cs typeface="MS PGothic"/>
                <a:sym typeface="MS PGothic"/>
              </a:rPr>
              <a:t>オープンデータ化</a:t>
            </a:r>
            <a:endParaRPr sz="2400">
              <a:solidFill>
                <a:srgbClr val="FF0000"/>
              </a:solidFill>
            </a:endParaRPr>
          </a:p>
        </p:txBody>
      </p:sp>
      <p:sp>
        <p:nvSpPr>
          <p:cNvPr id="149" name="Shape 149"/>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3" name="Shape 153"/>
        <p:cNvGrpSpPr/>
        <p:nvPr/>
      </p:nvGrpSpPr>
      <p:grpSpPr>
        <a:xfrm>
          <a:off x="0" y="0"/>
          <a:ext cx="0" cy="0"/>
          <a:chOff x="0" y="0"/>
          <a:chExt cx="0" cy="0"/>
        </a:xfrm>
      </p:grpSpPr>
      <p:sp>
        <p:nvSpPr>
          <p:cNvPr id="154" name="Shape 154"/>
          <p:cNvSpPr txBox="1"/>
          <p:nvPr/>
        </p:nvSpPr>
        <p:spPr>
          <a:xfrm>
            <a:off x="311700" y="364775"/>
            <a:ext cx="8520600" cy="12792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ja" sz="2400">
                <a:solidFill>
                  <a:srgbClr val="FF0000"/>
                </a:solidFill>
                <a:latin typeface="MS PGothic"/>
                <a:ea typeface="MS PGothic"/>
                <a:cs typeface="MS PGothic"/>
                <a:sym typeface="MS PGothic"/>
              </a:rPr>
              <a:t>【アーバンデータチャレンジ2017での取り組み】</a:t>
            </a:r>
            <a:br>
              <a:rPr lang="ja" sz="3200">
                <a:latin typeface="MS PGothic"/>
                <a:ea typeface="MS PGothic"/>
                <a:cs typeface="MS PGothic"/>
                <a:sym typeface="MS PGothic"/>
              </a:rPr>
            </a:br>
            <a:r>
              <a:rPr lang="ja" sz="3200">
                <a:latin typeface="MS PGothic"/>
                <a:ea typeface="MS PGothic"/>
                <a:cs typeface="MS PGothic"/>
                <a:sym typeface="MS PGothic"/>
              </a:rPr>
              <a:t>RSS出力とソーシャルメディア連携よる情報流通</a:t>
            </a:r>
            <a:endParaRPr sz="3200">
              <a:solidFill>
                <a:srgbClr val="000000"/>
              </a:solidFill>
              <a:latin typeface="MS PGothic"/>
              <a:ea typeface="MS PGothic"/>
              <a:cs typeface="MS PGothic"/>
              <a:sym typeface="MS PGothic"/>
            </a:endParaRPr>
          </a:p>
        </p:txBody>
      </p:sp>
      <p:sp>
        <p:nvSpPr>
          <p:cNvPr id="155" name="Shape 155"/>
          <p:cNvSpPr txBox="1"/>
          <p:nvPr/>
        </p:nvSpPr>
        <p:spPr>
          <a:xfrm>
            <a:off x="311700" y="1449725"/>
            <a:ext cx="8832300" cy="1415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600">
                <a:solidFill>
                  <a:schemeClr val="dk1"/>
                </a:solidFill>
                <a:latin typeface="MS PGothic"/>
                <a:ea typeface="MS PGothic"/>
                <a:cs typeface="MS PGothic"/>
                <a:sym typeface="MS PGothic"/>
              </a:rPr>
              <a:t>献血バス日程をオープンデータ化するだけでは、情報の流通は見込めないので、RSSリーダーや</a:t>
            </a:r>
            <a:br>
              <a:rPr lang="ja" sz="1600">
                <a:solidFill>
                  <a:schemeClr val="dk1"/>
                </a:solidFill>
                <a:latin typeface="MS PGothic"/>
                <a:ea typeface="MS PGothic"/>
                <a:cs typeface="MS PGothic"/>
                <a:sym typeface="MS PGothic"/>
              </a:rPr>
            </a:br>
            <a:r>
              <a:rPr lang="ja" sz="1600">
                <a:solidFill>
                  <a:schemeClr val="dk1"/>
                </a:solidFill>
                <a:latin typeface="MS PGothic"/>
                <a:ea typeface="MS PGothic"/>
                <a:cs typeface="MS PGothic"/>
                <a:sym typeface="MS PGothic"/>
              </a:rPr>
              <a:t>ソーシャルメディアに連携できるように、前日の情報をCSVデータからRSS出力。</a:t>
            </a:r>
            <a:endParaRPr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1600">
                <a:solidFill>
                  <a:schemeClr val="dk1"/>
                </a:solidFill>
                <a:latin typeface="MS PGothic"/>
                <a:ea typeface="MS PGothic"/>
                <a:cs typeface="MS PGothic"/>
                <a:sym typeface="MS PGothic"/>
              </a:rPr>
              <a:t>RSSは、日程間違の防止と、スマートフォンでWEB閲覧が増える午後５時以降に作成。</a:t>
            </a:r>
            <a:endParaRPr sz="1600">
              <a:solidFill>
                <a:schemeClr val="dk1"/>
              </a:solidFill>
              <a:latin typeface="MS PGothic"/>
              <a:ea typeface="MS PGothic"/>
              <a:cs typeface="MS PGothic"/>
              <a:sym typeface="MS PGothic"/>
            </a:endParaRPr>
          </a:p>
          <a:p>
            <a:pPr indent="0" lvl="0" marL="0" rtl="0">
              <a:lnSpc>
                <a:spcPct val="115000"/>
              </a:lnSpc>
              <a:spcBef>
                <a:spcPts val="0"/>
              </a:spcBef>
              <a:spcAft>
                <a:spcPts val="0"/>
              </a:spcAft>
              <a:buNone/>
            </a:pPr>
            <a:r>
              <a:rPr lang="ja" sz="1600">
                <a:solidFill>
                  <a:schemeClr val="dk1"/>
                </a:solidFill>
                <a:latin typeface="MS PGothic"/>
                <a:ea typeface="MS PGothic"/>
                <a:cs typeface="MS PGothic"/>
                <a:sym typeface="MS PGothic"/>
              </a:rPr>
              <a:t>さらに、全市町村と市町村別のRSSを出力することで、無駄な情報がユーザーにつながらない工夫。</a:t>
            </a:r>
            <a:endParaRPr sz="1600">
              <a:solidFill>
                <a:schemeClr val="dk1"/>
              </a:solidFill>
              <a:latin typeface="MS PGothic"/>
              <a:ea typeface="MS PGothic"/>
              <a:cs typeface="MS PGothic"/>
              <a:sym typeface="MS PGothic"/>
            </a:endParaRPr>
          </a:p>
        </p:txBody>
      </p:sp>
      <p:pic>
        <p:nvPicPr>
          <p:cNvPr id="156" name="Shape 156"/>
          <p:cNvPicPr preferRelativeResize="0"/>
          <p:nvPr/>
        </p:nvPicPr>
        <p:blipFill>
          <a:blip r:embed="rId4">
            <a:alphaModFix/>
          </a:blip>
          <a:stretch>
            <a:fillRect/>
          </a:stretch>
        </p:blipFill>
        <p:spPr>
          <a:xfrm>
            <a:off x="4895000" y="2789300"/>
            <a:ext cx="2531525" cy="3084425"/>
          </a:xfrm>
          <a:prstGeom prst="rect">
            <a:avLst/>
          </a:prstGeom>
          <a:noFill/>
          <a:ln>
            <a:noFill/>
          </a:ln>
        </p:spPr>
      </p:pic>
      <p:pic>
        <p:nvPicPr>
          <p:cNvPr id="157" name="Shape 157"/>
          <p:cNvPicPr preferRelativeResize="0"/>
          <p:nvPr/>
        </p:nvPicPr>
        <p:blipFill rotWithShape="1">
          <a:blip r:embed="rId5">
            <a:alphaModFix/>
          </a:blip>
          <a:srcRect b="14280" l="0" r="0" t="0"/>
          <a:stretch/>
        </p:blipFill>
        <p:spPr>
          <a:xfrm>
            <a:off x="311700" y="2789300"/>
            <a:ext cx="4392674" cy="2826300"/>
          </a:xfrm>
          <a:prstGeom prst="rect">
            <a:avLst/>
          </a:prstGeom>
          <a:noFill/>
          <a:ln>
            <a:noFill/>
          </a:ln>
        </p:spPr>
      </p:pic>
      <p:sp>
        <p:nvSpPr>
          <p:cNvPr id="158" name="Shape 158"/>
          <p:cNvSpPr txBox="1"/>
          <p:nvPr/>
        </p:nvSpPr>
        <p:spPr>
          <a:xfrm>
            <a:off x="311700" y="5733925"/>
            <a:ext cx="6620700" cy="10494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500">
                <a:solidFill>
                  <a:schemeClr val="dk1"/>
                </a:solidFill>
                <a:latin typeface="MS PGothic"/>
                <a:ea typeface="MS PGothic"/>
                <a:cs typeface="MS PGothic"/>
                <a:sym typeface="MS PGothic"/>
              </a:rPr>
              <a:t>紀伊民報では、購読エリアの市町村のみを設定。</a:t>
            </a:r>
            <a:br>
              <a:rPr lang="ja" sz="1500">
                <a:solidFill>
                  <a:schemeClr val="dk1"/>
                </a:solidFill>
                <a:latin typeface="MS PGothic"/>
                <a:ea typeface="MS PGothic"/>
                <a:cs typeface="MS PGothic"/>
                <a:sym typeface="MS PGothic"/>
              </a:rPr>
            </a:br>
            <a:r>
              <a:rPr lang="ja" sz="1500">
                <a:solidFill>
                  <a:schemeClr val="dk1"/>
                </a:solidFill>
                <a:latin typeface="MS PGothic"/>
                <a:ea typeface="MS PGothic"/>
                <a:cs typeface="MS PGothic"/>
                <a:sym typeface="MS PGothic"/>
              </a:rPr>
              <a:t>カレンダーが見やすいというユーザーのニーズに応え、血液センターのサイトと</a:t>
            </a:r>
            <a:br>
              <a:rPr lang="ja" sz="1500">
                <a:solidFill>
                  <a:schemeClr val="dk1"/>
                </a:solidFill>
                <a:latin typeface="MS PGothic"/>
                <a:ea typeface="MS PGothic"/>
                <a:cs typeface="MS PGothic"/>
                <a:sym typeface="MS PGothic"/>
              </a:rPr>
            </a:br>
            <a:r>
              <a:rPr lang="ja" sz="1500">
                <a:solidFill>
                  <a:schemeClr val="dk1"/>
                </a:solidFill>
                <a:latin typeface="MS PGothic"/>
                <a:ea typeface="MS PGothic"/>
                <a:cs typeface="MS PGothic"/>
                <a:sym typeface="MS PGothic"/>
              </a:rPr>
              <a:t>合わせて、カレンダー表示も作成。</a:t>
            </a:r>
            <a:endParaRPr sz="1500">
              <a:solidFill>
                <a:schemeClr val="dk1"/>
              </a:solidFill>
              <a:latin typeface="MS PGothic"/>
              <a:ea typeface="MS PGothic"/>
              <a:cs typeface="MS PGothic"/>
              <a:sym typeface="MS PGothic"/>
            </a:endParaRPr>
          </a:p>
        </p:txBody>
      </p:sp>
      <p:sp>
        <p:nvSpPr>
          <p:cNvPr id="159" name="Shape 159"/>
          <p:cNvSpPr/>
          <p:nvPr/>
        </p:nvSpPr>
        <p:spPr>
          <a:xfrm>
            <a:off x="4186850" y="4721075"/>
            <a:ext cx="459600" cy="335400"/>
          </a:xfrm>
          <a:prstGeom prst="rect">
            <a:avLst/>
          </a:prstGeom>
          <a:noFill/>
          <a:ln cap="flat" cmpd="sng" w="19050">
            <a:solidFill>
              <a:srgbClr val="FF0000"/>
            </a:solidFill>
            <a:prstDash val="solid"/>
            <a:round/>
            <a:headEnd len="med" w="med" type="none"/>
            <a:tailEnd len="med" w="med"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60" name="Shape 160"/>
          <p:cNvCxnSpPr/>
          <p:nvPr/>
        </p:nvCxnSpPr>
        <p:spPr>
          <a:xfrm flipH="1" rot="10800000">
            <a:off x="4646450" y="4596875"/>
            <a:ext cx="1130700" cy="291900"/>
          </a:xfrm>
          <a:prstGeom prst="straightConnector1">
            <a:avLst/>
          </a:prstGeom>
          <a:noFill/>
          <a:ln cap="flat" cmpd="sng" w="28575">
            <a:solidFill>
              <a:srgbClr val="FF0000"/>
            </a:solidFill>
            <a:prstDash val="solid"/>
            <a:round/>
            <a:headEnd len="lg" w="lg" type="none"/>
            <a:tailEnd len="lg" w="lg" type="triangle"/>
          </a:ln>
        </p:spPr>
      </p:cxnSp>
      <p:pic>
        <p:nvPicPr>
          <p:cNvPr id="161" name="Shape 161"/>
          <p:cNvPicPr preferRelativeResize="0"/>
          <p:nvPr/>
        </p:nvPicPr>
        <p:blipFill>
          <a:blip r:embed="rId6">
            <a:alphaModFix/>
          </a:blip>
          <a:stretch>
            <a:fillRect/>
          </a:stretch>
        </p:blipFill>
        <p:spPr>
          <a:xfrm>
            <a:off x="7007951" y="3840980"/>
            <a:ext cx="1824337" cy="2644371"/>
          </a:xfrm>
          <a:prstGeom prst="rect">
            <a:avLst/>
          </a:prstGeom>
          <a:noFill/>
          <a:ln>
            <a:noFill/>
          </a:ln>
        </p:spPr>
      </p:pic>
      <p:sp>
        <p:nvSpPr>
          <p:cNvPr id="162" name="Shape 162"/>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Shape 167"/>
          <p:cNvSpPr txBox="1"/>
          <p:nvPr>
            <p:ph type="title"/>
          </p:nvPr>
        </p:nvSpPr>
        <p:spPr>
          <a:xfrm>
            <a:off x="311700" y="364775"/>
            <a:ext cx="8695500" cy="14496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ja" sz="2400">
                <a:solidFill>
                  <a:srgbClr val="FF0000"/>
                </a:solidFill>
                <a:latin typeface="MS PGothic"/>
                <a:ea typeface="MS PGothic"/>
                <a:cs typeface="MS PGothic"/>
                <a:sym typeface="MS PGothic"/>
              </a:rPr>
              <a:t>【アーバンデータチャレンジ2017での取り組み】</a:t>
            </a:r>
            <a:br>
              <a:rPr lang="ja" sz="2400">
                <a:latin typeface="MS PGothic"/>
                <a:ea typeface="MS PGothic"/>
                <a:cs typeface="MS PGothic"/>
                <a:sym typeface="MS PGothic"/>
              </a:rPr>
            </a:br>
            <a:r>
              <a:rPr lang="ja" sz="3000">
                <a:latin typeface="MS PGothic"/>
                <a:ea typeface="MS PGothic"/>
                <a:cs typeface="MS PGothic"/>
                <a:sym typeface="MS PGothic"/>
              </a:rPr>
              <a:t>献血の普及・啓発！</a:t>
            </a:r>
            <a:endParaRPr sz="3000">
              <a:latin typeface="MS PGothic"/>
              <a:ea typeface="MS PGothic"/>
              <a:cs typeface="MS PGothic"/>
              <a:sym typeface="MS PGothic"/>
            </a:endParaRPr>
          </a:p>
          <a:p>
            <a:pPr indent="0" lvl="0" marL="0" rtl="0">
              <a:lnSpc>
                <a:spcPct val="115000"/>
              </a:lnSpc>
              <a:spcBef>
                <a:spcPts val="0"/>
              </a:spcBef>
              <a:spcAft>
                <a:spcPts val="0"/>
              </a:spcAft>
              <a:buClr>
                <a:schemeClr val="dk1"/>
              </a:buClr>
              <a:buSzPts val="1100"/>
              <a:buFont typeface="Arial"/>
              <a:buNone/>
            </a:pPr>
            <a:r>
              <a:rPr lang="ja" sz="3000">
                <a:latin typeface="MS PGothic"/>
                <a:ea typeface="MS PGothic"/>
                <a:cs typeface="MS PGothic"/>
                <a:sym typeface="MS PGothic"/>
              </a:rPr>
              <a:t>献血バス日程の情報発信とSNSフォロワー拡大企画</a:t>
            </a:r>
            <a:endParaRPr sz="3000">
              <a:solidFill>
                <a:srgbClr val="FF0000"/>
              </a:solidFill>
              <a:latin typeface="MS PGothic"/>
              <a:ea typeface="MS PGothic"/>
              <a:cs typeface="MS PGothic"/>
              <a:sym typeface="MS PGothic"/>
            </a:endParaRPr>
          </a:p>
        </p:txBody>
      </p:sp>
      <p:pic>
        <p:nvPicPr>
          <p:cNvPr id="168" name="Shape 168"/>
          <p:cNvPicPr preferRelativeResize="0"/>
          <p:nvPr/>
        </p:nvPicPr>
        <p:blipFill>
          <a:blip r:embed="rId4">
            <a:alphaModFix/>
          </a:blip>
          <a:stretch>
            <a:fillRect/>
          </a:stretch>
        </p:blipFill>
        <p:spPr>
          <a:xfrm>
            <a:off x="4202369" y="3317601"/>
            <a:ext cx="4519043" cy="2550744"/>
          </a:xfrm>
          <a:prstGeom prst="rect">
            <a:avLst/>
          </a:prstGeom>
          <a:noFill/>
          <a:ln>
            <a:noFill/>
          </a:ln>
        </p:spPr>
      </p:pic>
      <p:pic>
        <p:nvPicPr>
          <p:cNvPr id="169" name="Shape 169"/>
          <p:cNvPicPr preferRelativeResize="0"/>
          <p:nvPr/>
        </p:nvPicPr>
        <p:blipFill>
          <a:blip r:embed="rId5">
            <a:alphaModFix/>
          </a:blip>
          <a:stretch>
            <a:fillRect/>
          </a:stretch>
        </p:blipFill>
        <p:spPr>
          <a:xfrm>
            <a:off x="422588" y="4017570"/>
            <a:ext cx="4519018" cy="2550730"/>
          </a:xfrm>
          <a:prstGeom prst="rect">
            <a:avLst/>
          </a:prstGeom>
          <a:noFill/>
          <a:ln>
            <a:noFill/>
          </a:ln>
        </p:spPr>
      </p:pic>
      <p:sp>
        <p:nvSpPr>
          <p:cNvPr id="170" name="Shape 170"/>
          <p:cNvSpPr txBox="1"/>
          <p:nvPr/>
        </p:nvSpPr>
        <p:spPr>
          <a:xfrm>
            <a:off x="311700" y="1966675"/>
            <a:ext cx="8832300" cy="11427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ja" sz="1800">
                <a:solidFill>
                  <a:schemeClr val="dk1"/>
                </a:solidFill>
                <a:latin typeface="MS PGothic"/>
                <a:ea typeface="MS PGothic"/>
                <a:cs typeface="MS PGothic"/>
                <a:sym typeface="MS PGothic"/>
              </a:rPr>
              <a:t>和歌山県学生献血推進協議会と日本赤十字社和歌山県赤十字血液センター、</a:t>
            </a:r>
            <a:br>
              <a:rPr lang="ja" sz="1800">
                <a:solidFill>
                  <a:schemeClr val="dk1"/>
                </a:solidFill>
                <a:latin typeface="MS PGothic"/>
                <a:ea typeface="MS PGothic"/>
                <a:cs typeface="MS PGothic"/>
                <a:sym typeface="MS PGothic"/>
              </a:rPr>
            </a:br>
            <a:r>
              <a:rPr lang="ja" sz="1800">
                <a:solidFill>
                  <a:schemeClr val="dk1"/>
                </a:solidFill>
                <a:latin typeface="MS PGothic"/>
                <a:ea typeface="MS PGothic"/>
                <a:cs typeface="MS PGothic"/>
                <a:sym typeface="MS PGothic"/>
              </a:rPr>
              <a:t>紀伊民報は、オープンデータの活用と情報流通の取り組みとして、</a:t>
            </a:r>
            <a:br>
              <a:rPr lang="ja" sz="1800">
                <a:solidFill>
                  <a:schemeClr val="dk1"/>
                </a:solidFill>
                <a:latin typeface="MS PGothic"/>
                <a:ea typeface="MS PGothic"/>
                <a:cs typeface="MS PGothic"/>
                <a:sym typeface="MS PGothic"/>
              </a:rPr>
            </a:br>
            <a:r>
              <a:rPr lang="ja" sz="1800">
                <a:solidFill>
                  <a:schemeClr val="dk1"/>
                </a:solidFill>
                <a:latin typeface="MS PGothic"/>
                <a:ea typeface="MS PGothic"/>
                <a:cs typeface="MS PGothic"/>
                <a:sym typeface="MS PGothic"/>
              </a:rPr>
              <a:t>「献血の普及・啓発！献血バス日程の情報発信とSNSフォロワー拡大企画」を実施。</a:t>
            </a:r>
            <a:endParaRPr sz="1800">
              <a:solidFill>
                <a:schemeClr val="dk1"/>
              </a:solidFill>
              <a:latin typeface="MS PGothic"/>
              <a:ea typeface="MS PGothic"/>
              <a:cs typeface="MS PGothic"/>
              <a:sym typeface="MS PGothic"/>
            </a:endParaRPr>
          </a:p>
        </p:txBody>
      </p:sp>
      <p:sp>
        <p:nvSpPr>
          <p:cNvPr id="171" name="Shape 171"/>
          <p:cNvSpPr txBox="1"/>
          <p:nvPr/>
        </p:nvSpPr>
        <p:spPr>
          <a:xfrm>
            <a:off x="235500" y="0"/>
            <a:ext cx="4005600" cy="4281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ja" sz="1800">
                <a:solidFill>
                  <a:srgbClr val="FFFFFF"/>
                </a:solidFill>
                <a:latin typeface="MS PGothic"/>
                <a:ea typeface="MS PGothic"/>
                <a:cs typeface="MS PGothic"/>
                <a:sym typeface="MS PGothic"/>
              </a:rPr>
              <a:t>●</a:t>
            </a:r>
            <a:r>
              <a:rPr lang="ja" sz="1800">
                <a:latin typeface="MS PGothic"/>
                <a:ea typeface="MS PGothic"/>
                <a:cs typeface="MS PGothic"/>
                <a:sym typeface="MS PGothic"/>
              </a:rPr>
              <a:t>CSVの活用と情報流通の取り組み</a:t>
            </a:r>
            <a:endParaRPr sz="1800">
              <a:solidFill>
                <a:srgbClr val="000000"/>
              </a:solidFill>
              <a:latin typeface="MS PGothic"/>
              <a:ea typeface="MS PGothic"/>
              <a:cs typeface="MS PGothic"/>
              <a:sym typeface="MS P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