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Relationship Id="rId4" Type="http://schemas.openxmlformats.org/officeDocument/2006/relationships/image" Target="../media/image19.png"/><Relationship Id="rId5" Type="http://schemas.openxmlformats.org/officeDocument/2006/relationships/image" Target="../media/image15.png"/><Relationship Id="rId6" Type="http://schemas.openxmlformats.org/officeDocument/2006/relationships/image" Target="../media/image21.png"/><Relationship Id="rId7" Type="http://schemas.openxmlformats.org/officeDocument/2006/relationships/image" Target="../media/image27.png"/><Relationship Id="rId8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4.png"/><Relationship Id="rId9" Type="http://schemas.openxmlformats.org/officeDocument/2006/relationships/image" Target="../media/image26.png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7" Type="http://schemas.openxmlformats.org/officeDocument/2006/relationships/image" Target="../media/image12.png"/><Relationship Id="rId8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5" Type="http://schemas.openxmlformats.org/officeDocument/2006/relationships/image" Target="../media/image11.png"/><Relationship Id="rId6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13.png"/><Relationship Id="rId5" Type="http://schemas.openxmlformats.org/officeDocument/2006/relationships/image" Target="../media/image23.png"/><Relationship Id="rId6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Relationship Id="rId4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Relationship Id="rId4" Type="http://schemas.openxmlformats.org/officeDocument/2006/relationships/image" Target="../media/image22.png"/><Relationship Id="rId5" Type="http://schemas.openxmlformats.org/officeDocument/2006/relationships/image" Target="../media/image16.png"/><Relationship Id="rId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" type="subTitle"/>
          </p:nvPr>
        </p:nvSpPr>
        <p:spPr>
          <a:xfrm>
            <a:off x="311700" y="398500"/>
            <a:ext cx="5682300" cy="5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ja" sz="24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アーバンデータチャレンジ2017</a:t>
            </a:r>
            <a:endParaRPr>
              <a:solidFill>
                <a:srgbClr val="FF0000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1401550"/>
            <a:ext cx="8520600" cy="487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ja" sz="3000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rPr>
              <a:t>和歌山ローカルナレッジ</a:t>
            </a:r>
            <a:br>
              <a:rPr b="1" lang="ja" sz="3000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rPr>
            </a:br>
            <a:endParaRPr b="1" sz="3000">
              <a:solidFill>
                <a:schemeClr val="dk1"/>
              </a:solidFill>
              <a:latin typeface="MS PMincho"/>
              <a:ea typeface="MS PMincho"/>
              <a:cs typeface="MS PMincho"/>
              <a:sym typeface="MS PMincho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ja" sz="48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献血バス日程の</a:t>
            </a:r>
            <a:br>
              <a:rPr lang="ja" sz="48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</a:br>
            <a:r>
              <a:rPr lang="ja" sz="48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オープンデータ化と</a:t>
            </a:r>
            <a:endParaRPr sz="48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ja" sz="48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情報流通拡大</a:t>
            </a:r>
            <a:endParaRPr sz="48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br>
              <a:rPr lang="ja" sz="24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</a:br>
            <a:r>
              <a:rPr lang="ja" sz="3200">
                <a:solidFill>
                  <a:srgbClr val="FF0000"/>
                </a:solidFill>
                <a:latin typeface="MS PGothic"/>
                <a:ea typeface="MS PGothic"/>
                <a:cs typeface="MS PGothic"/>
                <a:sym typeface="MS PGothic"/>
              </a:rPr>
              <a:t>～情報をつなぐ、命を救う～</a:t>
            </a:r>
            <a:endParaRPr sz="3200">
              <a:solidFill>
                <a:srgbClr val="FF0000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Shape 1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34800" y="2671578"/>
            <a:ext cx="4274408" cy="3210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0230" y="1944737"/>
            <a:ext cx="2325202" cy="1746492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 txBox="1"/>
          <p:nvPr>
            <p:ph type="title"/>
          </p:nvPr>
        </p:nvSpPr>
        <p:spPr>
          <a:xfrm>
            <a:off x="311700" y="364775"/>
            <a:ext cx="8695500" cy="14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2400">
                <a:solidFill>
                  <a:srgbClr val="FF0000"/>
                </a:solidFill>
                <a:latin typeface="MS PGothic"/>
                <a:ea typeface="MS PGothic"/>
                <a:cs typeface="MS PGothic"/>
                <a:sym typeface="MS PGothic"/>
              </a:rPr>
              <a:t>【アーバンデータチャレンジ2017での取り組み】</a:t>
            </a:r>
            <a:br>
              <a:rPr lang="ja" sz="2400">
                <a:latin typeface="MS PGothic"/>
                <a:ea typeface="MS PGothic"/>
                <a:cs typeface="MS PGothic"/>
                <a:sym typeface="MS PGothic"/>
              </a:rPr>
            </a:br>
            <a:r>
              <a:rPr lang="ja" sz="3000">
                <a:latin typeface="MS PGothic"/>
                <a:ea typeface="MS PGothic"/>
                <a:cs typeface="MS PGothic"/>
                <a:sym typeface="MS PGothic"/>
              </a:rPr>
              <a:t>献血の普及・啓発！</a:t>
            </a:r>
            <a:endParaRPr sz="3000"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3000">
                <a:latin typeface="MS PGothic"/>
                <a:ea typeface="MS PGothic"/>
                <a:cs typeface="MS PGothic"/>
                <a:sym typeface="MS PGothic"/>
              </a:rPr>
              <a:t>献血バス日程の情報発信とSNSフォロワー拡大企画</a:t>
            </a:r>
            <a:endParaRPr sz="3000">
              <a:solidFill>
                <a:srgbClr val="FF0000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pic>
        <p:nvPicPr>
          <p:cNvPr id="163" name="Shape 16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50861" y="1882475"/>
            <a:ext cx="1810837" cy="2410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1698" y="4886323"/>
            <a:ext cx="2325214" cy="1746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58401" y="4886324"/>
            <a:ext cx="2325118" cy="174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311700" y="364775"/>
            <a:ext cx="8695500" cy="14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2400">
                <a:solidFill>
                  <a:srgbClr val="FF0000"/>
                </a:solidFill>
                <a:latin typeface="MS PGothic"/>
                <a:ea typeface="MS PGothic"/>
                <a:cs typeface="MS PGothic"/>
                <a:sym typeface="MS PGothic"/>
              </a:rPr>
              <a:t>【アーバンデータチャレンジ2017での取り組み】</a:t>
            </a:r>
            <a:br>
              <a:rPr lang="ja" sz="2400">
                <a:latin typeface="MS PGothic"/>
                <a:ea typeface="MS PGothic"/>
                <a:cs typeface="MS PGothic"/>
                <a:sym typeface="MS PGothic"/>
              </a:rPr>
            </a:br>
            <a:r>
              <a:rPr lang="ja" sz="3600">
                <a:latin typeface="MS PGothic"/>
                <a:ea typeface="MS PGothic"/>
                <a:cs typeface="MS PGothic"/>
                <a:sym typeface="MS PGothic"/>
              </a:rPr>
              <a:t>献血の必要性</a:t>
            </a:r>
            <a:endParaRPr sz="3600"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71" name="Shape 171"/>
          <p:cNvSpPr/>
          <p:nvPr/>
        </p:nvSpPr>
        <p:spPr>
          <a:xfrm>
            <a:off x="394200" y="2421225"/>
            <a:ext cx="8613000" cy="4345974"/>
          </a:xfrm>
          <a:prstGeom prst="irregularSeal1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Shape 172"/>
          <p:cNvSpPr txBox="1"/>
          <p:nvPr/>
        </p:nvSpPr>
        <p:spPr>
          <a:xfrm>
            <a:off x="394200" y="3273850"/>
            <a:ext cx="8355600" cy="25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4800">
                <a:solidFill>
                  <a:srgbClr val="FF0000"/>
                </a:solidFill>
                <a:latin typeface="MS PGothic"/>
                <a:ea typeface="MS PGothic"/>
                <a:cs typeface="MS PGothic"/>
                <a:sym typeface="MS PGothic"/>
              </a:rPr>
              <a:t>少子高齢化によって</a:t>
            </a:r>
            <a:br>
              <a:rPr lang="ja" sz="4800">
                <a:solidFill>
                  <a:srgbClr val="FF0000"/>
                </a:solidFill>
                <a:latin typeface="MS PGothic"/>
                <a:ea typeface="MS PGothic"/>
                <a:cs typeface="MS PGothic"/>
                <a:sym typeface="MS PGothic"/>
              </a:rPr>
            </a:br>
            <a:r>
              <a:rPr lang="ja" sz="4800">
                <a:solidFill>
                  <a:srgbClr val="FF0000"/>
                </a:solidFill>
                <a:latin typeface="MS PGothic"/>
                <a:ea typeface="MS PGothic"/>
                <a:cs typeface="MS PGothic"/>
                <a:sym typeface="MS PGothic"/>
              </a:rPr>
              <a:t>2027年には延べ約85万人分の</a:t>
            </a:r>
            <a:br>
              <a:rPr lang="ja" sz="4800">
                <a:solidFill>
                  <a:srgbClr val="FF0000"/>
                </a:solidFill>
                <a:latin typeface="MS PGothic"/>
                <a:ea typeface="MS PGothic"/>
                <a:cs typeface="MS PGothic"/>
                <a:sym typeface="MS PGothic"/>
              </a:rPr>
            </a:br>
            <a:r>
              <a:rPr lang="ja" sz="4800">
                <a:solidFill>
                  <a:srgbClr val="FF0000"/>
                </a:solidFill>
                <a:latin typeface="MS PGothic"/>
                <a:ea typeface="MS PGothic"/>
                <a:cs typeface="MS PGothic"/>
                <a:sym typeface="MS PGothic"/>
              </a:rPr>
              <a:t>血液が不足すると推計</a:t>
            </a:r>
            <a:endParaRPr sz="4800">
              <a:solidFill>
                <a:srgbClr val="FF0000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73" name="Shape 173"/>
          <p:cNvSpPr txBox="1"/>
          <p:nvPr/>
        </p:nvSpPr>
        <p:spPr>
          <a:xfrm>
            <a:off x="311700" y="1602125"/>
            <a:ext cx="8832300" cy="11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7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血液は、医学が進歩した現在でも、人口的につくることも、長期間保存することもできません。</a:t>
            </a:r>
            <a:br>
              <a:rPr lang="ja" sz="17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</a:br>
            <a:r>
              <a:rPr lang="ja" sz="17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輸血を必要とする患者さんは、1日に約3,000人、年間で約100万人いると言われています。</a:t>
            </a:r>
            <a:br>
              <a:rPr lang="ja" sz="17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</a:br>
            <a:r>
              <a:rPr lang="ja" sz="17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このためには、1日に約13,000人の方に献血のご協力をいただかなければなりません。</a:t>
            </a:r>
            <a:endParaRPr sz="17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/>
        </p:nvSpPr>
        <p:spPr>
          <a:xfrm>
            <a:off x="1378050" y="1138075"/>
            <a:ext cx="6387900" cy="5662800"/>
          </a:xfrm>
          <a:prstGeom prst="heart">
            <a:avLst/>
          </a:prstGeom>
          <a:solidFill>
            <a:srgbClr val="F4CC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Shape 179"/>
          <p:cNvSpPr txBox="1"/>
          <p:nvPr>
            <p:ph type="title"/>
          </p:nvPr>
        </p:nvSpPr>
        <p:spPr>
          <a:xfrm>
            <a:off x="311700" y="364775"/>
            <a:ext cx="8695500" cy="14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2400">
                <a:solidFill>
                  <a:srgbClr val="FF0000"/>
                </a:solidFill>
                <a:latin typeface="MS PGothic"/>
                <a:ea typeface="MS PGothic"/>
                <a:cs typeface="MS PGothic"/>
                <a:sym typeface="MS PGothic"/>
              </a:rPr>
              <a:t>【アーバンデータチャレンジ2017での取り組み】</a:t>
            </a:r>
            <a:br>
              <a:rPr lang="ja" sz="2400">
                <a:latin typeface="MS PGothic"/>
                <a:ea typeface="MS PGothic"/>
                <a:cs typeface="MS PGothic"/>
                <a:sym typeface="MS PGothic"/>
              </a:rPr>
            </a:br>
            <a:r>
              <a:rPr lang="ja" sz="3600">
                <a:latin typeface="MS PGothic"/>
                <a:ea typeface="MS PGothic"/>
                <a:cs typeface="MS PGothic"/>
                <a:sym typeface="MS PGothic"/>
              </a:rPr>
              <a:t>和歌山の活動を全国へ</a:t>
            </a:r>
            <a:endParaRPr sz="3600"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80" name="Shape 180"/>
          <p:cNvSpPr txBox="1"/>
          <p:nvPr/>
        </p:nvSpPr>
        <p:spPr>
          <a:xfrm>
            <a:off x="394200" y="1606975"/>
            <a:ext cx="8355600" cy="49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4000">
                <a:latin typeface="MS PGothic"/>
                <a:ea typeface="MS PGothic"/>
                <a:cs typeface="MS PGothic"/>
                <a:sym typeface="MS PGothic"/>
              </a:rPr>
              <a:t>人と情報をつなぐ</a:t>
            </a:r>
            <a:endParaRPr sz="4000"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4000">
                <a:latin typeface="MS PGothic"/>
                <a:ea typeface="MS PGothic"/>
                <a:cs typeface="MS PGothic"/>
                <a:sym typeface="MS PGothic"/>
              </a:rPr>
              <a:t>情報と情報をつなぐ</a:t>
            </a:r>
            <a:endParaRPr sz="4000"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4000">
                <a:latin typeface="MS PGothic"/>
                <a:ea typeface="MS PGothic"/>
                <a:cs typeface="MS PGothic"/>
                <a:sym typeface="MS PGothic"/>
              </a:rPr>
              <a:t>人と人をつなぐ</a:t>
            </a:r>
            <a:endParaRPr sz="4000"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4800">
                <a:solidFill>
                  <a:srgbClr val="FF0000"/>
                </a:solidFill>
                <a:latin typeface="MS PGothic"/>
                <a:ea typeface="MS PGothic"/>
                <a:cs typeface="MS PGothic"/>
                <a:sym typeface="MS PGothic"/>
              </a:rPr>
              <a:t>つなぐ献血で</a:t>
            </a:r>
            <a:endParaRPr sz="4800">
              <a:solidFill>
                <a:srgbClr val="FF0000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4800">
                <a:solidFill>
                  <a:srgbClr val="FF0000"/>
                </a:solidFill>
                <a:latin typeface="MS PGothic"/>
                <a:ea typeface="MS PGothic"/>
                <a:cs typeface="MS PGothic"/>
                <a:sym typeface="MS PGothic"/>
              </a:rPr>
              <a:t>多くの尊い命が</a:t>
            </a:r>
            <a:br>
              <a:rPr lang="ja" sz="4800">
                <a:solidFill>
                  <a:srgbClr val="FF0000"/>
                </a:solidFill>
                <a:latin typeface="MS PGothic"/>
                <a:ea typeface="MS PGothic"/>
                <a:cs typeface="MS PGothic"/>
                <a:sym typeface="MS PGothic"/>
              </a:rPr>
            </a:br>
            <a:r>
              <a:rPr lang="ja" sz="4800">
                <a:solidFill>
                  <a:srgbClr val="FF0000"/>
                </a:solidFill>
                <a:latin typeface="MS PGothic"/>
                <a:ea typeface="MS PGothic"/>
                <a:cs typeface="MS PGothic"/>
                <a:sym typeface="MS PGothic"/>
              </a:rPr>
              <a:t>救われます。</a:t>
            </a:r>
            <a:endParaRPr sz="4800">
              <a:solidFill>
                <a:srgbClr val="FF0000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6356675" y="4310850"/>
            <a:ext cx="2606202" cy="1922940"/>
          </a:xfrm>
          <a:prstGeom prst="irregularSeal1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Shape 61"/>
          <p:cNvSpPr txBox="1"/>
          <p:nvPr/>
        </p:nvSpPr>
        <p:spPr>
          <a:xfrm>
            <a:off x="6630325" y="4787300"/>
            <a:ext cx="2059200" cy="12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>
                <a:latin typeface="MS PGothic"/>
                <a:ea typeface="MS PGothic"/>
                <a:cs typeface="MS PGothic"/>
                <a:sym typeface="MS PGothic"/>
              </a:rPr>
              <a:t>ホームページ</a:t>
            </a:r>
            <a:br>
              <a:rPr lang="ja" sz="2400">
                <a:latin typeface="MS PGothic"/>
                <a:ea typeface="MS PGothic"/>
                <a:cs typeface="MS PGothic"/>
                <a:sym typeface="MS PGothic"/>
              </a:rPr>
            </a:br>
            <a:r>
              <a:rPr lang="ja" sz="2400">
                <a:latin typeface="MS PGothic"/>
                <a:ea typeface="MS PGothic"/>
                <a:cs typeface="MS PGothic"/>
                <a:sym typeface="MS PGothic"/>
              </a:rPr>
              <a:t>印刷物</a:t>
            </a:r>
            <a:endParaRPr sz="2400"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62" name="Shape 62"/>
          <p:cNvSpPr txBox="1"/>
          <p:nvPr/>
        </p:nvSpPr>
        <p:spPr>
          <a:xfrm>
            <a:off x="311700" y="364775"/>
            <a:ext cx="8520600" cy="12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200">
                <a:solidFill>
                  <a:srgbClr val="000000"/>
                </a:solidFill>
                <a:latin typeface="MS PGothic"/>
                <a:ea typeface="MS PGothic"/>
                <a:cs typeface="MS PGothic"/>
                <a:sym typeface="MS PGothic"/>
              </a:rPr>
              <a:t>和歌山ローカルナレッジとは</a:t>
            </a:r>
            <a:r>
              <a:rPr lang="ja" sz="3200">
                <a:latin typeface="MS PGothic"/>
                <a:ea typeface="MS PGothic"/>
                <a:cs typeface="MS PGothic"/>
                <a:sym typeface="MS PGothic"/>
              </a:rPr>
              <a:t>（</a:t>
            </a:r>
            <a:r>
              <a:rPr lang="ja" sz="32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2015年活動開始</a:t>
            </a:r>
            <a:r>
              <a:rPr lang="ja" sz="3200">
                <a:latin typeface="MS PGothic"/>
                <a:ea typeface="MS PGothic"/>
                <a:cs typeface="MS PGothic"/>
                <a:sym typeface="MS PGothic"/>
              </a:rPr>
              <a:t>）</a:t>
            </a:r>
            <a:endParaRPr sz="3200">
              <a:solidFill>
                <a:srgbClr val="000000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63" name="Shape 63"/>
          <p:cNvSpPr txBox="1"/>
          <p:nvPr/>
        </p:nvSpPr>
        <p:spPr>
          <a:xfrm>
            <a:off x="311700" y="1269875"/>
            <a:ext cx="8618700" cy="16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800">
                <a:solidFill>
                  <a:srgbClr val="FF9900"/>
                </a:solidFill>
                <a:latin typeface="MS PGothic"/>
                <a:ea typeface="MS PGothic"/>
                <a:cs typeface="MS PGothic"/>
                <a:sym typeface="MS PGothic"/>
              </a:rPr>
              <a:t>●</a:t>
            </a:r>
            <a:r>
              <a:rPr lang="ja" sz="2800">
                <a:solidFill>
                  <a:srgbClr val="000000"/>
                </a:solidFill>
                <a:latin typeface="MS PGothic"/>
                <a:ea typeface="MS PGothic"/>
                <a:cs typeface="MS PGothic"/>
                <a:sym typeface="MS PGothic"/>
              </a:rPr>
              <a:t>和歌山県におけるオープンデータの取り組み</a:t>
            </a:r>
            <a:endParaRPr sz="2800">
              <a:solidFill>
                <a:srgbClr val="000000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800">
                <a:solidFill>
                  <a:srgbClr val="FF9900"/>
                </a:solidFill>
                <a:latin typeface="MS PGothic"/>
                <a:ea typeface="MS PGothic"/>
                <a:cs typeface="MS PGothic"/>
                <a:sym typeface="MS PGothic"/>
              </a:rPr>
              <a:t>●</a:t>
            </a:r>
            <a:r>
              <a:rPr lang="ja" sz="2800">
                <a:solidFill>
                  <a:srgbClr val="000000"/>
                </a:solidFill>
                <a:latin typeface="MS PGothic"/>
                <a:ea typeface="MS PGothic"/>
                <a:cs typeface="MS PGothic"/>
                <a:sym typeface="MS PGothic"/>
              </a:rPr>
              <a:t>LocalWikiやOSMを活用した</a:t>
            </a:r>
            <a:endParaRPr sz="2800">
              <a:solidFill>
                <a:srgbClr val="000000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8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　　マッピングパーティーやシビックテックの活動</a:t>
            </a:r>
            <a:endParaRPr sz="28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64" name="Shape 64"/>
          <p:cNvSpPr/>
          <p:nvPr/>
        </p:nvSpPr>
        <p:spPr>
          <a:xfrm>
            <a:off x="587925" y="4800562"/>
            <a:ext cx="2200200" cy="780000"/>
          </a:xfrm>
          <a:prstGeom prst="ellipse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Shape 65"/>
          <p:cNvSpPr txBox="1"/>
          <p:nvPr/>
        </p:nvSpPr>
        <p:spPr>
          <a:xfrm>
            <a:off x="587825" y="4865663"/>
            <a:ext cx="2200200" cy="6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" sz="2400">
                <a:latin typeface="MS PGothic"/>
                <a:ea typeface="MS PGothic"/>
                <a:cs typeface="MS PGothic"/>
                <a:sym typeface="MS PGothic"/>
              </a:rPr>
              <a:t>APIサービス</a:t>
            </a:r>
            <a:endParaRPr sz="2400"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66" name="Shape 66"/>
          <p:cNvSpPr/>
          <p:nvPr/>
        </p:nvSpPr>
        <p:spPr>
          <a:xfrm>
            <a:off x="3471900" y="4789925"/>
            <a:ext cx="2200200" cy="1854900"/>
          </a:xfrm>
          <a:prstGeom prst="ellipse">
            <a:avLst/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Shape 67"/>
          <p:cNvSpPr txBox="1"/>
          <p:nvPr/>
        </p:nvSpPr>
        <p:spPr>
          <a:xfrm>
            <a:off x="3542400" y="5097275"/>
            <a:ext cx="2059200" cy="12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800">
                <a:latin typeface="MS PGothic"/>
                <a:ea typeface="MS PGothic"/>
                <a:cs typeface="MS PGothic"/>
                <a:sym typeface="MS PGothic"/>
              </a:rPr>
              <a:t>紀伊民報</a:t>
            </a:r>
            <a:endParaRPr sz="2800"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800">
                <a:latin typeface="MS PGothic"/>
                <a:ea typeface="MS PGothic"/>
                <a:cs typeface="MS PGothic"/>
                <a:sym typeface="MS PGothic"/>
              </a:rPr>
              <a:t>「eメイド」</a:t>
            </a:r>
            <a:endParaRPr sz="2800"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68" name="Shape 68"/>
          <p:cNvSpPr/>
          <p:nvPr/>
        </p:nvSpPr>
        <p:spPr>
          <a:xfrm>
            <a:off x="587925" y="5854181"/>
            <a:ext cx="2200200" cy="780000"/>
          </a:xfrm>
          <a:prstGeom prst="ellipse">
            <a:avLst/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Shape 69"/>
          <p:cNvSpPr txBox="1"/>
          <p:nvPr/>
        </p:nvSpPr>
        <p:spPr>
          <a:xfrm>
            <a:off x="486375" y="5919299"/>
            <a:ext cx="2403300" cy="6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/>
              <a:t>CSV</a:t>
            </a:r>
            <a:endParaRPr sz="2400"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70" name="Shape 70"/>
          <p:cNvSpPr/>
          <p:nvPr/>
        </p:nvSpPr>
        <p:spPr>
          <a:xfrm>
            <a:off x="6491500" y="5878894"/>
            <a:ext cx="2200200" cy="780000"/>
          </a:xfrm>
          <a:prstGeom prst="ellipse">
            <a:avLst/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Shape 71"/>
          <p:cNvSpPr txBox="1"/>
          <p:nvPr/>
        </p:nvSpPr>
        <p:spPr>
          <a:xfrm>
            <a:off x="6389950" y="5944011"/>
            <a:ext cx="2403300" cy="6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/>
              <a:t>オープンデータ</a:t>
            </a:r>
            <a:endParaRPr sz="2400"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72" name="Shape 72"/>
          <p:cNvSpPr txBox="1"/>
          <p:nvPr/>
        </p:nvSpPr>
        <p:spPr>
          <a:xfrm>
            <a:off x="486375" y="3784350"/>
            <a:ext cx="8618700" cy="9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>
                <a:solidFill>
                  <a:srgbClr val="92D050"/>
                </a:solidFill>
                <a:latin typeface="MS PGothic"/>
                <a:ea typeface="MS PGothic"/>
                <a:cs typeface="MS PGothic"/>
                <a:sym typeface="MS PGothic"/>
              </a:rPr>
              <a:t>●</a:t>
            </a:r>
            <a:r>
              <a:rPr lang="ja" sz="20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eメイドは、ホームページや印刷物を制作する紀伊民報のシステム。</a:t>
            </a:r>
            <a:endParaRPr sz="20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>
                <a:solidFill>
                  <a:srgbClr val="92D050"/>
                </a:solidFill>
                <a:latin typeface="MS PGothic"/>
                <a:ea typeface="MS PGothic"/>
                <a:cs typeface="MS PGothic"/>
                <a:sym typeface="MS PGothic"/>
              </a:rPr>
              <a:t>●</a:t>
            </a:r>
            <a:r>
              <a:rPr lang="ja" sz="20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さまざまAPIのサービスや、CSVからもインプットとアウトプットが可能</a:t>
            </a:r>
            <a:endParaRPr sz="18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73" name="Shape 73"/>
          <p:cNvSpPr/>
          <p:nvPr/>
        </p:nvSpPr>
        <p:spPr>
          <a:xfrm rot="-900242">
            <a:off x="5672106" y="5117617"/>
            <a:ext cx="960651" cy="58981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Shape 74"/>
          <p:cNvSpPr/>
          <p:nvPr/>
        </p:nvSpPr>
        <p:spPr>
          <a:xfrm rot="900242">
            <a:off x="2782899" y="5058815"/>
            <a:ext cx="960651" cy="58981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Shape 75"/>
          <p:cNvSpPr/>
          <p:nvPr/>
        </p:nvSpPr>
        <p:spPr>
          <a:xfrm rot="-900242">
            <a:off x="2782923" y="5786124"/>
            <a:ext cx="960651" cy="58981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Shape 76"/>
          <p:cNvSpPr/>
          <p:nvPr/>
        </p:nvSpPr>
        <p:spPr>
          <a:xfrm rot="900242">
            <a:off x="5609707" y="5936021"/>
            <a:ext cx="960651" cy="58981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Shape 77"/>
          <p:cNvSpPr txBox="1"/>
          <p:nvPr>
            <p:ph type="title"/>
          </p:nvPr>
        </p:nvSpPr>
        <p:spPr>
          <a:xfrm>
            <a:off x="311700" y="3107850"/>
            <a:ext cx="8520600" cy="8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600">
                <a:latin typeface="MS PGothic"/>
                <a:ea typeface="MS PGothic"/>
                <a:cs typeface="MS PGothic"/>
                <a:sym typeface="MS PGothic"/>
              </a:rPr>
              <a:t>紀伊民報CMS「eメイド」で</a:t>
            </a:r>
            <a:r>
              <a:rPr lang="ja" sz="3600">
                <a:solidFill>
                  <a:srgbClr val="FF0000"/>
                </a:solidFill>
                <a:latin typeface="MS PGothic"/>
                <a:ea typeface="MS PGothic"/>
                <a:cs typeface="MS PGothic"/>
                <a:sym typeface="MS PGothic"/>
              </a:rPr>
              <a:t>見える化</a:t>
            </a:r>
            <a:endParaRPr sz="3600">
              <a:solidFill>
                <a:srgbClr val="FF0000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/>
        </p:nvSpPr>
        <p:spPr>
          <a:xfrm>
            <a:off x="311700" y="364775"/>
            <a:ext cx="8520600" cy="12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32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アーバンデータチャレンジ2017での取り組み</a:t>
            </a:r>
            <a:endParaRPr sz="32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157480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83" name="Shape 83"/>
          <p:cNvSpPr/>
          <p:nvPr/>
        </p:nvSpPr>
        <p:spPr>
          <a:xfrm>
            <a:off x="1378050" y="1138075"/>
            <a:ext cx="6387900" cy="5662800"/>
          </a:xfrm>
          <a:prstGeom prst="heart">
            <a:avLst/>
          </a:prstGeom>
          <a:solidFill>
            <a:srgbClr val="F4CC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Shape 84"/>
          <p:cNvSpPr txBox="1"/>
          <p:nvPr/>
        </p:nvSpPr>
        <p:spPr>
          <a:xfrm>
            <a:off x="616500" y="2414800"/>
            <a:ext cx="8520600" cy="29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4000">
                <a:solidFill>
                  <a:srgbClr val="FF9900"/>
                </a:solidFill>
                <a:latin typeface="MS PGothic"/>
                <a:ea typeface="MS PGothic"/>
                <a:cs typeface="MS PGothic"/>
                <a:sym typeface="MS PGothic"/>
              </a:rPr>
              <a:t>●</a:t>
            </a:r>
            <a:r>
              <a:rPr lang="ja" sz="4000">
                <a:latin typeface="MS PGothic"/>
                <a:ea typeface="MS PGothic"/>
                <a:cs typeface="MS PGothic"/>
                <a:sym typeface="MS PGothic"/>
              </a:rPr>
              <a:t>献血バス日程のオープンデータ化</a:t>
            </a:r>
            <a:endParaRPr sz="4000">
              <a:solidFill>
                <a:srgbClr val="000000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4000">
                <a:solidFill>
                  <a:srgbClr val="FF9900"/>
                </a:solidFill>
                <a:latin typeface="MS PGothic"/>
                <a:ea typeface="MS PGothic"/>
                <a:cs typeface="MS PGothic"/>
                <a:sym typeface="MS PGothic"/>
              </a:rPr>
              <a:t>●</a:t>
            </a:r>
            <a:r>
              <a:rPr lang="ja" sz="40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オープンデータからRSS出力</a:t>
            </a:r>
            <a:endParaRPr sz="40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4000">
                <a:solidFill>
                  <a:srgbClr val="FF9900"/>
                </a:solidFill>
                <a:latin typeface="MS PGothic"/>
                <a:ea typeface="MS PGothic"/>
                <a:cs typeface="MS PGothic"/>
                <a:sym typeface="MS PGothic"/>
              </a:rPr>
              <a:t>●</a:t>
            </a:r>
            <a:r>
              <a:rPr lang="ja" sz="40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SNSに連携しフォロワーを拡大</a:t>
            </a:r>
            <a:endParaRPr sz="40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570750"/>
            <a:ext cx="3452900" cy="3160451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>
            <a:off x="311700" y="364775"/>
            <a:ext cx="8520600" cy="12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2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日本赤十字社和歌山県赤十字血液センター</a:t>
            </a:r>
            <a:endParaRPr sz="32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2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献血バスの日程 </a:t>
            </a:r>
            <a:endParaRPr sz="32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pic>
        <p:nvPicPr>
          <p:cNvPr id="91" name="Shape 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69225" y="1055425"/>
            <a:ext cx="2263071" cy="3758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00729" y="1543771"/>
            <a:ext cx="2263071" cy="3270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29479" y="3530521"/>
            <a:ext cx="2263071" cy="32006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" name="Shape 94"/>
          <p:cNvGrpSpPr/>
          <p:nvPr/>
        </p:nvGrpSpPr>
        <p:grpSpPr>
          <a:xfrm>
            <a:off x="3980582" y="3916903"/>
            <a:ext cx="1408423" cy="2814285"/>
            <a:chOff x="3666374" y="2333049"/>
            <a:chExt cx="1568226" cy="3133599"/>
          </a:xfrm>
        </p:grpSpPr>
        <p:pic>
          <p:nvPicPr>
            <p:cNvPr id="95" name="Shape 95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762475" y="2701025"/>
              <a:ext cx="1383450" cy="2722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Phone画像.png" id="96" name="Shape 96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3666374" y="2333049"/>
              <a:ext cx="1568226" cy="31335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7" name="Shape 97"/>
          <p:cNvSpPr/>
          <p:nvPr/>
        </p:nvSpPr>
        <p:spPr>
          <a:xfrm rot="-1800007">
            <a:off x="3405499" y="3596233"/>
            <a:ext cx="960597" cy="58964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 txBox="1"/>
          <p:nvPr/>
        </p:nvSpPr>
        <p:spPr>
          <a:xfrm>
            <a:off x="311700" y="1678325"/>
            <a:ext cx="3783600" cy="16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日本赤十字社和歌山県赤十字血液センターでは、献血日程や献血バス日程を</a:t>
            </a:r>
            <a:br>
              <a:rPr lang="ja" sz="16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</a:br>
            <a:r>
              <a:rPr lang="ja" sz="16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管理する機械から出力されるCSVを、</a:t>
            </a:r>
            <a:br>
              <a:rPr lang="ja" sz="16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</a:br>
            <a:r>
              <a:rPr lang="ja" sz="16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紀伊民報のホームページ更新システム</a:t>
            </a:r>
            <a:br>
              <a:rPr lang="ja" sz="16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</a:br>
            <a:r>
              <a:rPr lang="ja" sz="16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「ｅメイド」を通して、WEBサイトを更新。</a:t>
            </a:r>
            <a:endParaRPr sz="1600"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99" name="Shape 99"/>
          <p:cNvSpPr/>
          <p:nvPr/>
        </p:nvSpPr>
        <p:spPr>
          <a:xfrm>
            <a:off x="1344600" y="4542149"/>
            <a:ext cx="3268242" cy="2239110"/>
          </a:xfrm>
          <a:prstGeom prst="irregularSeal1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1344625" y="4958125"/>
            <a:ext cx="3268200" cy="16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>
                <a:latin typeface="MS PGothic"/>
                <a:ea typeface="MS PGothic"/>
                <a:cs typeface="MS PGothic"/>
                <a:sym typeface="MS PGothic"/>
              </a:rPr>
              <a:t>ホームページの</a:t>
            </a:r>
            <a:br>
              <a:rPr lang="ja" sz="2400">
                <a:latin typeface="MS PGothic"/>
                <a:ea typeface="MS PGothic"/>
                <a:cs typeface="MS PGothic"/>
                <a:sym typeface="MS PGothic"/>
              </a:rPr>
            </a:br>
            <a:r>
              <a:rPr lang="ja" sz="2400">
                <a:latin typeface="MS PGothic"/>
                <a:ea typeface="MS PGothic"/>
                <a:cs typeface="MS PGothic"/>
                <a:sym typeface="MS PGothic"/>
              </a:rPr>
              <a:t>作業時間は</a:t>
            </a:r>
            <a:br>
              <a:rPr lang="ja" sz="2400">
                <a:latin typeface="MS PGothic"/>
                <a:ea typeface="MS PGothic"/>
                <a:cs typeface="MS PGothic"/>
                <a:sym typeface="MS PGothic"/>
              </a:rPr>
            </a:br>
            <a:r>
              <a:rPr b="1" lang="ja" sz="3200">
                <a:solidFill>
                  <a:srgbClr val="FF0000"/>
                </a:solidFill>
                <a:latin typeface="MS PGothic"/>
                <a:ea typeface="MS PGothic"/>
                <a:cs typeface="MS PGothic"/>
                <a:sym typeface="MS PGothic"/>
              </a:rPr>
              <a:t>３時間→15分に</a:t>
            </a:r>
            <a:endParaRPr b="1" sz="3200">
              <a:solidFill>
                <a:srgbClr val="FF0000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/>
        </p:nvSpPr>
        <p:spPr>
          <a:xfrm>
            <a:off x="311700" y="364775"/>
            <a:ext cx="8520600" cy="12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>
                <a:solidFill>
                  <a:srgbClr val="FF0000"/>
                </a:solidFill>
                <a:latin typeface="MS PGothic"/>
                <a:ea typeface="MS PGothic"/>
                <a:cs typeface="MS PGothic"/>
                <a:sym typeface="MS PGothic"/>
              </a:rPr>
              <a:t>【アーバンデータチャレンジ2017での取り組み】</a:t>
            </a:r>
            <a:br>
              <a:rPr lang="ja" sz="32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</a:br>
            <a:r>
              <a:rPr lang="ja" sz="32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献血バス日程の</a:t>
            </a:r>
            <a:r>
              <a:rPr lang="ja" sz="3200">
                <a:latin typeface="MS PGothic"/>
                <a:ea typeface="MS PGothic"/>
                <a:cs typeface="MS PGothic"/>
                <a:sym typeface="MS PGothic"/>
              </a:rPr>
              <a:t>オープンデータ化</a:t>
            </a:r>
            <a:endParaRPr sz="3200">
              <a:solidFill>
                <a:srgbClr val="000000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311700" y="1525925"/>
            <a:ext cx="8832300" cy="12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2000">
                <a:solidFill>
                  <a:srgbClr val="92D050"/>
                </a:solidFill>
                <a:latin typeface="MS PGothic"/>
                <a:ea typeface="MS PGothic"/>
                <a:cs typeface="MS PGothic"/>
                <a:sym typeface="MS PGothic"/>
              </a:rPr>
              <a:t>●</a:t>
            </a:r>
            <a:r>
              <a:rPr lang="ja" sz="20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献血バス日程のCSV(献血バスシステム出力）と位置情報CSVをまとめ</a:t>
            </a:r>
            <a:br>
              <a:rPr lang="ja" sz="20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</a:br>
            <a:r>
              <a:rPr lang="ja" sz="20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　　オープンデータとして公開</a:t>
            </a:r>
            <a:endParaRPr sz="20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>
                <a:solidFill>
                  <a:srgbClr val="92D050"/>
                </a:solidFill>
                <a:latin typeface="MS PGothic"/>
                <a:ea typeface="MS PGothic"/>
                <a:cs typeface="MS PGothic"/>
                <a:sym typeface="MS PGothic"/>
              </a:rPr>
              <a:t>●</a:t>
            </a:r>
            <a:r>
              <a:rPr lang="ja" sz="20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データの自動更新機能を作成し、</a:t>
            </a:r>
            <a:r>
              <a:rPr lang="ja" sz="2000">
                <a:solidFill>
                  <a:srgbClr val="FF0000"/>
                </a:solidFill>
                <a:latin typeface="MS PGothic"/>
                <a:ea typeface="MS PGothic"/>
                <a:cs typeface="MS PGothic"/>
                <a:sym typeface="MS PGothic"/>
              </a:rPr>
              <a:t>オープンデータ化の作業は０時間</a:t>
            </a:r>
            <a:endParaRPr sz="2000">
              <a:solidFill>
                <a:srgbClr val="FF0000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pic>
        <p:nvPicPr>
          <p:cNvPr id="107" name="Shape 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983500"/>
            <a:ext cx="3720710" cy="2226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1686" y="4408727"/>
            <a:ext cx="3865465" cy="222699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/>
          <p:nvPr/>
        </p:nvSpPr>
        <p:spPr>
          <a:xfrm>
            <a:off x="489625" y="3414400"/>
            <a:ext cx="3424200" cy="59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Shape 110"/>
          <p:cNvSpPr/>
          <p:nvPr/>
        </p:nvSpPr>
        <p:spPr>
          <a:xfrm>
            <a:off x="765525" y="5413525"/>
            <a:ext cx="3728700" cy="44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 txBox="1"/>
          <p:nvPr/>
        </p:nvSpPr>
        <p:spPr>
          <a:xfrm>
            <a:off x="702375" y="5413525"/>
            <a:ext cx="3855000" cy="4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600">
                <a:solidFill>
                  <a:srgbClr val="FF0000"/>
                </a:solidFill>
                <a:latin typeface="MS PGothic"/>
                <a:ea typeface="MS PGothic"/>
                <a:cs typeface="MS PGothic"/>
                <a:sym typeface="MS PGothic"/>
              </a:rPr>
              <a:t>献血が行われる場所の位置情報のCSV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12" name="Shape 112"/>
          <p:cNvSpPr txBox="1"/>
          <p:nvPr/>
        </p:nvSpPr>
        <p:spPr>
          <a:xfrm>
            <a:off x="489625" y="3375250"/>
            <a:ext cx="34242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600">
                <a:solidFill>
                  <a:srgbClr val="FF0000"/>
                </a:solidFill>
                <a:latin typeface="MS PGothic"/>
                <a:ea typeface="MS PGothic"/>
                <a:cs typeface="MS PGothic"/>
                <a:sym typeface="MS PGothic"/>
              </a:rPr>
              <a:t>献血日程や献血バス日程を管理する</a:t>
            </a:r>
            <a:br>
              <a:rPr b="1" lang="ja" sz="1600">
                <a:solidFill>
                  <a:srgbClr val="FF0000"/>
                </a:solidFill>
                <a:latin typeface="MS PGothic"/>
                <a:ea typeface="MS PGothic"/>
                <a:cs typeface="MS PGothic"/>
                <a:sym typeface="MS PGothic"/>
              </a:rPr>
            </a:br>
            <a:r>
              <a:rPr b="1" lang="ja" sz="1600">
                <a:solidFill>
                  <a:srgbClr val="FF0000"/>
                </a:solidFill>
                <a:latin typeface="MS PGothic"/>
                <a:ea typeface="MS PGothic"/>
                <a:cs typeface="MS PGothic"/>
                <a:sym typeface="MS PGothic"/>
              </a:rPr>
              <a:t>機械から出力されるCSV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113" name="Shape 1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98172" y="3490600"/>
            <a:ext cx="4027677" cy="2385548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/>
          <p:nvPr/>
        </p:nvSpPr>
        <p:spPr>
          <a:xfrm>
            <a:off x="5305200" y="4506199"/>
            <a:ext cx="3268242" cy="2239110"/>
          </a:xfrm>
          <a:prstGeom prst="irregularSeal1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 txBox="1"/>
          <p:nvPr/>
        </p:nvSpPr>
        <p:spPr>
          <a:xfrm>
            <a:off x="5454775" y="4923325"/>
            <a:ext cx="2969100" cy="16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>
                <a:latin typeface="MS PGothic"/>
                <a:ea typeface="MS PGothic"/>
                <a:cs typeface="MS PGothic"/>
                <a:sym typeface="MS PGothic"/>
              </a:rPr>
              <a:t>オープンデータ化の</a:t>
            </a:r>
            <a:br>
              <a:rPr lang="ja" sz="2400">
                <a:latin typeface="MS PGothic"/>
                <a:ea typeface="MS PGothic"/>
                <a:cs typeface="MS PGothic"/>
                <a:sym typeface="MS PGothic"/>
              </a:rPr>
            </a:br>
            <a:r>
              <a:rPr lang="ja" sz="2400">
                <a:latin typeface="MS PGothic"/>
                <a:ea typeface="MS PGothic"/>
                <a:cs typeface="MS PGothic"/>
                <a:sym typeface="MS PGothic"/>
              </a:rPr>
              <a:t>作業なし</a:t>
            </a:r>
            <a:br>
              <a:rPr lang="ja" sz="2400">
                <a:latin typeface="MS PGothic"/>
                <a:ea typeface="MS PGothic"/>
                <a:cs typeface="MS PGothic"/>
                <a:sym typeface="MS PGothic"/>
              </a:rPr>
            </a:br>
            <a:r>
              <a:rPr b="1" lang="ja" sz="3200">
                <a:solidFill>
                  <a:srgbClr val="FF0000"/>
                </a:solidFill>
                <a:latin typeface="MS PGothic"/>
                <a:ea typeface="MS PGothic"/>
                <a:cs typeface="MS PGothic"/>
                <a:sym typeface="MS PGothic"/>
              </a:rPr>
              <a:t>自動更新</a:t>
            </a:r>
            <a:endParaRPr b="1" sz="3200">
              <a:solidFill>
                <a:srgbClr val="FF0000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16" name="Shape 116"/>
          <p:cNvSpPr/>
          <p:nvPr/>
        </p:nvSpPr>
        <p:spPr>
          <a:xfrm rot="900242">
            <a:off x="4078182" y="3802096"/>
            <a:ext cx="960651" cy="58981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Shape 117"/>
          <p:cNvSpPr/>
          <p:nvPr/>
        </p:nvSpPr>
        <p:spPr>
          <a:xfrm rot="-900242">
            <a:off x="4078173" y="4709412"/>
            <a:ext cx="960651" cy="58981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 txBox="1"/>
          <p:nvPr/>
        </p:nvSpPr>
        <p:spPr>
          <a:xfrm>
            <a:off x="4707450" y="2951125"/>
            <a:ext cx="2453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2400">
                <a:latin typeface="MS PGothic"/>
                <a:ea typeface="MS PGothic"/>
                <a:cs typeface="MS PGothic"/>
                <a:sym typeface="MS PGothic"/>
              </a:rPr>
              <a:t>オープンデータ化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hape 1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83725" y="2636900"/>
            <a:ext cx="2334361" cy="28442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/>
          <p:nvPr/>
        </p:nvSpPr>
        <p:spPr>
          <a:xfrm>
            <a:off x="416475" y="5389050"/>
            <a:ext cx="6108000" cy="1379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 txBox="1"/>
          <p:nvPr/>
        </p:nvSpPr>
        <p:spPr>
          <a:xfrm>
            <a:off x="311700" y="364775"/>
            <a:ext cx="8520600" cy="12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>
                <a:solidFill>
                  <a:srgbClr val="FF0000"/>
                </a:solidFill>
                <a:latin typeface="MS PGothic"/>
                <a:ea typeface="MS PGothic"/>
                <a:cs typeface="MS PGothic"/>
                <a:sym typeface="MS PGothic"/>
              </a:rPr>
              <a:t>【アーバンデータチャレンジ2017での取り組み】</a:t>
            </a:r>
            <a:br>
              <a:rPr lang="ja" sz="3200">
                <a:latin typeface="MS PGothic"/>
                <a:ea typeface="MS PGothic"/>
                <a:cs typeface="MS PGothic"/>
                <a:sym typeface="MS PGothic"/>
              </a:rPr>
            </a:br>
            <a:r>
              <a:rPr lang="ja" sz="3200">
                <a:latin typeface="MS PGothic"/>
                <a:ea typeface="MS PGothic"/>
                <a:cs typeface="MS PGothic"/>
                <a:sym typeface="MS PGothic"/>
              </a:rPr>
              <a:t>RSS出力と</a:t>
            </a:r>
            <a:r>
              <a:rPr lang="ja" sz="3200">
                <a:latin typeface="MS PGothic"/>
                <a:ea typeface="MS PGothic"/>
                <a:cs typeface="MS PGothic"/>
                <a:sym typeface="MS PGothic"/>
              </a:rPr>
              <a:t>SNS</a:t>
            </a:r>
            <a:r>
              <a:rPr lang="ja" sz="3200">
                <a:latin typeface="MS PGothic"/>
                <a:ea typeface="MS PGothic"/>
                <a:cs typeface="MS PGothic"/>
                <a:sym typeface="MS PGothic"/>
              </a:rPr>
              <a:t>連携よる情報流通</a:t>
            </a:r>
            <a:endParaRPr sz="3200">
              <a:solidFill>
                <a:srgbClr val="000000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26" name="Shape 126"/>
          <p:cNvSpPr txBox="1"/>
          <p:nvPr/>
        </p:nvSpPr>
        <p:spPr>
          <a:xfrm>
            <a:off x="311700" y="1449725"/>
            <a:ext cx="8832300" cy="10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800">
                <a:solidFill>
                  <a:srgbClr val="92D050"/>
                </a:solidFill>
                <a:latin typeface="MS PGothic"/>
                <a:ea typeface="MS PGothic"/>
                <a:cs typeface="MS PGothic"/>
                <a:sym typeface="MS PGothic"/>
              </a:rPr>
              <a:t>●</a:t>
            </a:r>
            <a:r>
              <a:rPr lang="ja" sz="18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CSVデータから</a:t>
            </a:r>
            <a:r>
              <a:rPr lang="j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RSS</a:t>
            </a:r>
            <a:r>
              <a:rPr lang="ja" sz="18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出力</a:t>
            </a:r>
            <a:endParaRPr sz="18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800">
                <a:solidFill>
                  <a:srgbClr val="92D050"/>
                </a:solidFill>
                <a:latin typeface="MS PGothic"/>
                <a:ea typeface="MS PGothic"/>
                <a:cs typeface="MS PGothic"/>
                <a:sym typeface="MS PGothic"/>
              </a:rPr>
              <a:t>●</a:t>
            </a:r>
            <a:r>
              <a:rPr lang="ja" sz="18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RSSは、日程間違い防止と、スマートフォンでWEB閲覧が増える午後５時以降に作成</a:t>
            </a:r>
            <a:endParaRPr sz="18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rgbClr val="92D050"/>
                </a:solidFill>
                <a:latin typeface="MS PGothic"/>
                <a:ea typeface="MS PGothic"/>
                <a:cs typeface="MS PGothic"/>
                <a:sym typeface="MS PGothic"/>
              </a:rPr>
              <a:t>●</a:t>
            </a:r>
            <a:r>
              <a:rPr lang="ja" sz="18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全市町村と市町村別のRSSを出力することで、身近な情報のお届けが可能</a:t>
            </a:r>
            <a:endParaRPr sz="18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5">
            <a:alphaModFix/>
          </a:blip>
          <a:srcRect b="14280" l="0" r="0" t="0"/>
          <a:stretch/>
        </p:blipFill>
        <p:spPr>
          <a:xfrm>
            <a:off x="311700" y="2636900"/>
            <a:ext cx="4109925" cy="264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/>
          <p:nvPr/>
        </p:nvSpPr>
        <p:spPr>
          <a:xfrm>
            <a:off x="3919700" y="4438975"/>
            <a:ext cx="459600" cy="3354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9" name="Shape 129"/>
          <p:cNvCxnSpPr/>
          <p:nvPr/>
        </p:nvCxnSpPr>
        <p:spPr>
          <a:xfrm flipH="1" rot="10800000">
            <a:off x="4379300" y="4283325"/>
            <a:ext cx="1130700" cy="2919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30" name="Shape 1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79903" y="3247799"/>
            <a:ext cx="2252401" cy="3264826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/>
        </p:nvSpPr>
        <p:spPr>
          <a:xfrm>
            <a:off x="387900" y="5678825"/>
            <a:ext cx="6108000" cy="7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rgbClr val="92D050"/>
                </a:solidFill>
                <a:latin typeface="MS PGothic"/>
                <a:ea typeface="MS PGothic"/>
                <a:cs typeface="MS PGothic"/>
                <a:sym typeface="MS PGothic"/>
              </a:rPr>
              <a:t>●</a:t>
            </a:r>
            <a:r>
              <a:rPr lang="ja" sz="18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オープンデータを活用して、紀伊民報のサイトで掲載</a:t>
            </a:r>
            <a:endParaRPr sz="18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rgbClr val="92D050"/>
                </a:solidFill>
                <a:latin typeface="MS PGothic"/>
                <a:ea typeface="MS PGothic"/>
                <a:cs typeface="MS PGothic"/>
                <a:sym typeface="MS PGothic"/>
              </a:rPr>
              <a:t>●</a:t>
            </a:r>
            <a:r>
              <a:rPr lang="ja" sz="18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紀伊民報の購読エリアのみの情報をSNSで情報発信</a:t>
            </a:r>
            <a:endParaRPr sz="18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311700" y="364775"/>
            <a:ext cx="8695500" cy="14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2400">
                <a:solidFill>
                  <a:srgbClr val="FF0000"/>
                </a:solidFill>
                <a:latin typeface="MS PGothic"/>
                <a:ea typeface="MS PGothic"/>
                <a:cs typeface="MS PGothic"/>
                <a:sym typeface="MS PGothic"/>
              </a:rPr>
              <a:t>【アーバンデータチャレンジ2017での取り組み】</a:t>
            </a:r>
            <a:br>
              <a:rPr lang="ja" sz="2400">
                <a:latin typeface="MS PGothic"/>
                <a:ea typeface="MS PGothic"/>
                <a:cs typeface="MS PGothic"/>
                <a:sym typeface="MS PGothic"/>
              </a:rPr>
            </a:br>
            <a:r>
              <a:rPr lang="ja" sz="3600">
                <a:latin typeface="MS PGothic"/>
                <a:ea typeface="MS PGothic"/>
                <a:cs typeface="MS PGothic"/>
                <a:sym typeface="MS PGothic"/>
              </a:rPr>
              <a:t>和歌山県学生献血推進協議会とは</a:t>
            </a:r>
            <a:endParaRPr sz="3600">
              <a:solidFill>
                <a:srgbClr val="FF0000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37" name="Shape 137"/>
          <p:cNvSpPr txBox="1"/>
          <p:nvPr/>
        </p:nvSpPr>
        <p:spPr>
          <a:xfrm>
            <a:off x="311700" y="1499950"/>
            <a:ext cx="84804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とくに若い方に対して、献血の大切さを伝え協力してもらうために積極的に活動を</a:t>
            </a:r>
            <a:br>
              <a:rPr lang="ja" sz="18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</a:br>
            <a:r>
              <a:rPr lang="ja" sz="18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行っているのが</a:t>
            </a:r>
            <a:r>
              <a:rPr lang="ja" sz="1800">
                <a:solidFill>
                  <a:srgbClr val="FF0000"/>
                </a:solidFill>
                <a:latin typeface="MS PGothic"/>
                <a:ea typeface="MS PGothic"/>
                <a:cs typeface="MS PGothic"/>
                <a:sym typeface="MS PGothic"/>
              </a:rPr>
              <a:t>「学生献血推進ボランティア」</a:t>
            </a:r>
            <a:r>
              <a:rPr lang="ja" sz="18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。</a:t>
            </a:r>
            <a:endParaRPr sz="18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8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献血の呼びかけやイベントの企画など、</a:t>
            </a:r>
            <a:r>
              <a:rPr lang="ja" sz="1800">
                <a:solidFill>
                  <a:srgbClr val="FF0000"/>
                </a:solidFill>
                <a:latin typeface="MS PGothic"/>
                <a:ea typeface="MS PGothic"/>
                <a:cs typeface="MS PGothic"/>
                <a:sym typeface="MS PGothic"/>
              </a:rPr>
              <a:t>全国で約6,000名</a:t>
            </a:r>
            <a:r>
              <a:rPr lang="ja" sz="12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※</a:t>
            </a:r>
            <a:r>
              <a:rPr lang="ja" sz="18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が活躍しています。</a:t>
            </a:r>
            <a:endParaRPr sz="18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" sz="18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各都道府県の大学や短期大学、専門学校、高等学校等の学生で構成され、</a:t>
            </a:r>
            <a:br>
              <a:rPr lang="ja" sz="18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</a:br>
            <a:r>
              <a:rPr lang="ja" sz="18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全国7ブロックにわかれ学生ならではのユニークな活動を展開しています。</a:t>
            </a:r>
            <a:endParaRPr sz="18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※2016年4月1日現在</a:t>
            </a:r>
            <a:endParaRPr sz="12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pic>
        <p:nvPicPr>
          <p:cNvPr id="138" name="Shape 1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5125" y="3438400"/>
            <a:ext cx="6573750" cy="322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311700" y="364775"/>
            <a:ext cx="8695500" cy="14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2400">
                <a:solidFill>
                  <a:srgbClr val="FF0000"/>
                </a:solidFill>
                <a:latin typeface="MS PGothic"/>
                <a:ea typeface="MS PGothic"/>
                <a:cs typeface="MS PGothic"/>
                <a:sym typeface="MS PGothic"/>
              </a:rPr>
              <a:t>【アーバンデータチャレンジ2017での取り組み】</a:t>
            </a:r>
            <a:br>
              <a:rPr lang="ja" sz="2400">
                <a:latin typeface="MS PGothic"/>
                <a:ea typeface="MS PGothic"/>
                <a:cs typeface="MS PGothic"/>
                <a:sym typeface="MS PGothic"/>
              </a:rPr>
            </a:br>
            <a:r>
              <a:rPr lang="ja" sz="3000">
                <a:latin typeface="MS PGothic"/>
                <a:ea typeface="MS PGothic"/>
                <a:cs typeface="MS PGothic"/>
                <a:sym typeface="MS PGothic"/>
              </a:rPr>
              <a:t>献血の普及・啓発！</a:t>
            </a:r>
            <a:endParaRPr sz="3000"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3000">
                <a:latin typeface="MS PGothic"/>
                <a:ea typeface="MS PGothic"/>
                <a:cs typeface="MS PGothic"/>
                <a:sym typeface="MS PGothic"/>
              </a:rPr>
              <a:t>献血バス日程の情報発信とSNSフォロワー拡大企画</a:t>
            </a:r>
            <a:endParaRPr sz="3000">
              <a:solidFill>
                <a:srgbClr val="FF0000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pic>
        <p:nvPicPr>
          <p:cNvPr id="144" name="Shape 1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6025" y="1966675"/>
            <a:ext cx="3664976" cy="206867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 txBox="1"/>
          <p:nvPr/>
        </p:nvSpPr>
        <p:spPr>
          <a:xfrm>
            <a:off x="311700" y="1890475"/>
            <a:ext cx="4834500" cy="21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和歌山県学生献血推進協議会と日本赤十字社</a:t>
            </a:r>
            <a:br>
              <a:rPr lang="ja" sz="18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</a:br>
            <a:r>
              <a:rPr lang="ja" sz="18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和歌山県赤十字血液センター、紀伊民報は、</a:t>
            </a:r>
            <a:br>
              <a:rPr lang="ja" sz="18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</a:br>
            <a:r>
              <a:rPr lang="ja" sz="18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オープンデータの活用と情報流通の取り組みと</a:t>
            </a:r>
            <a:br>
              <a:rPr lang="ja" sz="18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</a:br>
            <a:r>
              <a:rPr lang="ja" sz="18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して、「献血の普及・啓発！献血バス日程の情報</a:t>
            </a:r>
            <a:br>
              <a:rPr lang="ja" sz="18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</a:br>
            <a:r>
              <a:rPr lang="ja" sz="18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発信とSNSフォロワー拡大企画」を実施。</a:t>
            </a:r>
            <a:endParaRPr sz="18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46" name="Shape 146"/>
          <p:cNvSpPr txBox="1"/>
          <p:nvPr/>
        </p:nvSpPr>
        <p:spPr>
          <a:xfrm>
            <a:off x="311700" y="3656150"/>
            <a:ext cx="8832300" cy="32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500">
                <a:solidFill>
                  <a:srgbClr val="000000"/>
                </a:solidFill>
                <a:latin typeface="MS PGothic"/>
                <a:ea typeface="MS PGothic"/>
                <a:cs typeface="MS PGothic"/>
                <a:sym typeface="MS PGothic"/>
              </a:rPr>
              <a:t>【開催日時・場所】</a:t>
            </a:r>
            <a:br>
              <a:rPr lang="ja" sz="1500">
                <a:latin typeface="MS PGothic"/>
                <a:ea typeface="MS PGothic"/>
                <a:cs typeface="MS PGothic"/>
                <a:sym typeface="MS PGothic"/>
              </a:rPr>
            </a:br>
            <a:r>
              <a:rPr lang="ja" sz="1500">
                <a:solidFill>
                  <a:srgbClr val="92D050"/>
                </a:solidFill>
                <a:latin typeface="MS PGothic"/>
                <a:ea typeface="MS PGothic"/>
                <a:cs typeface="MS PGothic"/>
                <a:sym typeface="MS PGothic"/>
              </a:rPr>
              <a:t>●</a:t>
            </a:r>
            <a:r>
              <a:rPr lang="ja" sz="15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2017/8/2　企画会議（場所:紀伊民報）</a:t>
            </a:r>
            <a:br>
              <a:rPr lang="ja" sz="15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</a:br>
            <a:r>
              <a:rPr lang="ja" sz="1500">
                <a:solidFill>
                  <a:srgbClr val="92D050"/>
                </a:solidFill>
                <a:latin typeface="MS PGothic"/>
                <a:ea typeface="MS PGothic"/>
                <a:cs typeface="MS PGothic"/>
                <a:sym typeface="MS PGothic"/>
              </a:rPr>
              <a:t>●</a:t>
            </a:r>
            <a:r>
              <a:rPr lang="ja" sz="15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2017/12/10･23、2018/1/8　和歌山県内献血会場</a:t>
            </a:r>
            <a:br>
              <a:rPr lang="ja" sz="15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</a:br>
            <a:r>
              <a:rPr lang="ja" sz="1500">
                <a:solidFill>
                  <a:srgbClr val="92D050"/>
                </a:solidFill>
                <a:latin typeface="MS PGothic"/>
                <a:ea typeface="MS PGothic"/>
                <a:cs typeface="MS PGothic"/>
                <a:sym typeface="MS PGothic"/>
              </a:rPr>
              <a:t>●</a:t>
            </a:r>
            <a:r>
              <a:rPr lang="ja" sz="15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2017/12/11･12、2018/1/11　和歌山大学・近畿大学</a:t>
            </a:r>
            <a:endParaRPr sz="1500"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lang="ja" sz="1500">
                <a:latin typeface="MS PGothic"/>
                <a:ea typeface="MS PGothic"/>
                <a:cs typeface="MS PGothic"/>
                <a:sym typeface="MS PGothic"/>
              </a:rPr>
            </a:br>
            <a:r>
              <a:rPr b="1" lang="ja" sz="1500">
                <a:solidFill>
                  <a:srgbClr val="000000"/>
                </a:solidFill>
                <a:latin typeface="MS PGothic"/>
                <a:ea typeface="MS PGothic"/>
                <a:cs typeface="MS PGothic"/>
                <a:sym typeface="MS PGothic"/>
              </a:rPr>
              <a:t>【主催・共催・後援】</a:t>
            </a:r>
            <a:br>
              <a:rPr lang="ja" sz="1500">
                <a:solidFill>
                  <a:srgbClr val="000000"/>
                </a:solidFill>
                <a:latin typeface="MS PGothic"/>
                <a:ea typeface="MS PGothic"/>
                <a:cs typeface="MS PGothic"/>
                <a:sym typeface="MS PGothic"/>
              </a:rPr>
            </a:br>
            <a:r>
              <a:rPr lang="ja" sz="1500">
                <a:solidFill>
                  <a:srgbClr val="92D050"/>
                </a:solidFill>
                <a:latin typeface="MS PGothic"/>
                <a:ea typeface="MS PGothic"/>
                <a:cs typeface="MS PGothic"/>
                <a:sym typeface="MS PGothic"/>
              </a:rPr>
              <a:t>●</a:t>
            </a:r>
            <a:r>
              <a:rPr lang="ja" sz="15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主催：和歌山県学生献血推進協議会、日本赤十字社和歌山県赤十字血液センター</a:t>
            </a:r>
            <a:br>
              <a:rPr lang="ja" sz="15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</a:br>
            <a:r>
              <a:rPr lang="ja" sz="1500">
                <a:solidFill>
                  <a:srgbClr val="92D050"/>
                </a:solidFill>
                <a:latin typeface="MS PGothic"/>
                <a:ea typeface="MS PGothic"/>
                <a:cs typeface="MS PGothic"/>
                <a:sym typeface="MS PGothic"/>
              </a:rPr>
              <a:t>●</a:t>
            </a:r>
            <a:r>
              <a:rPr lang="ja" sz="15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共催：アーバンデータチャレンジ2017実行委員会</a:t>
            </a:r>
            <a:r>
              <a:rPr lang="ja" sz="1500">
                <a:latin typeface="MS PGothic"/>
                <a:ea typeface="MS PGothic"/>
                <a:cs typeface="MS PGothic"/>
                <a:sym typeface="MS PGothic"/>
              </a:rPr>
              <a:t>　</a:t>
            </a:r>
            <a:r>
              <a:rPr lang="ja" sz="1500">
                <a:solidFill>
                  <a:srgbClr val="92D050"/>
                </a:solidFill>
                <a:latin typeface="MS PGothic"/>
                <a:ea typeface="MS PGothic"/>
                <a:cs typeface="MS PGothic"/>
                <a:sym typeface="MS PGothic"/>
              </a:rPr>
              <a:t>●</a:t>
            </a:r>
            <a:r>
              <a:rPr lang="ja" sz="1500">
                <a:solidFill>
                  <a:srgbClr val="000000"/>
                </a:solidFill>
                <a:latin typeface="MS PGothic"/>
                <a:ea typeface="MS PGothic"/>
                <a:cs typeface="MS PGothic"/>
                <a:sym typeface="MS PGothic"/>
              </a:rPr>
              <a:t>後援：上仲輝幸</a:t>
            </a:r>
            <a:r>
              <a:rPr lang="ja" sz="1300">
                <a:solidFill>
                  <a:srgbClr val="000000"/>
                </a:solidFill>
                <a:latin typeface="MS PGothic"/>
                <a:ea typeface="MS PGothic"/>
                <a:cs typeface="MS PGothic"/>
                <a:sym typeface="MS PGothic"/>
              </a:rPr>
              <a:t>(UDC和歌山実行委員会・紀伊民報）</a:t>
            </a:r>
            <a:endParaRPr sz="1300">
              <a:solidFill>
                <a:srgbClr val="000000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lang="ja" sz="1500">
                <a:latin typeface="MS PGothic"/>
                <a:ea typeface="MS PGothic"/>
                <a:cs typeface="MS PGothic"/>
                <a:sym typeface="MS PGothic"/>
              </a:rPr>
            </a:br>
            <a:r>
              <a:rPr b="1" lang="ja" sz="1500">
                <a:solidFill>
                  <a:srgbClr val="000000"/>
                </a:solidFill>
                <a:latin typeface="MS PGothic"/>
                <a:ea typeface="MS PGothic"/>
                <a:cs typeface="MS PGothic"/>
                <a:sym typeface="MS PGothic"/>
              </a:rPr>
              <a:t>【参加者数】</a:t>
            </a:r>
            <a:endParaRPr b="1" sz="1500">
              <a:solidFill>
                <a:srgbClr val="000000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500">
                <a:solidFill>
                  <a:srgbClr val="92D050"/>
                </a:solidFill>
                <a:latin typeface="MS PGothic"/>
                <a:ea typeface="MS PGothic"/>
                <a:cs typeface="MS PGothic"/>
                <a:sym typeface="MS PGothic"/>
              </a:rPr>
              <a:t>●</a:t>
            </a:r>
            <a:r>
              <a:rPr lang="ja" sz="15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24名：学生21名、赤十字血液センター2名、新聞社1名</a:t>
            </a:r>
            <a:endParaRPr b="1" sz="1500">
              <a:latin typeface="MS PGothic"/>
              <a:ea typeface="MS PGothic"/>
              <a:cs typeface="MS PGothic"/>
              <a:sym typeface="MS P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/>
        </p:nvSpPr>
        <p:spPr>
          <a:xfrm>
            <a:off x="311700" y="1914550"/>
            <a:ext cx="5130000" cy="21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6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【活動内容】</a:t>
            </a:r>
            <a:endParaRPr b="1" sz="16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6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和歌山県学生献血推進協議会では、献血バス日程の</a:t>
            </a:r>
            <a:br>
              <a:rPr lang="ja" sz="16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</a:br>
            <a:r>
              <a:rPr lang="ja" sz="16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オープンデータを、RSSを通して、同協議会のfacebookと</a:t>
            </a:r>
            <a:br>
              <a:rPr lang="ja" sz="16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</a:br>
            <a:r>
              <a:rPr lang="ja" sz="16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twitterに連携。</a:t>
            </a:r>
            <a:endParaRPr sz="16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6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献血会場で、献血の普及・啓発と合わせ、同協議会サイト</a:t>
            </a:r>
            <a:br>
              <a:rPr lang="ja" sz="16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</a:br>
            <a:r>
              <a:rPr lang="ja" sz="16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のPRチラシを作成し、</a:t>
            </a:r>
            <a:r>
              <a:rPr lang="ja" sz="16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SNS</a:t>
            </a:r>
            <a:r>
              <a:rPr lang="ja" sz="16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のフォロワー拡大などに</a:t>
            </a:r>
            <a:br>
              <a:rPr lang="ja" sz="16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</a:br>
            <a:r>
              <a:rPr lang="ja" sz="16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取り組んだ。</a:t>
            </a:r>
            <a:endParaRPr sz="16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pic>
        <p:nvPicPr>
          <p:cNvPr id="152" name="Shape 1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3800" y="2090875"/>
            <a:ext cx="3317050" cy="4656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48574" y="4279125"/>
            <a:ext cx="2457652" cy="2468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0300" y="4279132"/>
            <a:ext cx="1726160" cy="2468644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>
            <p:ph type="title"/>
          </p:nvPr>
        </p:nvSpPr>
        <p:spPr>
          <a:xfrm>
            <a:off x="311700" y="364775"/>
            <a:ext cx="8695500" cy="14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2400">
                <a:solidFill>
                  <a:srgbClr val="FF0000"/>
                </a:solidFill>
                <a:latin typeface="MS PGothic"/>
                <a:ea typeface="MS PGothic"/>
                <a:cs typeface="MS PGothic"/>
                <a:sym typeface="MS PGothic"/>
              </a:rPr>
              <a:t>【アーバンデータチャレンジ2017での取り組み】</a:t>
            </a:r>
            <a:br>
              <a:rPr lang="ja" sz="2400">
                <a:latin typeface="MS PGothic"/>
                <a:ea typeface="MS PGothic"/>
                <a:cs typeface="MS PGothic"/>
                <a:sym typeface="MS PGothic"/>
              </a:rPr>
            </a:br>
            <a:r>
              <a:rPr lang="ja" sz="3000">
                <a:latin typeface="MS PGothic"/>
                <a:ea typeface="MS PGothic"/>
                <a:cs typeface="MS PGothic"/>
                <a:sym typeface="MS PGothic"/>
              </a:rPr>
              <a:t>献血の普及・啓発！</a:t>
            </a:r>
            <a:endParaRPr sz="3000"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3000">
                <a:latin typeface="MS PGothic"/>
                <a:ea typeface="MS PGothic"/>
                <a:cs typeface="MS PGothic"/>
                <a:sym typeface="MS PGothic"/>
              </a:rPr>
              <a:t>献血バス日程の情報発信とSNSフォロワー拡大企画</a:t>
            </a:r>
            <a:endParaRPr sz="3000">
              <a:solidFill>
                <a:srgbClr val="FF0000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