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2894780c_2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2894780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f0b424151_0_14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f0b424151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0b424151_0_19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f0b424151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0b424151_0_29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f0b424151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0b424151_0_7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f0b424151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f0b424151_0_35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f0b424151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8f4aadaf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28f4aad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f0b424151_0_24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f0b424151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19.png"/><Relationship Id="rId7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hyperlink" Target="http://wlk.civic.style/udc2018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hyperlink" Target="http://wutm.civic.style" TargetMode="External"/><Relationship Id="rId9" Type="http://schemas.openxmlformats.org/officeDocument/2006/relationships/image" Target="../media/image13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162350" y="4478050"/>
            <a:ext cx="6819300" cy="16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MS PGothic"/>
                <a:ea typeface="MS PGothic"/>
                <a:cs typeface="MS PGothic"/>
                <a:sym typeface="MS PGothic"/>
              </a:rPr>
              <a:t>上仲　輝幸</a:t>
            </a:r>
            <a:endParaRPr sz="2400"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株式会社 紀伊民報 </a:t>
            </a: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マルチメディア事業部 </a:t>
            </a:r>
            <a:endParaRPr sz="1800"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Gothic"/>
                <a:ea typeface="MS PGothic"/>
                <a:cs typeface="MS PGothic"/>
                <a:sym typeface="MS PGothic"/>
              </a:rPr>
              <a:t>〒646-8660　和歌山県田辺市秋津町100</a:t>
            </a:r>
            <a:endParaRPr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Gothic"/>
                <a:ea typeface="MS PGothic"/>
                <a:cs typeface="MS PGothic"/>
                <a:sym typeface="MS PGothic"/>
              </a:rPr>
              <a:t>TEL.0739-26-7171　FAX.0739-81-7181</a:t>
            </a:r>
            <a:endParaRPr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Gothic"/>
                <a:ea typeface="MS PGothic"/>
                <a:cs typeface="MS PGothic"/>
                <a:sym typeface="MS PGothic"/>
              </a:rPr>
              <a:t>e-mail：t-kmnk@agara.co.jp</a:t>
            </a:r>
            <a:endParaRPr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761473"/>
            <a:ext cx="8520600" cy="18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ja" sz="5200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rPr>
              <a:t>和歌山ローカルナレッジ</a:t>
            </a:r>
            <a:endParaRPr b="1" sz="5200">
              <a:solidFill>
                <a:schemeClr val="dk1"/>
              </a:solidFill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ja" sz="24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《様々な活動主体による地域情報化》</a:t>
            </a:r>
            <a:br>
              <a:rPr lang="ja" sz="24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32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地域を知り、共有すれば、心が動く。</a:t>
            </a:r>
            <a:endParaRPr sz="32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98500"/>
            <a:ext cx="5682300" cy="5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ja" sz="24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アーバンデータチャレンジ2018</a:t>
            </a:r>
            <a:endParaRPr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6356675" y="3650900"/>
            <a:ext cx="2606202" cy="2446200"/>
          </a:xfrm>
          <a:prstGeom prst="irregularSeal1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6630325" y="4406300"/>
            <a:ext cx="20592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MS PGothic"/>
                <a:ea typeface="MS PGothic"/>
                <a:cs typeface="MS PGothic"/>
                <a:sym typeface="MS PGothic"/>
              </a:rPr>
              <a:t>ホームページ</a:t>
            </a:r>
            <a:br>
              <a:rPr lang="ja" sz="2400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2400">
                <a:latin typeface="MS PGothic"/>
                <a:ea typeface="MS PGothic"/>
                <a:cs typeface="MS PGothic"/>
                <a:sym typeface="MS PGothic"/>
              </a:rPr>
              <a:t>印刷物</a:t>
            </a:r>
            <a:endParaRPr sz="24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311700" y="364775"/>
            <a:ext cx="8520600" cy="1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和歌山ローカルナレッジとは</a:t>
            </a:r>
            <a:endParaRPr sz="32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86375" y="1345950"/>
            <a:ext cx="8618700" cy="27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8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和歌山県におけるオープンデータの取り組みと、和歌山大学がきっかけで広がった</a:t>
            </a:r>
            <a:br>
              <a:rPr lang="ja" sz="18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8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　 LocalWikiやOSMを活用した、</a:t>
            </a:r>
            <a:r>
              <a:rPr lang="ja" sz="18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マッピングパーティーやシビックテックの活動</a:t>
            </a:r>
            <a:r>
              <a:rPr lang="ja" sz="18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。</a:t>
            </a:r>
            <a:endParaRPr sz="10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8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自治体や学校、さまざまな組織や企業、住民などが連携</a:t>
            </a:r>
            <a:r>
              <a:rPr lang="ja" sz="18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して、地域の歴史や文化、</a:t>
            </a:r>
            <a:br>
              <a:rPr lang="ja" sz="18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8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　 地理、産業、観光資源など</a:t>
            </a:r>
            <a:r>
              <a:rPr lang="ja" sz="1800">
                <a:latin typeface="MS PGothic"/>
                <a:ea typeface="MS PGothic"/>
                <a:cs typeface="MS PGothic"/>
                <a:sym typeface="MS PGothic"/>
              </a:rPr>
              <a:t>を集約し、</a:t>
            </a:r>
            <a:r>
              <a:rPr lang="ja" sz="18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共有財産</a:t>
            </a:r>
            <a:r>
              <a:rPr lang="ja" sz="1800">
                <a:latin typeface="MS PGothic"/>
                <a:ea typeface="MS PGothic"/>
                <a:cs typeface="MS PGothic"/>
                <a:sym typeface="MS PGothic"/>
              </a:rPr>
              <a:t>とする。</a:t>
            </a:r>
            <a:endParaRPr sz="18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8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紀伊民報のホームページ更新システム「ｅメイド」を通して、</a:t>
            </a:r>
            <a:r>
              <a:rPr lang="ja" sz="18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WEBサイトや印刷物で</a:t>
            </a:r>
            <a:br>
              <a:rPr lang="ja" sz="18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8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　 見える化</a:t>
            </a:r>
            <a:r>
              <a:rPr lang="ja" sz="18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。ソーシャルメディアなどを活用し、情報流通の促進をする。</a:t>
            </a:r>
            <a:endParaRPr sz="18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8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さまざまな立場や多世代との交流活動を通じて、情報を共有し、地域課題の解決に</a:t>
            </a:r>
            <a:br>
              <a:rPr lang="ja" sz="18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8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　 取り組み、昔を知り、</a:t>
            </a:r>
            <a:r>
              <a:rPr lang="ja" sz="18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今に合った地域コミュニティーの再構築が最大の目的</a:t>
            </a:r>
            <a:r>
              <a:rPr lang="ja" sz="18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。</a:t>
            </a:r>
            <a:endParaRPr sz="1800">
              <a:solidFill>
                <a:srgbClr val="92D05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653275" y="4013850"/>
            <a:ext cx="2200200" cy="7800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931868" y="4078950"/>
            <a:ext cx="16431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24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LocalWiki</a:t>
            </a:r>
            <a:endParaRPr sz="24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653275" y="4946369"/>
            <a:ext cx="2200200" cy="780000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551725" y="5011486"/>
            <a:ext cx="24033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rgbClr val="000000"/>
                </a:solidFill>
              </a:rPr>
              <a:t>OpenStreetMap</a:t>
            </a:r>
            <a:endParaRPr sz="24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3471900" y="4408925"/>
            <a:ext cx="2200200" cy="1854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3542400" y="4716275"/>
            <a:ext cx="20592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latin typeface="MS PGothic"/>
                <a:ea typeface="MS PGothic"/>
                <a:cs typeface="MS PGothic"/>
                <a:sym typeface="MS PGothic"/>
              </a:rPr>
              <a:t>ホームページ</a:t>
            </a:r>
            <a:br>
              <a:rPr lang="ja" sz="2000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2000">
                <a:latin typeface="MS PGothic"/>
                <a:ea typeface="MS PGothic"/>
                <a:cs typeface="MS PGothic"/>
                <a:sym typeface="MS PGothic"/>
              </a:rPr>
              <a:t>印刷物</a:t>
            </a:r>
            <a:br>
              <a:rPr lang="ja" sz="2000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2000">
                <a:latin typeface="MS PGothic"/>
                <a:ea typeface="MS PGothic"/>
                <a:cs typeface="MS PGothic"/>
                <a:sym typeface="MS PGothic"/>
              </a:rPr>
              <a:t>制作システム</a:t>
            </a:r>
            <a:endParaRPr sz="20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71" name="Google Shape;71;p14"/>
          <p:cNvSpPr/>
          <p:nvPr/>
        </p:nvSpPr>
        <p:spPr>
          <a:xfrm rot="-900242">
            <a:off x="5672106" y="4736617"/>
            <a:ext cx="960651" cy="58981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653275" y="5878894"/>
            <a:ext cx="2200200" cy="7800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551725" y="5944011"/>
            <a:ext cx="24033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/>
              <a:t>CSV</a:t>
            </a:r>
            <a:endParaRPr sz="24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2841341" y="5041463"/>
            <a:ext cx="960600" cy="589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 rot="900242">
            <a:off x="2841307" y="4374746"/>
            <a:ext cx="960651" cy="58981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 rot="-900242">
            <a:off x="2841298" y="5708187"/>
            <a:ext cx="960651" cy="58981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 rot="900242">
            <a:off x="5609707" y="5555021"/>
            <a:ext cx="960651" cy="58981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6491500" y="5878894"/>
            <a:ext cx="2200200" cy="7800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6389950" y="5944011"/>
            <a:ext cx="24033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/>
              <a:t>オープンデータ</a:t>
            </a:r>
            <a:endParaRPr sz="2400"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311700" y="364775"/>
            <a:ext cx="8520600" cy="12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>
                <a:latin typeface="MS PGothic"/>
                <a:ea typeface="MS PGothic"/>
                <a:cs typeface="MS PGothic"/>
                <a:sym typeface="MS PGothic"/>
              </a:rPr>
              <a:t>ホームページ更新システム「ｅメイド」</a:t>
            </a:r>
            <a:endParaRPr sz="32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486375" y="1269750"/>
            <a:ext cx="8618700" cy="23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2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eメイドは、ホームページや印刷物を制作する紀伊民報のシステム。</a:t>
            </a:r>
            <a:endParaRPr sz="20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2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さまざまAPIのサービスや、CSVからもインプットとアウトプットが可能。</a:t>
            </a:r>
            <a:endParaRPr sz="20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0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和歌山ローカルナレッジでは、下記を使用して、情報流通の促進を図る</a:t>
            </a:r>
            <a:endParaRPr b="1" sz="20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2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LocalWikiからAPIで情報を取得し、WEBサイトや印刷物を生成する仕組み</a:t>
            </a:r>
            <a:endParaRPr sz="20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2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CSVデータから、WEBサイトを生成する仕組み</a:t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4043" y="4097736"/>
            <a:ext cx="1816129" cy="22182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5"/>
          <p:cNvGrpSpPr/>
          <p:nvPr/>
        </p:nvGrpSpPr>
        <p:grpSpPr>
          <a:xfrm>
            <a:off x="6097527" y="4580915"/>
            <a:ext cx="1007377" cy="2012916"/>
            <a:chOff x="6181775" y="1261138"/>
            <a:chExt cx="2453426" cy="4902376"/>
          </a:xfrm>
        </p:grpSpPr>
        <p:pic>
          <p:nvPicPr>
            <p:cNvPr id="88" name="Google Shape;88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36763" y="1805962"/>
              <a:ext cx="2143450" cy="403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Phone画像.png" id="89" name="Google Shape;89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81775" y="1261138"/>
              <a:ext cx="2453426" cy="49023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0" name="Google Shape;9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55118" y="4091719"/>
            <a:ext cx="1577116" cy="223026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4718200" y="3846625"/>
            <a:ext cx="14457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WEBサイト</a:t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7256937" y="3846613"/>
            <a:ext cx="14457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印刷物（PDF）</a:t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213650" y="3740963"/>
            <a:ext cx="4755942" cy="2931768"/>
          </a:xfrm>
          <a:prstGeom prst="irregularSeal1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13586" y="4541313"/>
            <a:ext cx="5156100" cy="13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CC BYライセンス</a:t>
            </a:r>
            <a:br>
              <a:rPr lang="ja" sz="32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24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(二次利用、再配布が自由)</a:t>
            </a:r>
            <a:endParaRPr sz="2400"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311700" y="364775"/>
            <a:ext cx="8520600" cy="12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>
                <a:latin typeface="MS PGothic"/>
                <a:ea typeface="MS PGothic"/>
                <a:cs typeface="MS PGothic"/>
                <a:sym typeface="MS PGothic"/>
              </a:rPr>
              <a:t>アーバンデータチャレンジ2018の活動紹介</a:t>
            </a:r>
            <a:endParaRPr sz="32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486375" y="1498350"/>
            <a:ext cx="8618700" cy="49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UDC和歌山実行委員会では、</a:t>
            </a:r>
            <a:r>
              <a:rPr lang="ja" sz="26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継続した活動を原則</a:t>
            </a:r>
            <a:r>
              <a:rPr lang="ja" sz="2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とした、</a:t>
            </a:r>
            <a:br>
              <a:rPr lang="ja" sz="2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2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下記</a:t>
            </a:r>
            <a:r>
              <a:rPr lang="ja" sz="26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２</a:t>
            </a:r>
            <a:r>
              <a:rPr lang="ja" sz="26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つの取り組み</a:t>
            </a:r>
            <a:r>
              <a:rPr lang="ja" sz="2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をして作品を作った。</a:t>
            </a:r>
            <a:endParaRPr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>
                <a:solidFill>
                  <a:srgbClr val="FF990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450年余りの歴史をもつ田辺祭を情報化</a:t>
            </a:r>
            <a:b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　　</a:t>
            </a: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【和歌山大学主体】</a:t>
            </a:r>
            <a:endParaRPr sz="2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>
                <a:solidFill>
                  <a:srgbClr val="FF990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串本古座高校CGS部 防災</a:t>
            </a: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（避難場所）</a:t>
            </a: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マップ作り</a:t>
            </a:r>
            <a:b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　　【上仲</a:t>
            </a:r>
            <a:r>
              <a:rPr lang="ja" sz="2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（紀伊民報）</a:t>
            </a: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主体】</a:t>
            </a:r>
            <a:endParaRPr sz="22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4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リンク集：</a:t>
            </a:r>
            <a:r>
              <a:rPr lang="ja" sz="2400" u="sng">
                <a:solidFill>
                  <a:schemeClr val="hlink"/>
                </a:solidFill>
                <a:latin typeface="MS PGothic"/>
                <a:ea typeface="MS PGothic"/>
                <a:cs typeface="MS PGothic"/>
                <a:sym typeface="MS PGothic"/>
                <a:hlinkClick r:id="rId4"/>
              </a:rPr>
              <a:t>http://wlk.civic.style/udc2018/</a:t>
            </a:r>
            <a:endParaRPr sz="22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311700" y="364775"/>
            <a:ext cx="8520600" cy="12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700">
                <a:latin typeface="MS PGothic"/>
                <a:ea typeface="MS PGothic"/>
                <a:cs typeface="MS PGothic"/>
                <a:sym typeface="MS PGothic"/>
              </a:rPr>
              <a:t>「田辺祭を世界に発信！」～OSMとLoacalWikiを活用した、地域資源の発掘と情報発信によるリーダー育成事業～</a:t>
            </a:r>
            <a:endParaRPr sz="27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235500" y="0"/>
            <a:ext cx="54180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LocalWikiを活用した取り組み【和歌山大学主体】</a:t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486375" y="1498350"/>
            <a:ext cx="4708200" cy="49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【活動内容】</a:t>
            </a:r>
            <a:endParaRPr b="1" sz="16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450年余りの歴史をもつ田辺祭に、</a:t>
            </a:r>
            <a:r>
              <a:rPr lang="ja" sz="1600">
                <a:latin typeface="MS PGothic"/>
                <a:ea typeface="MS PGothic"/>
                <a:cs typeface="MS PGothic"/>
                <a:sym typeface="MS PGothic"/>
              </a:rPr>
              <a:t>和歌山</a:t>
            </a:r>
            <a:r>
              <a:rPr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大学生</a:t>
            </a:r>
            <a:r>
              <a:rPr lang="ja" sz="1600">
                <a:latin typeface="MS PGothic"/>
                <a:ea typeface="MS PGothic"/>
                <a:cs typeface="MS PGothic"/>
                <a:sym typeface="MS PGothic"/>
              </a:rPr>
              <a:t>と</a:t>
            </a:r>
            <a:endParaRPr sz="1600"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latin typeface="MS PGothic"/>
                <a:ea typeface="MS PGothic"/>
                <a:cs typeface="MS PGothic"/>
                <a:sym typeface="MS PGothic"/>
              </a:rPr>
              <a:t>地元の高校２校</a:t>
            </a:r>
            <a:r>
              <a:rPr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が参加。</a:t>
            </a:r>
            <a:endParaRPr sz="16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住民らの手伝いをしながら祭りの歴史や行事などを調べ、LocalWikiとOSMにまとめる。</a:t>
            </a:r>
            <a:endParaRPr sz="16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本活動の成果は、紀伊民報が開発したLoacalWikiやOSMにあるデータを、APIを使ってWebサイトや印刷物に出力するシステムを使って、UDC提出作品とする。</a:t>
            </a:r>
            <a:endParaRPr sz="16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【目的】</a:t>
            </a:r>
            <a:endParaRPr b="1" sz="16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活動を通して、持続可能な社会を担う</a:t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リーダーの育成を行うとともに、その</a:t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成果を通じて地元愛の醸成を行うことが</a:t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主たる目的。</a:t>
            </a:r>
            <a:endParaRPr sz="1600"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0775" y="1479250"/>
            <a:ext cx="3152775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9050" y="3131000"/>
            <a:ext cx="314325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6838" y="4962250"/>
            <a:ext cx="3114675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311700" y="364775"/>
            <a:ext cx="8520600" cy="12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700">
                <a:latin typeface="MS PGothic"/>
                <a:ea typeface="MS PGothic"/>
                <a:cs typeface="MS PGothic"/>
                <a:sym typeface="MS PGothic"/>
              </a:rPr>
              <a:t>「田辺祭を世界に発信！」～OSMとLoacalWikiを活用した、地域資源の発掘と情報発信によるリーダー育成事業～</a:t>
            </a:r>
            <a:endParaRPr sz="27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486375" y="1498350"/>
            <a:ext cx="4800000" cy="5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【</a:t>
            </a:r>
            <a:r>
              <a:rPr b="1"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開催日時・場所</a:t>
            </a:r>
            <a:r>
              <a:rPr b="1"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】</a:t>
            </a:r>
            <a:br>
              <a:rPr lang="ja" sz="1600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2018/7/24・25　田辺市街地</a:t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［報告会］</a:t>
            </a:r>
            <a:b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2018/11/23　和歌山県立情報交流センターBig・U</a:t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【主催・共催・後援】</a:t>
            </a:r>
            <a:b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主催：和歌山大学出口研究室、</a:t>
            </a:r>
            <a:b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　　　　和歌山大学 南紀熊野サテライト</a:t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協力：UDC和歌山実行委員会</a:t>
            </a:r>
            <a:endParaRPr sz="12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【</a:t>
            </a:r>
            <a:r>
              <a:rPr b="1"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参加者数</a:t>
            </a:r>
            <a:r>
              <a:rPr b="1"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】</a:t>
            </a:r>
            <a:endParaRPr b="1" sz="16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40名：和歌山大学生6名、和歌山大学教職員4名、</a:t>
            </a:r>
            <a:b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	 田辺高校2名、神島高校20名、</a:t>
            </a:r>
            <a:b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	 高校教諭2名、広報協力6名</a:t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【ホームページ】</a:t>
            </a:r>
            <a:endParaRPr b="1"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600" u="sng">
                <a:solidFill>
                  <a:schemeClr val="hlink"/>
                </a:solidFill>
                <a:latin typeface="MS PGothic"/>
                <a:ea typeface="MS PGothic"/>
                <a:cs typeface="MS PGothic"/>
                <a:sym typeface="MS PGothic"/>
                <a:hlinkClick r:id="rId4"/>
              </a:rPr>
              <a:t>http://wutm.civic.style</a:t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235500" y="0"/>
            <a:ext cx="54180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LocalWikiを活用した取り組み【和歌山大学主体】</a:t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9692" y="1581250"/>
            <a:ext cx="2005670" cy="457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32717" y="2750050"/>
            <a:ext cx="1349389" cy="166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82975" y="2452115"/>
            <a:ext cx="1320381" cy="250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47224" y="4954640"/>
            <a:ext cx="1320381" cy="182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82981" y="5214087"/>
            <a:ext cx="1320381" cy="130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Google Shape;127;p19"/>
          <p:cNvCxnSpPr/>
          <p:nvPr/>
        </p:nvCxnSpPr>
        <p:spPr>
          <a:xfrm flipH="1" rot="10800000">
            <a:off x="4601175" y="3356025"/>
            <a:ext cx="1614900" cy="846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" name="Google Shape;128;p19"/>
          <p:cNvCxnSpPr/>
          <p:nvPr/>
        </p:nvCxnSpPr>
        <p:spPr>
          <a:xfrm>
            <a:off x="4620650" y="4231525"/>
            <a:ext cx="1128600" cy="992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" name="Google Shape;129;p19"/>
          <p:cNvCxnSpPr/>
          <p:nvPr/>
        </p:nvCxnSpPr>
        <p:spPr>
          <a:xfrm>
            <a:off x="4620650" y="4221800"/>
            <a:ext cx="2480700" cy="1196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9"/>
          <p:cNvCxnSpPr/>
          <p:nvPr/>
        </p:nvCxnSpPr>
        <p:spPr>
          <a:xfrm>
            <a:off x="4649825" y="4173175"/>
            <a:ext cx="2616900" cy="544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19"/>
          <p:cNvCxnSpPr>
            <a:endCxn id="132" idx="2"/>
          </p:cNvCxnSpPr>
          <p:nvPr/>
        </p:nvCxnSpPr>
        <p:spPr>
          <a:xfrm>
            <a:off x="4727550" y="4231450"/>
            <a:ext cx="3729000" cy="1061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19"/>
          <p:cNvCxnSpPr>
            <a:endCxn id="134" idx="2"/>
          </p:cNvCxnSpPr>
          <p:nvPr/>
        </p:nvCxnSpPr>
        <p:spPr>
          <a:xfrm>
            <a:off x="4717950" y="4231425"/>
            <a:ext cx="3510000" cy="113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19"/>
          <p:cNvCxnSpPr/>
          <p:nvPr/>
        </p:nvCxnSpPr>
        <p:spPr>
          <a:xfrm flipH="1" rot="10800000">
            <a:off x="4630375" y="3317275"/>
            <a:ext cx="3132300" cy="855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9"/>
          <p:cNvCxnSpPr/>
          <p:nvPr/>
        </p:nvCxnSpPr>
        <p:spPr>
          <a:xfrm flipH="1" rot="10800000">
            <a:off x="4679000" y="4134175"/>
            <a:ext cx="1812600" cy="39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19"/>
          <p:cNvCxnSpPr/>
          <p:nvPr/>
        </p:nvCxnSpPr>
        <p:spPr>
          <a:xfrm>
            <a:off x="1215950" y="3511675"/>
            <a:ext cx="3395100" cy="661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19"/>
          <p:cNvCxnSpPr/>
          <p:nvPr/>
        </p:nvCxnSpPr>
        <p:spPr>
          <a:xfrm>
            <a:off x="2694550" y="3424125"/>
            <a:ext cx="1906500" cy="758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19"/>
          <p:cNvCxnSpPr/>
          <p:nvPr/>
        </p:nvCxnSpPr>
        <p:spPr>
          <a:xfrm flipH="1" rot="10800000">
            <a:off x="2694550" y="4153775"/>
            <a:ext cx="1935900" cy="97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19"/>
          <p:cNvCxnSpPr/>
          <p:nvPr/>
        </p:nvCxnSpPr>
        <p:spPr>
          <a:xfrm flipH="1" rot="10800000">
            <a:off x="2451350" y="4163525"/>
            <a:ext cx="2169300" cy="807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9"/>
          <p:cNvCxnSpPr/>
          <p:nvPr/>
        </p:nvCxnSpPr>
        <p:spPr>
          <a:xfrm flipH="1" rot="10800000">
            <a:off x="1201350" y="4221700"/>
            <a:ext cx="3380400" cy="308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9"/>
          <p:cNvCxnSpPr/>
          <p:nvPr/>
        </p:nvCxnSpPr>
        <p:spPr>
          <a:xfrm flipH="1" rot="10800000">
            <a:off x="1113800" y="4153650"/>
            <a:ext cx="3526200" cy="882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19"/>
          <p:cNvCxnSpPr/>
          <p:nvPr/>
        </p:nvCxnSpPr>
        <p:spPr>
          <a:xfrm flipH="1" rot="10800000">
            <a:off x="3584625" y="4153825"/>
            <a:ext cx="1016700" cy="1261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19"/>
          <p:cNvSpPr txBox="1"/>
          <p:nvPr>
            <p:ph type="title"/>
          </p:nvPr>
        </p:nvSpPr>
        <p:spPr>
          <a:xfrm>
            <a:off x="311700" y="364775"/>
            <a:ext cx="8520600" cy="12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>
                <a:latin typeface="MS PGothic"/>
                <a:ea typeface="MS PGothic"/>
                <a:cs typeface="MS PGothic"/>
                <a:sym typeface="MS PGothic"/>
              </a:rPr>
              <a:t>目的は違っても、共通の取り組み</a:t>
            </a:r>
            <a:endParaRPr sz="3200">
              <a:latin typeface="MS PGothic"/>
              <a:ea typeface="MS PGothic"/>
              <a:cs typeface="MS PGothic"/>
              <a:sym typeface="MS PGothic"/>
            </a:endParaRPr>
          </a:p>
        </p:txBody>
      </p:sp>
      <p:cxnSp>
        <p:nvCxnSpPr>
          <p:cNvPr id="145" name="Google Shape;145;p19"/>
          <p:cNvCxnSpPr/>
          <p:nvPr/>
        </p:nvCxnSpPr>
        <p:spPr>
          <a:xfrm>
            <a:off x="4572000" y="2483800"/>
            <a:ext cx="0" cy="3288000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19"/>
          <p:cNvSpPr txBox="1"/>
          <p:nvPr/>
        </p:nvSpPr>
        <p:spPr>
          <a:xfrm>
            <a:off x="681000" y="2483800"/>
            <a:ext cx="32100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人（住民・組織）</a:t>
            </a:r>
            <a:endParaRPr/>
          </a:p>
        </p:txBody>
      </p:sp>
      <p:sp>
        <p:nvSpPr>
          <p:cNvPr id="147" name="Google Shape;147;p19"/>
          <p:cNvSpPr txBox="1"/>
          <p:nvPr/>
        </p:nvSpPr>
        <p:spPr>
          <a:xfrm>
            <a:off x="5253000" y="2483800"/>
            <a:ext cx="32100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目的</a:t>
            </a: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442675" y="1467475"/>
            <a:ext cx="8258700" cy="9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地域活性化という共通の目的があっても、それぞれの状況や立場によって、</a:t>
            </a:r>
            <a:br>
              <a:rPr lang="ja" sz="2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b="1" lang="ja" sz="24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目的は異なる。</a:t>
            </a:r>
            <a:endParaRPr b="1" sz="24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3137175" y="3057725"/>
            <a:ext cx="2869668" cy="2334636"/>
          </a:xfrm>
          <a:prstGeom prst="irregularSeal1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2967000" y="3563775"/>
            <a:ext cx="3210000" cy="14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地域活性化</a:t>
            </a:r>
            <a:endParaRPr sz="28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LocalWiki</a:t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情報の集約と発信</a:t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grpSp>
        <p:nvGrpSpPr>
          <p:cNvPr id="151" name="Google Shape;151;p19"/>
          <p:cNvGrpSpPr/>
          <p:nvPr/>
        </p:nvGrpSpPr>
        <p:grpSpPr>
          <a:xfrm>
            <a:off x="1843450" y="3061550"/>
            <a:ext cx="1614600" cy="653700"/>
            <a:chOff x="442675" y="2752925"/>
            <a:chExt cx="1614600" cy="653700"/>
          </a:xfrm>
        </p:grpSpPr>
        <p:sp>
          <p:nvSpPr>
            <p:cNvPr id="152" name="Google Shape;152;p19"/>
            <p:cNvSpPr/>
            <p:nvPr/>
          </p:nvSpPr>
          <p:spPr>
            <a:xfrm>
              <a:off x="598225" y="2752925"/>
              <a:ext cx="1303500" cy="653700"/>
            </a:xfrm>
            <a:prstGeom prst="ellipse">
              <a:avLst/>
            </a:pr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9"/>
            <p:cNvSpPr txBox="1"/>
            <p:nvPr/>
          </p:nvSpPr>
          <p:spPr>
            <a:xfrm>
              <a:off x="442675" y="2865725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学校</a:t>
              </a:r>
              <a:endParaRPr sz="1800"/>
            </a:p>
          </p:txBody>
        </p:sp>
      </p:grpSp>
      <p:grpSp>
        <p:nvGrpSpPr>
          <p:cNvPr id="154" name="Google Shape;154;p19"/>
          <p:cNvGrpSpPr/>
          <p:nvPr/>
        </p:nvGrpSpPr>
        <p:grpSpPr>
          <a:xfrm>
            <a:off x="1843450" y="3899088"/>
            <a:ext cx="1614600" cy="653700"/>
            <a:chOff x="442675" y="3463050"/>
            <a:chExt cx="1614600" cy="653700"/>
          </a:xfrm>
        </p:grpSpPr>
        <p:sp>
          <p:nvSpPr>
            <p:cNvPr id="155" name="Google Shape;155;p19"/>
            <p:cNvSpPr/>
            <p:nvPr/>
          </p:nvSpPr>
          <p:spPr>
            <a:xfrm>
              <a:off x="598225" y="3463050"/>
              <a:ext cx="1303500" cy="653700"/>
            </a:xfrm>
            <a:prstGeom prst="ellipse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9"/>
            <p:cNvSpPr txBox="1"/>
            <p:nvPr/>
          </p:nvSpPr>
          <p:spPr>
            <a:xfrm>
              <a:off x="442675" y="3575850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自治体</a:t>
              </a:r>
              <a:endParaRPr sz="1800"/>
            </a:p>
          </p:txBody>
        </p:sp>
      </p:grpSp>
      <p:grpSp>
        <p:nvGrpSpPr>
          <p:cNvPr id="157" name="Google Shape;157;p19"/>
          <p:cNvGrpSpPr/>
          <p:nvPr/>
        </p:nvGrpSpPr>
        <p:grpSpPr>
          <a:xfrm>
            <a:off x="292150" y="3191038"/>
            <a:ext cx="1614600" cy="653700"/>
            <a:chOff x="442675" y="4357975"/>
            <a:chExt cx="1614600" cy="653700"/>
          </a:xfrm>
        </p:grpSpPr>
        <p:sp>
          <p:nvSpPr>
            <p:cNvPr id="158" name="Google Shape;158;p19"/>
            <p:cNvSpPr/>
            <p:nvPr/>
          </p:nvSpPr>
          <p:spPr>
            <a:xfrm>
              <a:off x="598225" y="4357975"/>
              <a:ext cx="1303500" cy="653700"/>
            </a:xfrm>
            <a:prstGeom prst="ellipse">
              <a:avLst/>
            </a:prstGeom>
            <a:solidFill>
              <a:srgbClr val="EAD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9"/>
            <p:cNvSpPr txBox="1"/>
            <p:nvPr/>
          </p:nvSpPr>
          <p:spPr>
            <a:xfrm>
              <a:off x="442675" y="4470775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観光協会</a:t>
              </a:r>
              <a:endParaRPr sz="1800"/>
            </a:p>
          </p:txBody>
        </p:sp>
      </p:grpSp>
      <p:grpSp>
        <p:nvGrpSpPr>
          <p:cNvPr id="160" name="Google Shape;160;p19"/>
          <p:cNvGrpSpPr/>
          <p:nvPr/>
        </p:nvGrpSpPr>
        <p:grpSpPr>
          <a:xfrm>
            <a:off x="374575" y="4007150"/>
            <a:ext cx="1614600" cy="653700"/>
            <a:chOff x="442675" y="5194550"/>
            <a:chExt cx="1614600" cy="653700"/>
          </a:xfrm>
        </p:grpSpPr>
        <p:sp>
          <p:nvSpPr>
            <p:cNvPr id="161" name="Google Shape;161;p19"/>
            <p:cNvSpPr/>
            <p:nvPr/>
          </p:nvSpPr>
          <p:spPr>
            <a:xfrm>
              <a:off x="598225" y="5194550"/>
              <a:ext cx="1303500" cy="653700"/>
            </a:xfrm>
            <a:prstGeom prst="ellipse">
              <a:avLst/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9"/>
            <p:cNvSpPr txBox="1"/>
            <p:nvPr/>
          </p:nvSpPr>
          <p:spPr>
            <a:xfrm>
              <a:off x="442675" y="5307350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商工会議所</a:t>
              </a:r>
              <a:endParaRPr sz="1800"/>
            </a:p>
          </p:txBody>
        </p:sp>
      </p:grpSp>
      <p:grpSp>
        <p:nvGrpSpPr>
          <p:cNvPr id="163" name="Google Shape;163;p19"/>
          <p:cNvGrpSpPr/>
          <p:nvPr/>
        </p:nvGrpSpPr>
        <p:grpSpPr>
          <a:xfrm>
            <a:off x="311700" y="4952750"/>
            <a:ext cx="1614600" cy="653700"/>
            <a:chOff x="442675" y="5992200"/>
            <a:chExt cx="1614600" cy="653700"/>
          </a:xfrm>
        </p:grpSpPr>
        <p:sp>
          <p:nvSpPr>
            <p:cNvPr id="164" name="Google Shape;164;p19"/>
            <p:cNvSpPr/>
            <p:nvPr/>
          </p:nvSpPr>
          <p:spPr>
            <a:xfrm>
              <a:off x="598225" y="5992200"/>
              <a:ext cx="1303500" cy="653700"/>
            </a:xfrm>
            <a:prstGeom prst="ellipse">
              <a:avLst/>
            </a:pr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9"/>
            <p:cNvSpPr txBox="1"/>
            <p:nvPr/>
          </p:nvSpPr>
          <p:spPr>
            <a:xfrm>
              <a:off x="442675" y="6105000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企業</a:t>
              </a:r>
              <a:endParaRPr sz="1800"/>
            </a:p>
          </p:txBody>
        </p:sp>
      </p:grpSp>
      <p:grpSp>
        <p:nvGrpSpPr>
          <p:cNvPr id="166" name="Google Shape;166;p19"/>
          <p:cNvGrpSpPr/>
          <p:nvPr/>
        </p:nvGrpSpPr>
        <p:grpSpPr>
          <a:xfrm>
            <a:off x="2816225" y="5118100"/>
            <a:ext cx="1614600" cy="653700"/>
            <a:chOff x="2329850" y="5992200"/>
            <a:chExt cx="1614600" cy="653700"/>
          </a:xfrm>
        </p:grpSpPr>
        <p:sp>
          <p:nvSpPr>
            <p:cNvPr id="167" name="Google Shape;167;p19"/>
            <p:cNvSpPr/>
            <p:nvPr/>
          </p:nvSpPr>
          <p:spPr>
            <a:xfrm>
              <a:off x="2485400" y="5992200"/>
              <a:ext cx="1303500" cy="6537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9"/>
            <p:cNvSpPr txBox="1"/>
            <p:nvPr/>
          </p:nvSpPr>
          <p:spPr>
            <a:xfrm>
              <a:off x="2329850" y="6105000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地域メディア</a:t>
              </a:r>
              <a:endParaRPr sz="1800"/>
            </a:p>
          </p:txBody>
        </p:sp>
      </p:grpSp>
      <p:grpSp>
        <p:nvGrpSpPr>
          <p:cNvPr id="169" name="Google Shape;169;p19"/>
          <p:cNvGrpSpPr/>
          <p:nvPr/>
        </p:nvGrpSpPr>
        <p:grpSpPr>
          <a:xfrm>
            <a:off x="1590575" y="4662800"/>
            <a:ext cx="1614600" cy="653700"/>
            <a:chOff x="2329850" y="4961050"/>
            <a:chExt cx="1614600" cy="653700"/>
          </a:xfrm>
        </p:grpSpPr>
        <p:sp>
          <p:nvSpPr>
            <p:cNvPr id="170" name="Google Shape;170;p19"/>
            <p:cNvSpPr/>
            <p:nvPr/>
          </p:nvSpPr>
          <p:spPr>
            <a:xfrm>
              <a:off x="2485400" y="4961050"/>
              <a:ext cx="1303500" cy="653700"/>
            </a:xfrm>
            <a:prstGeom prst="ellipse">
              <a:avLst/>
            </a:pr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9"/>
            <p:cNvSpPr txBox="1"/>
            <p:nvPr/>
          </p:nvSpPr>
          <p:spPr>
            <a:xfrm>
              <a:off x="2329850" y="5073850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NPO</a:t>
              </a:r>
              <a:endParaRPr sz="1800"/>
            </a:p>
          </p:txBody>
        </p:sp>
      </p:grpSp>
      <p:grpSp>
        <p:nvGrpSpPr>
          <p:cNvPr id="172" name="Google Shape;172;p19"/>
          <p:cNvGrpSpPr/>
          <p:nvPr/>
        </p:nvGrpSpPr>
        <p:grpSpPr>
          <a:xfrm>
            <a:off x="5374600" y="3028550"/>
            <a:ext cx="1614600" cy="653700"/>
            <a:chOff x="5685875" y="2752925"/>
            <a:chExt cx="1614600" cy="653700"/>
          </a:xfrm>
        </p:grpSpPr>
        <p:sp>
          <p:nvSpPr>
            <p:cNvPr id="173" name="Google Shape;173;p19"/>
            <p:cNvSpPr/>
            <p:nvPr/>
          </p:nvSpPr>
          <p:spPr>
            <a:xfrm>
              <a:off x="5841425" y="2752925"/>
              <a:ext cx="1303500" cy="653700"/>
            </a:xfrm>
            <a:prstGeom prst="ellipse">
              <a:avLst/>
            </a:pr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9"/>
            <p:cNvSpPr txBox="1"/>
            <p:nvPr/>
          </p:nvSpPr>
          <p:spPr>
            <a:xfrm>
              <a:off x="5685875" y="2865725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教育</a:t>
              </a:r>
              <a:endParaRPr sz="1800"/>
            </a:p>
          </p:txBody>
        </p:sp>
      </p:grpSp>
      <p:grpSp>
        <p:nvGrpSpPr>
          <p:cNvPr id="175" name="Google Shape;175;p19"/>
          <p:cNvGrpSpPr/>
          <p:nvPr/>
        </p:nvGrpSpPr>
        <p:grpSpPr>
          <a:xfrm>
            <a:off x="7065400" y="2992900"/>
            <a:ext cx="1614600" cy="653700"/>
            <a:chOff x="5685875" y="3463050"/>
            <a:chExt cx="1614600" cy="653700"/>
          </a:xfrm>
        </p:grpSpPr>
        <p:sp>
          <p:nvSpPr>
            <p:cNvPr id="176" name="Google Shape;176;p19"/>
            <p:cNvSpPr/>
            <p:nvPr/>
          </p:nvSpPr>
          <p:spPr>
            <a:xfrm>
              <a:off x="5841425" y="3463050"/>
              <a:ext cx="1303500" cy="653700"/>
            </a:xfrm>
            <a:prstGeom prst="ellipse">
              <a:avLst/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9"/>
            <p:cNvSpPr txBox="1"/>
            <p:nvPr/>
          </p:nvSpPr>
          <p:spPr>
            <a:xfrm>
              <a:off x="5685875" y="3575850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郷土愛の育み</a:t>
              </a:r>
              <a:endParaRPr sz="1800"/>
            </a:p>
          </p:txBody>
        </p:sp>
      </p:grpSp>
      <p:grpSp>
        <p:nvGrpSpPr>
          <p:cNvPr id="178" name="Google Shape;178;p19"/>
          <p:cNvGrpSpPr/>
          <p:nvPr/>
        </p:nvGrpSpPr>
        <p:grpSpPr>
          <a:xfrm>
            <a:off x="5684275" y="3745788"/>
            <a:ext cx="1614600" cy="653700"/>
            <a:chOff x="5685875" y="4357975"/>
            <a:chExt cx="1614600" cy="653700"/>
          </a:xfrm>
        </p:grpSpPr>
        <p:sp>
          <p:nvSpPr>
            <p:cNvPr id="179" name="Google Shape;179;p19"/>
            <p:cNvSpPr/>
            <p:nvPr/>
          </p:nvSpPr>
          <p:spPr>
            <a:xfrm>
              <a:off x="5841425" y="4357975"/>
              <a:ext cx="1303500" cy="6537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9"/>
            <p:cNvSpPr txBox="1"/>
            <p:nvPr/>
          </p:nvSpPr>
          <p:spPr>
            <a:xfrm>
              <a:off x="5685875" y="4470775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少子化対策</a:t>
              </a:r>
              <a:endParaRPr sz="1800"/>
            </a:p>
          </p:txBody>
        </p:sp>
      </p:grpSp>
      <p:grpSp>
        <p:nvGrpSpPr>
          <p:cNvPr id="181" name="Google Shape;181;p19"/>
          <p:cNvGrpSpPr/>
          <p:nvPr/>
        </p:nvGrpSpPr>
        <p:grpSpPr>
          <a:xfrm>
            <a:off x="4943325" y="4876550"/>
            <a:ext cx="1614600" cy="653700"/>
            <a:chOff x="5685875" y="5194550"/>
            <a:chExt cx="1614600" cy="653700"/>
          </a:xfrm>
        </p:grpSpPr>
        <p:sp>
          <p:nvSpPr>
            <p:cNvPr id="182" name="Google Shape;182;p19"/>
            <p:cNvSpPr/>
            <p:nvPr/>
          </p:nvSpPr>
          <p:spPr>
            <a:xfrm>
              <a:off x="5841425" y="5194550"/>
              <a:ext cx="1303500" cy="653700"/>
            </a:xfrm>
            <a:prstGeom prst="ellipse">
              <a:avLst/>
            </a:pr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9"/>
            <p:cNvSpPr txBox="1"/>
            <p:nvPr/>
          </p:nvSpPr>
          <p:spPr>
            <a:xfrm>
              <a:off x="5685875" y="5307350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高齢者対策</a:t>
              </a:r>
              <a:endParaRPr sz="1800"/>
            </a:p>
          </p:txBody>
        </p:sp>
      </p:grpSp>
      <p:grpSp>
        <p:nvGrpSpPr>
          <p:cNvPr id="184" name="Google Shape;184;p19"/>
          <p:cNvGrpSpPr/>
          <p:nvPr/>
        </p:nvGrpSpPr>
        <p:grpSpPr>
          <a:xfrm>
            <a:off x="7649250" y="4751950"/>
            <a:ext cx="1614600" cy="653700"/>
            <a:chOff x="5685875" y="5992200"/>
            <a:chExt cx="1614600" cy="653700"/>
          </a:xfrm>
        </p:grpSpPr>
        <p:sp>
          <p:nvSpPr>
            <p:cNvPr id="185" name="Google Shape;185;p19"/>
            <p:cNvSpPr/>
            <p:nvPr/>
          </p:nvSpPr>
          <p:spPr>
            <a:xfrm>
              <a:off x="5841425" y="5992200"/>
              <a:ext cx="1303500" cy="653700"/>
            </a:xfrm>
            <a:prstGeom prst="ellipse">
              <a:avLst/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9"/>
            <p:cNvSpPr txBox="1"/>
            <p:nvPr/>
          </p:nvSpPr>
          <p:spPr>
            <a:xfrm>
              <a:off x="5685875" y="6105000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地産地消</a:t>
              </a:r>
              <a:endParaRPr sz="1800"/>
            </a:p>
          </p:txBody>
        </p:sp>
      </p:grpSp>
      <p:grpSp>
        <p:nvGrpSpPr>
          <p:cNvPr id="186" name="Google Shape;186;p19"/>
          <p:cNvGrpSpPr/>
          <p:nvPr/>
        </p:nvGrpSpPr>
        <p:grpSpPr>
          <a:xfrm>
            <a:off x="6288975" y="5095925"/>
            <a:ext cx="1614600" cy="653700"/>
            <a:chOff x="7573050" y="5992200"/>
            <a:chExt cx="1614600" cy="653700"/>
          </a:xfrm>
        </p:grpSpPr>
        <p:sp>
          <p:nvSpPr>
            <p:cNvPr id="187" name="Google Shape;187;p19"/>
            <p:cNvSpPr/>
            <p:nvPr/>
          </p:nvSpPr>
          <p:spPr>
            <a:xfrm>
              <a:off x="7728600" y="5992200"/>
              <a:ext cx="1303500" cy="6537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9"/>
            <p:cNvSpPr txBox="1"/>
            <p:nvPr/>
          </p:nvSpPr>
          <p:spPr>
            <a:xfrm>
              <a:off x="7573050" y="6105000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ビジネス</a:t>
              </a:r>
              <a:endParaRPr sz="1800"/>
            </a:p>
          </p:txBody>
        </p:sp>
      </p:grpSp>
      <p:grpSp>
        <p:nvGrpSpPr>
          <p:cNvPr id="189" name="Google Shape;189;p19"/>
          <p:cNvGrpSpPr/>
          <p:nvPr/>
        </p:nvGrpSpPr>
        <p:grpSpPr>
          <a:xfrm>
            <a:off x="7420650" y="3804225"/>
            <a:ext cx="1614600" cy="653700"/>
            <a:chOff x="7573050" y="4961050"/>
            <a:chExt cx="1614600" cy="653700"/>
          </a:xfrm>
        </p:grpSpPr>
        <p:sp>
          <p:nvSpPr>
            <p:cNvPr id="190" name="Google Shape;190;p19"/>
            <p:cNvSpPr/>
            <p:nvPr/>
          </p:nvSpPr>
          <p:spPr>
            <a:xfrm>
              <a:off x="7728600" y="4961050"/>
              <a:ext cx="1303500" cy="653700"/>
            </a:xfrm>
            <a:prstGeom prst="ellipse">
              <a:avLst/>
            </a:prstGeom>
            <a:solidFill>
              <a:srgbClr val="EAD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9"/>
            <p:cNvSpPr txBox="1"/>
            <p:nvPr/>
          </p:nvSpPr>
          <p:spPr>
            <a:xfrm>
              <a:off x="7573050" y="5073850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観光推進</a:t>
              </a:r>
              <a:endParaRPr sz="1800"/>
            </a:p>
          </p:txBody>
        </p:sp>
      </p:grpSp>
      <p:grpSp>
        <p:nvGrpSpPr>
          <p:cNvPr id="191" name="Google Shape;191;p19"/>
          <p:cNvGrpSpPr/>
          <p:nvPr/>
        </p:nvGrpSpPr>
        <p:grpSpPr>
          <a:xfrm>
            <a:off x="6426625" y="4349475"/>
            <a:ext cx="1614600" cy="653700"/>
            <a:chOff x="7475750" y="3900775"/>
            <a:chExt cx="1614600" cy="653700"/>
          </a:xfrm>
        </p:grpSpPr>
        <p:sp>
          <p:nvSpPr>
            <p:cNvPr id="192" name="Google Shape;192;p19"/>
            <p:cNvSpPr/>
            <p:nvPr/>
          </p:nvSpPr>
          <p:spPr>
            <a:xfrm>
              <a:off x="7631300" y="3900775"/>
              <a:ext cx="1303500" cy="6537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9"/>
            <p:cNvSpPr txBox="1"/>
            <p:nvPr/>
          </p:nvSpPr>
          <p:spPr>
            <a:xfrm>
              <a:off x="7475750" y="4013575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防災</a:t>
              </a:r>
              <a:endParaRPr sz="1800"/>
            </a:p>
          </p:txBody>
        </p:sp>
      </p:grpSp>
      <p:sp>
        <p:nvSpPr>
          <p:cNvPr id="194" name="Google Shape;194;p19"/>
          <p:cNvSpPr txBox="1"/>
          <p:nvPr/>
        </p:nvSpPr>
        <p:spPr>
          <a:xfrm>
            <a:off x="442675" y="5967900"/>
            <a:ext cx="82587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4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LocalWikiを活用することで、それぞれの目的を達成</a:t>
            </a:r>
            <a:endParaRPr b="1" sz="24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/>
          <p:nvPr/>
        </p:nvSpPr>
        <p:spPr>
          <a:xfrm>
            <a:off x="831250" y="3343875"/>
            <a:ext cx="7384230" cy="2415960"/>
          </a:xfrm>
          <a:prstGeom prst="irregularSeal1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0"/>
          <p:cNvSpPr txBox="1"/>
          <p:nvPr>
            <p:ph type="title"/>
          </p:nvPr>
        </p:nvSpPr>
        <p:spPr>
          <a:xfrm>
            <a:off x="311700" y="364775"/>
            <a:ext cx="8520600" cy="12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>
                <a:latin typeface="MS PGothic"/>
                <a:ea typeface="MS PGothic"/>
                <a:cs typeface="MS PGothic"/>
                <a:sym typeface="MS PGothic"/>
              </a:rPr>
              <a:t>和歌山ローカルナレッジが考えるシビックテック</a:t>
            </a:r>
            <a:endParaRPr sz="32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452400" y="1498350"/>
            <a:ext cx="8239200" cy="50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4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人と情報をつなぐ</a:t>
            </a:r>
            <a:endParaRPr sz="40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4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情報と情報をつなぐ</a:t>
            </a:r>
            <a:endParaRPr sz="40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4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人と人をつなぐ</a:t>
            </a:r>
            <a:endParaRPr sz="40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　</a:t>
            </a:r>
            <a:endParaRPr sz="2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40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情報を共有すれば、心が動く</a:t>
            </a:r>
            <a:endParaRPr sz="40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和歌山ローカルナレッジが考えるシビックテックは、</a:t>
            </a:r>
            <a:endParaRPr sz="2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技術の前に</a:t>
            </a: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「</a:t>
            </a:r>
            <a:r>
              <a:rPr lang="ja" sz="28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つなぐ</a:t>
            </a: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」ことが</a:t>
            </a: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スタートライン。</a:t>
            </a:r>
            <a:endParaRPr sz="2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92D05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