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2f2894780c_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f2894780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2f0b424151_0_1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f0b42415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2f0b424151_0_19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0b424151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2f0b424151_0_29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0b424151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e474e4b20_0_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e474e4b2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e474e4b20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e474e4b2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328f4aada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28f4aad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2f0b424151_0_2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f0b424151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9.png"/><Relationship Id="rId7"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hyperlink" Target="http://wlk.civic.style/udc201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hyperlink" Target="https://kkhs.civic.style/" TargetMode="External"/><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1162350" y="4478050"/>
            <a:ext cx="6819300" cy="16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latin typeface="MS PGothic"/>
                <a:ea typeface="MS PGothic"/>
                <a:cs typeface="MS PGothic"/>
                <a:sym typeface="MS PGothic"/>
              </a:rPr>
              <a:t>上仲　輝幸</a:t>
            </a:r>
            <a:endParaRPr sz="2400">
              <a:latin typeface="MS PGothic"/>
              <a:ea typeface="MS PGothic"/>
              <a:cs typeface="MS PGothic"/>
              <a:sym typeface="MS PGothic"/>
            </a:endParaRPr>
          </a:p>
          <a:p>
            <a:pPr indent="0" lvl="0" marL="0" rtl="0" algn="ctr">
              <a:lnSpc>
                <a:spcPct val="115000"/>
              </a:lnSpc>
              <a:spcBef>
                <a:spcPts val="0"/>
              </a:spcBef>
              <a:spcAft>
                <a:spcPts val="0"/>
              </a:spcAft>
              <a:buClr>
                <a:schemeClr val="dk1"/>
              </a:buClr>
              <a:buSzPts val="1100"/>
              <a:buFont typeface="Arial"/>
              <a:buNone/>
            </a:pPr>
            <a:r>
              <a:rPr b="1" lang="ja" sz="1800">
                <a:solidFill>
                  <a:schemeClr val="dk1"/>
                </a:solidFill>
                <a:latin typeface="MS PGothic"/>
                <a:ea typeface="MS PGothic"/>
                <a:cs typeface="MS PGothic"/>
                <a:sym typeface="MS PGothic"/>
              </a:rPr>
              <a:t>株式会社 紀伊民報 </a:t>
            </a:r>
            <a:r>
              <a:rPr lang="ja" sz="1800">
                <a:solidFill>
                  <a:schemeClr val="dk1"/>
                </a:solidFill>
                <a:latin typeface="MS PGothic"/>
                <a:ea typeface="MS PGothic"/>
                <a:cs typeface="MS PGothic"/>
                <a:sym typeface="MS PGothic"/>
              </a:rPr>
              <a:t>マルチメディア事業部 </a:t>
            </a:r>
            <a:endParaRPr sz="1800">
              <a:latin typeface="MS PGothic"/>
              <a:ea typeface="MS PGothic"/>
              <a:cs typeface="MS PGothic"/>
              <a:sym typeface="MS PGothic"/>
            </a:endParaRPr>
          </a:p>
          <a:p>
            <a:pPr indent="0" lvl="0" marL="0" rtl="0" algn="ctr">
              <a:lnSpc>
                <a:spcPct val="115000"/>
              </a:lnSpc>
              <a:spcBef>
                <a:spcPts val="0"/>
              </a:spcBef>
              <a:spcAft>
                <a:spcPts val="0"/>
              </a:spcAft>
              <a:buNone/>
            </a:pPr>
            <a:r>
              <a:rPr lang="ja">
                <a:latin typeface="MS PGothic"/>
                <a:ea typeface="MS PGothic"/>
                <a:cs typeface="MS PGothic"/>
                <a:sym typeface="MS PGothic"/>
              </a:rPr>
              <a:t>〒646-8660　和歌山県田辺市秋津町100</a:t>
            </a:r>
            <a:endParaRPr>
              <a:latin typeface="MS PGothic"/>
              <a:ea typeface="MS PGothic"/>
              <a:cs typeface="MS PGothic"/>
              <a:sym typeface="MS PGothic"/>
            </a:endParaRPr>
          </a:p>
          <a:p>
            <a:pPr indent="0" lvl="0" marL="0" rtl="0" algn="ctr">
              <a:lnSpc>
                <a:spcPct val="115000"/>
              </a:lnSpc>
              <a:spcBef>
                <a:spcPts val="0"/>
              </a:spcBef>
              <a:spcAft>
                <a:spcPts val="0"/>
              </a:spcAft>
              <a:buNone/>
            </a:pPr>
            <a:r>
              <a:rPr lang="ja">
                <a:latin typeface="MS PGothic"/>
                <a:ea typeface="MS PGothic"/>
                <a:cs typeface="MS PGothic"/>
                <a:sym typeface="MS PGothic"/>
              </a:rPr>
              <a:t>TEL.0739-26-7171　FAX.0739-81-7181</a:t>
            </a:r>
            <a:endParaRPr>
              <a:latin typeface="MS PGothic"/>
              <a:ea typeface="MS PGothic"/>
              <a:cs typeface="MS PGothic"/>
              <a:sym typeface="MS PGothic"/>
            </a:endParaRPr>
          </a:p>
          <a:p>
            <a:pPr indent="0" lvl="0" marL="0" rtl="0" algn="ctr">
              <a:lnSpc>
                <a:spcPct val="115000"/>
              </a:lnSpc>
              <a:spcBef>
                <a:spcPts val="0"/>
              </a:spcBef>
              <a:spcAft>
                <a:spcPts val="0"/>
              </a:spcAft>
              <a:buNone/>
            </a:pPr>
            <a:r>
              <a:rPr lang="ja">
                <a:latin typeface="MS PGothic"/>
                <a:ea typeface="MS PGothic"/>
                <a:cs typeface="MS PGothic"/>
                <a:sym typeface="MS PGothic"/>
              </a:rPr>
              <a:t>e-mail：t-kmnk@agara.co.jp</a:t>
            </a:r>
            <a:endParaRPr>
              <a:latin typeface="MS PGothic"/>
              <a:ea typeface="MS PGothic"/>
              <a:cs typeface="MS PGothic"/>
              <a:sym typeface="MS PGothic"/>
            </a:endParaRPr>
          </a:p>
        </p:txBody>
      </p:sp>
      <p:sp>
        <p:nvSpPr>
          <p:cNvPr id="55" name="Google Shape;55;p13"/>
          <p:cNvSpPr txBox="1"/>
          <p:nvPr>
            <p:ph idx="1" type="subTitle"/>
          </p:nvPr>
        </p:nvSpPr>
        <p:spPr>
          <a:xfrm>
            <a:off x="311700" y="1761473"/>
            <a:ext cx="8520600" cy="18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ja" sz="5200">
                <a:solidFill>
                  <a:schemeClr val="dk1"/>
                </a:solidFill>
                <a:latin typeface="MS PMincho"/>
                <a:ea typeface="MS PMincho"/>
                <a:cs typeface="MS PMincho"/>
                <a:sym typeface="MS PMincho"/>
              </a:rPr>
              <a:t>和歌山ローカルナレッジ</a:t>
            </a:r>
            <a:endParaRPr b="1" sz="5200">
              <a:solidFill>
                <a:schemeClr val="dk1"/>
              </a:solidFill>
              <a:latin typeface="MS PMincho"/>
              <a:ea typeface="MS PMincho"/>
              <a:cs typeface="MS PMincho"/>
              <a:sym typeface="MS PMincho"/>
            </a:endParaRPr>
          </a:p>
          <a:p>
            <a:pPr indent="0" lvl="0" marL="0" rtl="0" algn="ctr">
              <a:spcBef>
                <a:spcPts val="0"/>
              </a:spcBef>
              <a:spcAft>
                <a:spcPts val="0"/>
              </a:spcAft>
              <a:buClr>
                <a:schemeClr val="dk1"/>
              </a:buClr>
              <a:buFont typeface="Arial"/>
              <a:buNone/>
            </a:pPr>
            <a:r>
              <a:rPr lang="ja" sz="2400">
                <a:solidFill>
                  <a:schemeClr val="dk1"/>
                </a:solidFill>
                <a:latin typeface="MS PGothic"/>
                <a:ea typeface="MS PGothic"/>
                <a:cs typeface="MS PGothic"/>
                <a:sym typeface="MS PGothic"/>
              </a:rPr>
              <a:t>《様々な活動主体による地域情報化》</a:t>
            </a:r>
            <a:br>
              <a:rPr lang="ja" sz="2400">
                <a:solidFill>
                  <a:schemeClr val="dk1"/>
                </a:solidFill>
                <a:latin typeface="MS PGothic"/>
                <a:ea typeface="MS PGothic"/>
                <a:cs typeface="MS PGothic"/>
                <a:sym typeface="MS PGothic"/>
              </a:rPr>
            </a:br>
            <a:r>
              <a:rPr lang="ja" sz="3200">
                <a:solidFill>
                  <a:srgbClr val="FF0000"/>
                </a:solidFill>
                <a:latin typeface="MS PGothic"/>
                <a:ea typeface="MS PGothic"/>
                <a:cs typeface="MS PGothic"/>
                <a:sym typeface="MS PGothic"/>
              </a:rPr>
              <a:t>地域を知り、共有すれば、心が動く。</a:t>
            </a:r>
            <a:endParaRPr sz="3200">
              <a:solidFill>
                <a:srgbClr val="FF0000"/>
              </a:solidFill>
              <a:latin typeface="MS PGothic"/>
              <a:ea typeface="MS PGothic"/>
              <a:cs typeface="MS PGothic"/>
              <a:sym typeface="MS PGothic"/>
            </a:endParaRPr>
          </a:p>
        </p:txBody>
      </p:sp>
      <p:sp>
        <p:nvSpPr>
          <p:cNvPr id="56" name="Google Shape;56;p13"/>
          <p:cNvSpPr txBox="1"/>
          <p:nvPr>
            <p:ph idx="1" type="subTitle"/>
          </p:nvPr>
        </p:nvSpPr>
        <p:spPr>
          <a:xfrm>
            <a:off x="311700" y="398500"/>
            <a:ext cx="5682300" cy="54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ja" sz="2400">
                <a:solidFill>
                  <a:schemeClr val="dk1"/>
                </a:solidFill>
                <a:latin typeface="MS PGothic"/>
                <a:ea typeface="MS PGothic"/>
                <a:cs typeface="MS PGothic"/>
                <a:sym typeface="MS PGothic"/>
              </a:rPr>
              <a:t>アーバンデータチャレンジ2018</a:t>
            </a:r>
            <a:endParaRPr>
              <a:solidFill>
                <a:srgbClr val="FF0000"/>
              </a:solidFill>
              <a:latin typeface="MS PGothic"/>
              <a:ea typeface="MS PGothic"/>
              <a:cs typeface="MS PGothic"/>
              <a:sym typeface="MS P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p:nvPr/>
        </p:nvSpPr>
        <p:spPr>
          <a:xfrm>
            <a:off x="6356675" y="3650900"/>
            <a:ext cx="2606202" cy="2446200"/>
          </a:xfrm>
          <a:prstGeom prst="irregularSeal1">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6630325" y="4406300"/>
            <a:ext cx="2059200" cy="124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latin typeface="MS PGothic"/>
                <a:ea typeface="MS PGothic"/>
                <a:cs typeface="MS PGothic"/>
                <a:sym typeface="MS PGothic"/>
              </a:rPr>
              <a:t>ホームページ</a:t>
            </a:r>
            <a:br>
              <a:rPr lang="ja" sz="2400">
                <a:latin typeface="MS PGothic"/>
                <a:ea typeface="MS PGothic"/>
                <a:cs typeface="MS PGothic"/>
                <a:sym typeface="MS PGothic"/>
              </a:rPr>
            </a:br>
            <a:r>
              <a:rPr lang="ja" sz="2400">
                <a:latin typeface="MS PGothic"/>
                <a:ea typeface="MS PGothic"/>
                <a:cs typeface="MS PGothic"/>
                <a:sym typeface="MS PGothic"/>
              </a:rPr>
              <a:t>印刷物</a:t>
            </a:r>
            <a:endParaRPr sz="2400">
              <a:latin typeface="MS PGothic"/>
              <a:ea typeface="MS PGothic"/>
              <a:cs typeface="MS PGothic"/>
              <a:sym typeface="MS PGothic"/>
            </a:endParaRPr>
          </a:p>
        </p:txBody>
      </p:sp>
      <p:sp>
        <p:nvSpPr>
          <p:cNvPr id="63" name="Google Shape;63;p14"/>
          <p:cNvSpPr txBox="1"/>
          <p:nvPr/>
        </p:nvSpPr>
        <p:spPr>
          <a:xfrm>
            <a:off x="311700" y="364775"/>
            <a:ext cx="8520600" cy="12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3200">
                <a:solidFill>
                  <a:srgbClr val="000000"/>
                </a:solidFill>
                <a:latin typeface="MS PGothic"/>
                <a:ea typeface="MS PGothic"/>
                <a:cs typeface="MS PGothic"/>
                <a:sym typeface="MS PGothic"/>
              </a:rPr>
              <a:t>和歌山ローカルナレッジとは</a:t>
            </a:r>
            <a:endParaRPr sz="3200">
              <a:solidFill>
                <a:srgbClr val="000000"/>
              </a:solidFill>
              <a:latin typeface="MS PGothic"/>
              <a:ea typeface="MS PGothic"/>
              <a:cs typeface="MS PGothic"/>
              <a:sym typeface="MS PGothic"/>
            </a:endParaRPr>
          </a:p>
        </p:txBody>
      </p:sp>
      <p:sp>
        <p:nvSpPr>
          <p:cNvPr id="64" name="Google Shape;64;p14"/>
          <p:cNvSpPr txBox="1"/>
          <p:nvPr/>
        </p:nvSpPr>
        <p:spPr>
          <a:xfrm>
            <a:off x="486375" y="1345950"/>
            <a:ext cx="8618700" cy="274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1800">
                <a:solidFill>
                  <a:srgbClr val="92D050"/>
                </a:solidFill>
                <a:latin typeface="MS PGothic"/>
                <a:ea typeface="MS PGothic"/>
                <a:cs typeface="MS PGothic"/>
                <a:sym typeface="MS PGothic"/>
              </a:rPr>
              <a:t>●</a:t>
            </a:r>
            <a:r>
              <a:rPr lang="ja" sz="1800">
                <a:solidFill>
                  <a:srgbClr val="000000"/>
                </a:solidFill>
                <a:latin typeface="MS PGothic"/>
                <a:ea typeface="MS PGothic"/>
                <a:cs typeface="MS PGothic"/>
                <a:sym typeface="MS PGothic"/>
              </a:rPr>
              <a:t>和歌山県におけるオープンデータの取り組みと、和歌山大学がきっかけで広がった</a:t>
            </a:r>
            <a:br>
              <a:rPr lang="ja" sz="1800">
                <a:solidFill>
                  <a:srgbClr val="000000"/>
                </a:solidFill>
                <a:latin typeface="MS PGothic"/>
                <a:ea typeface="MS PGothic"/>
                <a:cs typeface="MS PGothic"/>
                <a:sym typeface="MS PGothic"/>
              </a:rPr>
            </a:br>
            <a:r>
              <a:rPr lang="ja" sz="1800">
                <a:solidFill>
                  <a:srgbClr val="000000"/>
                </a:solidFill>
                <a:latin typeface="MS PGothic"/>
                <a:ea typeface="MS PGothic"/>
                <a:cs typeface="MS PGothic"/>
                <a:sym typeface="MS PGothic"/>
              </a:rPr>
              <a:t>　 LocalWikiやOSMを活用した、</a:t>
            </a:r>
            <a:r>
              <a:rPr lang="ja" sz="1800">
                <a:solidFill>
                  <a:srgbClr val="FF0000"/>
                </a:solidFill>
                <a:latin typeface="MS PGothic"/>
                <a:ea typeface="MS PGothic"/>
                <a:cs typeface="MS PGothic"/>
                <a:sym typeface="MS PGothic"/>
              </a:rPr>
              <a:t>マッピングパーティーやシビックテックの活動</a:t>
            </a:r>
            <a:r>
              <a:rPr lang="ja" sz="1800">
                <a:solidFill>
                  <a:srgbClr val="000000"/>
                </a:solidFill>
                <a:latin typeface="MS PGothic"/>
                <a:ea typeface="MS PGothic"/>
                <a:cs typeface="MS PGothic"/>
                <a:sym typeface="MS PGothic"/>
              </a:rPr>
              <a:t>。</a:t>
            </a:r>
            <a:endParaRPr sz="10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800">
                <a:solidFill>
                  <a:srgbClr val="92D050"/>
                </a:solidFill>
                <a:latin typeface="MS PGothic"/>
                <a:ea typeface="MS PGothic"/>
                <a:cs typeface="MS PGothic"/>
                <a:sym typeface="MS PGothic"/>
              </a:rPr>
              <a:t>●</a:t>
            </a:r>
            <a:r>
              <a:rPr lang="ja" sz="1800">
                <a:solidFill>
                  <a:srgbClr val="FF0000"/>
                </a:solidFill>
                <a:latin typeface="MS PGothic"/>
                <a:ea typeface="MS PGothic"/>
                <a:cs typeface="MS PGothic"/>
                <a:sym typeface="MS PGothic"/>
              </a:rPr>
              <a:t>自治体や学校、さまざまな組織や企業、住民などが連携</a:t>
            </a:r>
            <a:r>
              <a:rPr lang="ja" sz="1800">
                <a:solidFill>
                  <a:srgbClr val="000000"/>
                </a:solidFill>
                <a:latin typeface="MS PGothic"/>
                <a:ea typeface="MS PGothic"/>
                <a:cs typeface="MS PGothic"/>
                <a:sym typeface="MS PGothic"/>
              </a:rPr>
              <a:t>して、地域の歴史や文化、</a:t>
            </a:r>
            <a:br>
              <a:rPr lang="ja" sz="1800">
                <a:solidFill>
                  <a:srgbClr val="000000"/>
                </a:solidFill>
                <a:latin typeface="MS PGothic"/>
                <a:ea typeface="MS PGothic"/>
                <a:cs typeface="MS PGothic"/>
                <a:sym typeface="MS PGothic"/>
              </a:rPr>
            </a:br>
            <a:r>
              <a:rPr lang="ja" sz="1800">
                <a:solidFill>
                  <a:srgbClr val="000000"/>
                </a:solidFill>
                <a:latin typeface="MS PGothic"/>
                <a:ea typeface="MS PGothic"/>
                <a:cs typeface="MS PGothic"/>
                <a:sym typeface="MS PGothic"/>
              </a:rPr>
              <a:t>　 地理、産業、観光資源など</a:t>
            </a:r>
            <a:r>
              <a:rPr lang="ja" sz="1800">
                <a:latin typeface="MS PGothic"/>
                <a:ea typeface="MS PGothic"/>
                <a:cs typeface="MS PGothic"/>
                <a:sym typeface="MS PGothic"/>
              </a:rPr>
              <a:t>を集約し、</a:t>
            </a:r>
            <a:r>
              <a:rPr lang="ja" sz="1800">
                <a:solidFill>
                  <a:srgbClr val="FF0000"/>
                </a:solidFill>
                <a:latin typeface="MS PGothic"/>
                <a:ea typeface="MS PGothic"/>
                <a:cs typeface="MS PGothic"/>
                <a:sym typeface="MS PGothic"/>
              </a:rPr>
              <a:t>共有財産</a:t>
            </a:r>
            <a:r>
              <a:rPr lang="ja" sz="1800">
                <a:latin typeface="MS PGothic"/>
                <a:ea typeface="MS PGothic"/>
                <a:cs typeface="MS PGothic"/>
                <a:sym typeface="MS PGothic"/>
              </a:rPr>
              <a:t>とする。</a:t>
            </a:r>
            <a:endParaRPr sz="18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800">
                <a:solidFill>
                  <a:srgbClr val="92D050"/>
                </a:solidFill>
                <a:latin typeface="MS PGothic"/>
                <a:ea typeface="MS PGothic"/>
                <a:cs typeface="MS PGothic"/>
                <a:sym typeface="MS PGothic"/>
              </a:rPr>
              <a:t>●</a:t>
            </a:r>
            <a:r>
              <a:rPr lang="ja" sz="1800">
                <a:solidFill>
                  <a:srgbClr val="000000"/>
                </a:solidFill>
                <a:latin typeface="MS PGothic"/>
                <a:ea typeface="MS PGothic"/>
                <a:cs typeface="MS PGothic"/>
                <a:sym typeface="MS PGothic"/>
              </a:rPr>
              <a:t>紀伊民報のホームページ更新システム「ｅメイド」を通して、</a:t>
            </a:r>
            <a:r>
              <a:rPr lang="ja" sz="1800">
                <a:solidFill>
                  <a:srgbClr val="FF0000"/>
                </a:solidFill>
                <a:latin typeface="MS PGothic"/>
                <a:ea typeface="MS PGothic"/>
                <a:cs typeface="MS PGothic"/>
                <a:sym typeface="MS PGothic"/>
              </a:rPr>
              <a:t>WEBサイトや印刷物で</a:t>
            </a:r>
            <a:br>
              <a:rPr lang="ja" sz="1800">
                <a:solidFill>
                  <a:srgbClr val="FF0000"/>
                </a:solidFill>
                <a:latin typeface="MS PGothic"/>
                <a:ea typeface="MS PGothic"/>
                <a:cs typeface="MS PGothic"/>
                <a:sym typeface="MS PGothic"/>
              </a:rPr>
            </a:br>
            <a:r>
              <a:rPr lang="ja" sz="1800">
                <a:solidFill>
                  <a:srgbClr val="FF0000"/>
                </a:solidFill>
                <a:latin typeface="MS PGothic"/>
                <a:ea typeface="MS PGothic"/>
                <a:cs typeface="MS PGothic"/>
                <a:sym typeface="MS PGothic"/>
              </a:rPr>
              <a:t>　 見える化</a:t>
            </a:r>
            <a:r>
              <a:rPr lang="ja" sz="1800">
                <a:solidFill>
                  <a:srgbClr val="000000"/>
                </a:solidFill>
                <a:latin typeface="MS PGothic"/>
                <a:ea typeface="MS PGothic"/>
                <a:cs typeface="MS PGothic"/>
                <a:sym typeface="MS PGothic"/>
              </a:rPr>
              <a:t>。ソーシャルメディアなどを活用し、情報流通の促進をする。</a:t>
            </a:r>
            <a:endParaRPr sz="18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800">
                <a:solidFill>
                  <a:srgbClr val="92D050"/>
                </a:solidFill>
                <a:latin typeface="MS PGothic"/>
                <a:ea typeface="MS PGothic"/>
                <a:cs typeface="MS PGothic"/>
                <a:sym typeface="MS PGothic"/>
              </a:rPr>
              <a:t>●</a:t>
            </a:r>
            <a:r>
              <a:rPr lang="ja" sz="1800">
                <a:solidFill>
                  <a:srgbClr val="000000"/>
                </a:solidFill>
                <a:latin typeface="MS PGothic"/>
                <a:ea typeface="MS PGothic"/>
                <a:cs typeface="MS PGothic"/>
                <a:sym typeface="MS PGothic"/>
              </a:rPr>
              <a:t>さまざまな立場や多世代との交流活動を通じて、情報を共有し、地域課題の解決に</a:t>
            </a:r>
            <a:br>
              <a:rPr lang="ja" sz="1800">
                <a:solidFill>
                  <a:srgbClr val="000000"/>
                </a:solidFill>
                <a:latin typeface="MS PGothic"/>
                <a:ea typeface="MS PGothic"/>
                <a:cs typeface="MS PGothic"/>
                <a:sym typeface="MS PGothic"/>
              </a:rPr>
            </a:br>
            <a:r>
              <a:rPr lang="ja" sz="1800">
                <a:solidFill>
                  <a:srgbClr val="000000"/>
                </a:solidFill>
                <a:latin typeface="MS PGothic"/>
                <a:ea typeface="MS PGothic"/>
                <a:cs typeface="MS PGothic"/>
                <a:sym typeface="MS PGothic"/>
              </a:rPr>
              <a:t>　 取り組み、昔を知り、</a:t>
            </a:r>
            <a:r>
              <a:rPr lang="ja" sz="1800">
                <a:solidFill>
                  <a:srgbClr val="FF0000"/>
                </a:solidFill>
                <a:latin typeface="MS PGothic"/>
                <a:ea typeface="MS PGothic"/>
                <a:cs typeface="MS PGothic"/>
                <a:sym typeface="MS PGothic"/>
              </a:rPr>
              <a:t>今に合った地域コミュニティーの再構築が最大の目的</a:t>
            </a:r>
            <a:r>
              <a:rPr lang="ja" sz="1800">
                <a:solidFill>
                  <a:srgbClr val="000000"/>
                </a:solidFill>
                <a:latin typeface="MS PGothic"/>
                <a:ea typeface="MS PGothic"/>
                <a:cs typeface="MS PGothic"/>
                <a:sym typeface="MS PGothic"/>
              </a:rPr>
              <a:t>。</a:t>
            </a:r>
            <a:endParaRPr sz="1800">
              <a:solidFill>
                <a:srgbClr val="92D050"/>
              </a:solidFill>
              <a:latin typeface="MS PGothic"/>
              <a:ea typeface="MS PGothic"/>
              <a:cs typeface="MS PGothic"/>
              <a:sym typeface="MS PGothic"/>
            </a:endParaRPr>
          </a:p>
        </p:txBody>
      </p:sp>
      <p:sp>
        <p:nvSpPr>
          <p:cNvPr id="65" name="Google Shape;65;p14"/>
          <p:cNvSpPr/>
          <p:nvPr/>
        </p:nvSpPr>
        <p:spPr>
          <a:xfrm>
            <a:off x="653275" y="4013850"/>
            <a:ext cx="2200200" cy="780000"/>
          </a:xfrm>
          <a:prstGeom prst="ellipse">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nvSpPr>
        <p:spPr>
          <a:xfrm>
            <a:off x="931868" y="4078950"/>
            <a:ext cx="16431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ja" sz="2400">
                <a:solidFill>
                  <a:srgbClr val="000000"/>
                </a:solidFill>
                <a:latin typeface="MS PGothic"/>
                <a:ea typeface="MS PGothic"/>
                <a:cs typeface="MS PGothic"/>
                <a:sym typeface="MS PGothic"/>
              </a:rPr>
              <a:t>LocalWiki</a:t>
            </a:r>
            <a:endParaRPr sz="2400">
              <a:latin typeface="MS PGothic"/>
              <a:ea typeface="MS PGothic"/>
              <a:cs typeface="MS PGothic"/>
              <a:sym typeface="MS PGothic"/>
            </a:endParaRPr>
          </a:p>
        </p:txBody>
      </p:sp>
      <p:sp>
        <p:nvSpPr>
          <p:cNvPr id="67" name="Google Shape;67;p14"/>
          <p:cNvSpPr/>
          <p:nvPr/>
        </p:nvSpPr>
        <p:spPr>
          <a:xfrm>
            <a:off x="653275" y="4946369"/>
            <a:ext cx="2200200" cy="780000"/>
          </a:xfrm>
          <a:prstGeom prst="ellipse">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551725" y="5011486"/>
            <a:ext cx="24033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solidFill>
                  <a:srgbClr val="000000"/>
                </a:solidFill>
              </a:rPr>
              <a:t>OpenStreetMap</a:t>
            </a:r>
            <a:endParaRPr sz="2400">
              <a:latin typeface="MS PGothic"/>
              <a:ea typeface="MS PGothic"/>
              <a:cs typeface="MS PGothic"/>
              <a:sym typeface="MS PGothic"/>
            </a:endParaRPr>
          </a:p>
        </p:txBody>
      </p:sp>
      <p:sp>
        <p:nvSpPr>
          <p:cNvPr id="69" name="Google Shape;69;p14"/>
          <p:cNvSpPr/>
          <p:nvPr/>
        </p:nvSpPr>
        <p:spPr>
          <a:xfrm>
            <a:off x="3471900" y="4408925"/>
            <a:ext cx="2200200" cy="1854900"/>
          </a:xfrm>
          <a:prstGeom prst="ellipse">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nvSpPr>
        <p:spPr>
          <a:xfrm>
            <a:off x="3542400" y="4716275"/>
            <a:ext cx="2059200" cy="124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000">
                <a:latin typeface="MS PGothic"/>
                <a:ea typeface="MS PGothic"/>
                <a:cs typeface="MS PGothic"/>
                <a:sym typeface="MS PGothic"/>
              </a:rPr>
              <a:t>ホームページ</a:t>
            </a:r>
            <a:br>
              <a:rPr lang="ja" sz="2000">
                <a:latin typeface="MS PGothic"/>
                <a:ea typeface="MS PGothic"/>
                <a:cs typeface="MS PGothic"/>
                <a:sym typeface="MS PGothic"/>
              </a:rPr>
            </a:br>
            <a:r>
              <a:rPr lang="ja" sz="2000">
                <a:latin typeface="MS PGothic"/>
                <a:ea typeface="MS PGothic"/>
                <a:cs typeface="MS PGothic"/>
                <a:sym typeface="MS PGothic"/>
              </a:rPr>
              <a:t>印刷物</a:t>
            </a:r>
            <a:br>
              <a:rPr lang="ja" sz="2000">
                <a:latin typeface="MS PGothic"/>
                <a:ea typeface="MS PGothic"/>
                <a:cs typeface="MS PGothic"/>
                <a:sym typeface="MS PGothic"/>
              </a:rPr>
            </a:br>
            <a:r>
              <a:rPr lang="ja" sz="2000">
                <a:latin typeface="MS PGothic"/>
                <a:ea typeface="MS PGothic"/>
                <a:cs typeface="MS PGothic"/>
                <a:sym typeface="MS PGothic"/>
              </a:rPr>
              <a:t>制作システム</a:t>
            </a:r>
            <a:endParaRPr sz="2000">
              <a:latin typeface="MS PGothic"/>
              <a:ea typeface="MS PGothic"/>
              <a:cs typeface="MS PGothic"/>
              <a:sym typeface="MS PGothic"/>
            </a:endParaRPr>
          </a:p>
        </p:txBody>
      </p:sp>
      <p:sp>
        <p:nvSpPr>
          <p:cNvPr id="71" name="Google Shape;71;p14"/>
          <p:cNvSpPr/>
          <p:nvPr/>
        </p:nvSpPr>
        <p:spPr>
          <a:xfrm rot="-900242">
            <a:off x="5672106" y="4736617"/>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653275" y="5878894"/>
            <a:ext cx="2200200" cy="7800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nvSpPr>
        <p:spPr>
          <a:xfrm>
            <a:off x="551725" y="5944011"/>
            <a:ext cx="24033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t>CSV</a:t>
            </a:r>
            <a:endParaRPr sz="2400">
              <a:latin typeface="MS PGothic"/>
              <a:ea typeface="MS PGothic"/>
              <a:cs typeface="MS PGothic"/>
              <a:sym typeface="MS PGothic"/>
            </a:endParaRPr>
          </a:p>
        </p:txBody>
      </p:sp>
      <p:sp>
        <p:nvSpPr>
          <p:cNvPr id="74" name="Google Shape;74;p14"/>
          <p:cNvSpPr/>
          <p:nvPr/>
        </p:nvSpPr>
        <p:spPr>
          <a:xfrm>
            <a:off x="2841341" y="5041463"/>
            <a:ext cx="960600" cy="5898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rot="900242">
            <a:off x="2841307" y="4374746"/>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rot="-900242">
            <a:off x="2841298" y="5708187"/>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rot="900242">
            <a:off x="5609707" y="5555021"/>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6491500" y="5878894"/>
            <a:ext cx="2200200" cy="7800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txBox="1"/>
          <p:nvPr/>
        </p:nvSpPr>
        <p:spPr>
          <a:xfrm>
            <a:off x="6389950" y="5944011"/>
            <a:ext cx="24033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t>オープンデータ</a:t>
            </a:r>
            <a:endParaRPr sz="2400">
              <a:latin typeface="MS PGothic"/>
              <a:ea typeface="MS PGothic"/>
              <a:cs typeface="MS PGothic"/>
              <a:sym typeface="MS P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ホームページ更新システム「ｅメイド」</a:t>
            </a:r>
            <a:endParaRPr sz="3200">
              <a:latin typeface="MS PGothic"/>
              <a:ea typeface="MS PGothic"/>
              <a:cs typeface="MS PGothic"/>
              <a:sym typeface="MS PGothic"/>
            </a:endParaRPr>
          </a:p>
        </p:txBody>
      </p:sp>
      <p:sp>
        <p:nvSpPr>
          <p:cNvPr id="85" name="Google Shape;85;p15"/>
          <p:cNvSpPr txBox="1"/>
          <p:nvPr/>
        </p:nvSpPr>
        <p:spPr>
          <a:xfrm>
            <a:off x="486375" y="1269750"/>
            <a:ext cx="8618700" cy="23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eメイドは、ホームページや印刷物を制作する紀伊民報のシステム。</a:t>
            </a:r>
            <a:endParaRPr sz="20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さまざまAPIのサービスや、CSVからもインプットとアウトプットが可能。</a:t>
            </a:r>
            <a:endParaRPr sz="20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20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2000">
                <a:solidFill>
                  <a:srgbClr val="FF0000"/>
                </a:solidFill>
                <a:latin typeface="MS PGothic"/>
                <a:ea typeface="MS PGothic"/>
                <a:cs typeface="MS PGothic"/>
                <a:sym typeface="MS PGothic"/>
              </a:rPr>
              <a:t>和歌山ローカルナレッジでは、下記を使用して、情報流通の促進を図る</a:t>
            </a:r>
            <a:endParaRPr b="1" sz="2000">
              <a:solidFill>
                <a:srgbClr val="FF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LocalWikiからAPIで情報を取得し、WEBサイトや印刷物を生成する仕組み</a:t>
            </a:r>
            <a:endParaRPr sz="20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CSVデータから、WEBサイトを生成する仕組み</a:t>
            </a:r>
            <a:endParaRPr sz="1800">
              <a:solidFill>
                <a:schemeClr val="dk1"/>
              </a:solidFill>
              <a:latin typeface="MS PGothic"/>
              <a:ea typeface="MS PGothic"/>
              <a:cs typeface="MS PGothic"/>
              <a:sym typeface="MS PGothic"/>
            </a:endParaRPr>
          </a:p>
        </p:txBody>
      </p:sp>
      <p:pic>
        <p:nvPicPr>
          <p:cNvPr id="86" name="Google Shape;86;p15"/>
          <p:cNvPicPr preferRelativeResize="0"/>
          <p:nvPr/>
        </p:nvPicPr>
        <p:blipFill>
          <a:blip r:embed="rId4">
            <a:alphaModFix/>
          </a:blip>
          <a:stretch>
            <a:fillRect/>
          </a:stretch>
        </p:blipFill>
        <p:spPr>
          <a:xfrm>
            <a:off x="4754043" y="4097736"/>
            <a:ext cx="1816129" cy="2218248"/>
          </a:xfrm>
          <a:prstGeom prst="rect">
            <a:avLst/>
          </a:prstGeom>
          <a:noFill/>
          <a:ln>
            <a:noFill/>
          </a:ln>
        </p:spPr>
      </p:pic>
      <p:grpSp>
        <p:nvGrpSpPr>
          <p:cNvPr id="87" name="Google Shape;87;p15"/>
          <p:cNvGrpSpPr/>
          <p:nvPr/>
        </p:nvGrpSpPr>
        <p:grpSpPr>
          <a:xfrm>
            <a:off x="6097527" y="4580915"/>
            <a:ext cx="1007377" cy="2012916"/>
            <a:chOff x="6181775" y="1261138"/>
            <a:chExt cx="2453426" cy="4902376"/>
          </a:xfrm>
        </p:grpSpPr>
        <p:pic>
          <p:nvPicPr>
            <p:cNvPr id="88" name="Google Shape;88;p15"/>
            <p:cNvPicPr preferRelativeResize="0"/>
            <p:nvPr/>
          </p:nvPicPr>
          <p:blipFill>
            <a:blip r:embed="rId5">
              <a:alphaModFix/>
            </a:blip>
            <a:stretch>
              <a:fillRect/>
            </a:stretch>
          </p:blipFill>
          <p:spPr>
            <a:xfrm>
              <a:off x="6336763" y="1805962"/>
              <a:ext cx="2143450" cy="4031700"/>
            </a:xfrm>
            <a:prstGeom prst="rect">
              <a:avLst/>
            </a:prstGeom>
            <a:noFill/>
            <a:ln>
              <a:noFill/>
            </a:ln>
          </p:spPr>
        </p:pic>
        <p:pic>
          <p:nvPicPr>
            <p:cNvPr descr="iPhone画像.png" id="89" name="Google Shape;89;p15"/>
            <p:cNvPicPr preferRelativeResize="0"/>
            <p:nvPr/>
          </p:nvPicPr>
          <p:blipFill>
            <a:blip r:embed="rId6">
              <a:alphaModFix/>
            </a:blip>
            <a:stretch>
              <a:fillRect/>
            </a:stretch>
          </p:blipFill>
          <p:spPr>
            <a:xfrm>
              <a:off x="6181775" y="1261138"/>
              <a:ext cx="2453426" cy="4902376"/>
            </a:xfrm>
            <a:prstGeom prst="rect">
              <a:avLst/>
            </a:prstGeom>
            <a:noFill/>
            <a:ln>
              <a:noFill/>
            </a:ln>
          </p:spPr>
        </p:pic>
      </p:grpSp>
      <p:pic>
        <p:nvPicPr>
          <p:cNvPr id="90" name="Google Shape;90;p15"/>
          <p:cNvPicPr preferRelativeResize="0"/>
          <p:nvPr/>
        </p:nvPicPr>
        <p:blipFill>
          <a:blip r:embed="rId7">
            <a:alphaModFix/>
          </a:blip>
          <a:stretch>
            <a:fillRect/>
          </a:stretch>
        </p:blipFill>
        <p:spPr>
          <a:xfrm>
            <a:off x="7255118" y="4091719"/>
            <a:ext cx="1577116" cy="2230269"/>
          </a:xfrm>
          <a:prstGeom prst="rect">
            <a:avLst/>
          </a:prstGeom>
          <a:noFill/>
          <a:ln>
            <a:noFill/>
          </a:ln>
        </p:spPr>
      </p:pic>
      <p:sp>
        <p:nvSpPr>
          <p:cNvPr id="91" name="Google Shape;91;p15"/>
          <p:cNvSpPr txBox="1"/>
          <p:nvPr/>
        </p:nvSpPr>
        <p:spPr>
          <a:xfrm>
            <a:off x="4718200" y="3846625"/>
            <a:ext cx="1445700" cy="29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a:t>WEBサイト</a:t>
            </a:r>
            <a:endParaRPr/>
          </a:p>
        </p:txBody>
      </p:sp>
      <p:sp>
        <p:nvSpPr>
          <p:cNvPr id="92" name="Google Shape;92;p15"/>
          <p:cNvSpPr txBox="1"/>
          <p:nvPr/>
        </p:nvSpPr>
        <p:spPr>
          <a:xfrm>
            <a:off x="7256937" y="3846613"/>
            <a:ext cx="1445700" cy="29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a:t>印刷物（PDF）</a:t>
            </a:r>
            <a:endParaRPr/>
          </a:p>
        </p:txBody>
      </p:sp>
      <p:sp>
        <p:nvSpPr>
          <p:cNvPr id="93" name="Google Shape;93;p15"/>
          <p:cNvSpPr/>
          <p:nvPr/>
        </p:nvSpPr>
        <p:spPr>
          <a:xfrm>
            <a:off x="213650" y="3740963"/>
            <a:ext cx="4755942" cy="2931768"/>
          </a:xfrm>
          <a:prstGeom prst="irregularSeal1">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txBox="1"/>
          <p:nvPr/>
        </p:nvSpPr>
        <p:spPr>
          <a:xfrm>
            <a:off x="13586" y="4541313"/>
            <a:ext cx="5156100" cy="13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3200">
                <a:solidFill>
                  <a:srgbClr val="000000"/>
                </a:solidFill>
                <a:latin typeface="MS PGothic"/>
                <a:ea typeface="MS PGothic"/>
                <a:cs typeface="MS PGothic"/>
                <a:sym typeface="MS PGothic"/>
              </a:rPr>
              <a:t>CC BYライセンス</a:t>
            </a:r>
            <a:br>
              <a:rPr lang="ja" sz="3200">
                <a:solidFill>
                  <a:srgbClr val="000000"/>
                </a:solidFill>
                <a:latin typeface="MS PGothic"/>
                <a:ea typeface="MS PGothic"/>
                <a:cs typeface="MS PGothic"/>
                <a:sym typeface="MS PGothic"/>
              </a:rPr>
            </a:br>
            <a:r>
              <a:rPr lang="ja" sz="2400">
                <a:solidFill>
                  <a:srgbClr val="000000"/>
                </a:solidFill>
                <a:latin typeface="MS PGothic"/>
                <a:ea typeface="MS PGothic"/>
                <a:cs typeface="MS PGothic"/>
                <a:sym typeface="MS PGothic"/>
              </a:rPr>
              <a:t>(二次利用、再配布が自由)</a:t>
            </a:r>
            <a:endParaRPr sz="2400">
              <a:latin typeface="MS PGothic"/>
              <a:ea typeface="MS PGothic"/>
              <a:cs typeface="MS PGothic"/>
              <a:sym typeface="MS P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6"/>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アーバンデータチャレンジ2018の活動紹介</a:t>
            </a:r>
            <a:endParaRPr sz="3200">
              <a:latin typeface="MS PGothic"/>
              <a:ea typeface="MS PGothic"/>
              <a:cs typeface="MS PGothic"/>
              <a:sym typeface="MS PGothic"/>
            </a:endParaRPr>
          </a:p>
        </p:txBody>
      </p:sp>
      <p:sp>
        <p:nvSpPr>
          <p:cNvPr id="100" name="Google Shape;100;p16"/>
          <p:cNvSpPr txBox="1"/>
          <p:nvPr/>
        </p:nvSpPr>
        <p:spPr>
          <a:xfrm>
            <a:off x="486375" y="1498350"/>
            <a:ext cx="8618700" cy="493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2600">
                <a:solidFill>
                  <a:schemeClr val="dk1"/>
                </a:solidFill>
                <a:latin typeface="MS PGothic"/>
                <a:ea typeface="MS PGothic"/>
                <a:cs typeface="MS PGothic"/>
                <a:sym typeface="MS PGothic"/>
              </a:rPr>
              <a:t>UDC和歌山実行委員会では、</a:t>
            </a:r>
            <a:r>
              <a:rPr lang="ja" sz="2600">
                <a:solidFill>
                  <a:srgbClr val="FF0000"/>
                </a:solidFill>
                <a:latin typeface="MS PGothic"/>
                <a:ea typeface="MS PGothic"/>
                <a:cs typeface="MS PGothic"/>
                <a:sym typeface="MS PGothic"/>
              </a:rPr>
              <a:t>継続した活動を原則</a:t>
            </a:r>
            <a:r>
              <a:rPr lang="ja" sz="2600">
                <a:solidFill>
                  <a:schemeClr val="dk1"/>
                </a:solidFill>
                <a:latin typeface="MS PGothic"/>
                <a:ea typeface="MS PGothic"/>
                <a:cs typeface="MS PGothic"/>
                <a:sym typeface="MS PGothic"/>
              </a:rPr>
              <a:t>とした、</a:t>
            </a:r>
            <a:br>
              <a:rPr lang="ja" sz="2600">
                <a:solidFill>
                  <a:schemeClr val="dk1"/>
                </a:solidFill>
                <a:latin typeface="MS PGothic"/>
                <a:ea typeface="MS PGothic"/>
                <a:cs typeface="MS PGothic"/>
                <a:sym typeface="MS PGothic"/>
              </a:rPr>
            </a:br>
            <a:r>
              <a:rPr lang="ja" sz="2600">
                <a:solidFill>
                  <a:schemeClr val="dk1"/>
                </a:solidFill>
                <a:latin typeface="MS PGothic"/>
                <a:ea typeface="MS PGothic"/>
                <a:cs typeface="MS PGothic"/>
                <a:sym typeface="MS PGothic"/>
              </a:rPr>
              <a:t>下記</a:t>
            </a:r>
            <a:r>
              <a:rPr lang="ja" sz="2600">
                <a:solidFill>
                  <a:srgbClr val="FF0000"/>
                </a:solidFill>
                <a:latin typeface="MS PGothic"/>
                <a:ea typeface="MS PGothic"/>
                <a:cs typeface="MS PGothic"/>
                <a:sym typeface="MS PGothic"/>
              </a:rPr>
              <a:t>２つの取り組み</a:t>
            </a:r>
            <a:r>
              <a:rPr lang="ja" sz="2600">
                <a:solidFill>
                  <a:schemeClr val="dk1"/>
                </a:solidFill>
                <a:latin typeface="MS PGothic"/>
                <a:ea typeface="MS PGothic"/>
                <a:cs typeface="MS PGothic"/>
                <a:sym typeface="MS PGothic"/>
              </a:rPr>
              <a:t>をして作品を作った。</a:t>
            </a:r>
            <a:endParaRPr>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800">
                <a:solidFill>
                  <a:srgbClr val="FF9900"/>
                </a:solidFill>
                <a:latin typeface="MS PGothic"/>
                <a:ea typeface="MS PGothic"/>
                <a:cs typeface="MS PGothic"/>
                <a:sym typeface="MS PGothic"/>
              </a:rPr>
              <a:t>●</a:t>
            </a:r>
            <a:r>
              <a:rPr lang="ja" sz="2800">
                <a:solidFill>
                  <a:schemeClr val="dk1"/>
                </a:solidFill>
                <a:latin typeface="MS PGothic"/>
                <a:ea typeface="MS PGothic"/>
                <a:cs typeface="MS PGothic"/>
                <a:sym typeface="MS PGothic"/>
              </a:rPr>
              <a:t>450年余りの歴史をもつ田辺祭を情報化</a:t>
            </a:r>
            <a:br>
              <a:rPr lang="ja" sz="2800">
                <a:solidFill>
                  <a:schemeClr val="dk1"/>
                </a:solidFill>
                <a:latin typeface="MS PGothic"/>
                <a:ea typeface="MS PGothic"/>
                <a:cs typeface="MS PGothic"/>
                <a:sym typeface="MS PGothic"/>
              </a:rPr>
            </a:br>
            <a:r>
              <a:rPr lang="ja" sz="2800">
                <a:solidFill>
                  <a:schemeClr val="dk1"/>
                </a:solidFill>
                <a:latin typeface="MS PGothic"/>
                <a:ea typeface="MS PGothic"/>
                <a:cs typeface="MS PGothic"/>
                <a:sym typeface="MS PGothic"/>
              </a:rPr>
              <a:t>　　【和歌山大学主体】</a:t>
            </a:r>
            <a:endParaRPr sz="28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800">
                <a:solidFill>
                  <a:srgbClr val="FF9900"/>
                </a:solidFill>
                <a:latin typeface="MS PGothic"/>
                <a:ea typeface="MS PGothic"/>
                <a:cs typeface="MS PGothic"/>
                <a:sym typeface="MS PGothic"/>
              </a:rPr>
              <a:t>●</a:t>
            </a:r>
            <a:r>
              <a:rPr lang="ja" sz="2800">
                <a:solidFill>
                  <a:schemeClr val="dk1"/>
                </a:solidFill>
                <a:latin typeface="MS PGothic"/>
                <a:ea typeface="MS PGothic"/>
                <a:cs typeface="MS PGothic"/>
                <a:sym typeface="MS PGothic"/>
              </a:rPr>
              <a:t>串本古座高校CGS部 防災（避難場所）マップ作り</a:t>
            </a:r>
            <a:br>
              <a:rPr lang="ja" sz="2800">
                <a:solidFill>
                  <a:schemeClr val="dk1"/>
                </a:solidFill>
                <a:latin typeface="MS PGothic"/>
                <a:ea typeface="MS PGothic"/>
                <a:cs typeface="MS PGothic"/>
                <a:sym typeface="MS PGothic"/>
              </a:rPr>
            </a:br>
            <a:r>
              <a:rPr lang="ja" sz="2800">
                <a:solidFill>
                  <a:schemeClr val="dk1"/>
                </a:solidFill>
                <a:latin typeface="MS PGothic"/>
                <a:ea typeface="MS PGothic"/>
                <a:cs typeface="MS PGothic"/>
                <a:sym typeface="MS PGothic"/>
              </a:rPr>
              <a:t>　　【上仲</a:t>
            </a:r>
            <a:r>
              <a:rPr lang="ja" sz="2000">
                <a:solidFill>
                  <a:schemeClr val="dk1"/>
                </a:solidFill>
                <a:latin typeface="MS PGothic"/>
                <a:ea typeface="MS PGothic"/>
                <a:cs typeface="MS PGothic"/>
                <a:sym typeface="MS PGothic"/>
              </a:rPr>
              <a:t>（紀伊民報）</a:t>
            </a:r>
            <a:r>
              <a:rPr lang="ja" sz="2800">
                <a:solidFill>
                  <a:schemeClr val="dk1"/>
                </a:solidFill>
                <a:latin typeface="MS PGothic"/>
                <a:ea typeface="MS PGothic"/>
                <a:cs typeface="MS PGothic"/>
                <a:sym typeface="MS PGothic"/>
              </a:rPr>
              <a:t>主体】</a:t>
            </a:r>
            <a:endParaRPr sz="22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22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22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2400">
                <a:solidFill>
                  <a:schemeClr val="dk1"/>
                </a:solidFill>
                <a:latin typeface="MS PGothic"/>
                <a:ea typeface="MS PGothic"/>
                <a:cs typeface="MS PGothic"/>
                <a:sym typeface="MS PGothic"/>
              </a:rPr>
              <a:t>リンク集：</a:t>
            </a:r>
            <a:r>
              <a:rPr lang="ja" sz="2400" u="sng">
                <a:solidFill>
                  <a:schemeClr val="hlink"/>
                </a:solidFill>
                <a:latin typeface="MS PGothic"/>
                <a:ea typeface="MS PGothic"/>
                <a:cs typeface="MS PGothic"/>
                <a:sym typeface="MS PGothic"/>
                <a:hlinkClick r:id="rId4"/>
              </a:rPr>
              <a:t>http://wlk.civic.style/udc2018/</a:t>
            </a:r>
            <a:endParaRPr sz="2200">
              <a:solidFill>
                <a:schemeClr val="dk1"/>
              </a:solidFill>
              <a:latin typeface="MS PGothic"/>
              <a:ea typeface="MS PGothic"/>
              <a:cs typeface="MS PGothic"/>
              <a:sym typeface="MS P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7"/>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串本古座高校ＣＧＳマッピングパーティー</a:t>
            </a:r>
            <a:br>
              <a:rPr lang="ja" sz="3200">
                <a:latin typeface="MS PGothic"/>
                <a:ea typeface="MS PGothic"/>
                <a:cs typeface="MS PGothic"/>
                <a:sym typeface="MS PGothic"/>
              </a:rPr>
            </a:br>
            <a:r>
              <a:rPr lang="ja" sz="3200">
                <a:latin typeface="MS PGothic"/>
                <a:ea typeface="MS PGothic"/>
                <a:cs typeface="MS PGothic"/>
                <a:sym typeface="MS PGothic"/>
              </a:rPr>
              <a:t>防災</a:t>
            </a:r>
            <a:r>
              <a:rPr lang="ja">
                <a:latin typeface="MS PGothic"/>
                <a:ea typeface="MS PGothic"/>
                <a:cs typeface="MS PGothic"/>
                <a:sym typeface="MS PGothic"/>
              </a:rPr>
              <a:t>（避難場所）</a:t>
            </a:r>
            <a:r>
              <a:rPr lang="ja" sz="3200">
                <a:latin typeface="MS PGothic"/>
                <a:ea typeface="MS PGothic"/>
                <a:cs typeface="MS PGothic"/>
                <a:sym typeface="MS PGothic"/>
              </a:rPr>
              <a:t>マップ作り</a:t>
            </a:r>
            <a:endParaRPr sz="3200">
              <a:latin typeface="MS PGothic"/>
              <a:ea typeface="MS PGothic"/>
              <a:cs typeface="MS PGothic"/>
              <a:sym typeface="MS PGothic"/>
            </a:endParaRPr>
          </a:p>
        </p:txBody>
      </p:sp>
      <p:sp>
        <p:nvSpPr>
          <p:cNvPr id="106" name="Google Shape;106;p17"/>
          <p:cNvSpPr txBox="1"/>
          <p:nvPr/>
        </p:nvSpPr>
        <p:spPr>
          <a:xfrm>
            <a:off x="486375" y="1498350"/>
            <a:ext cx="4708200" cy="493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ja" sz="1600">
                <a:solidFill>
                  <a:srgbClr val="000000"/>
                </a:solidFill>
                <a:latin typeface="MS PGothic"/>
                <a:ea typeface="MS PGothic"/>
                <a:cs typeface="MS PGothic"/>
                <a:sym typeface="MS PGothic"/>
              </a:rPr>
              <a:t>【活動内容】</a:t>
            </a:r>
            <a:endParaRPr b="1"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1600">
                <a:solidFill>
                  <a:schemeClr val="dk1"/>
                </a:solidFill>
                <a:latin typeface="MS PGothic"/>
                <a:ea typeface="MS PGothic"/>
                <a:cs typeface="MS PGothic"/>
                <a:sym typeface="MS PGothic"/>
              </a:rPr>
              <a:t>串本町内2カ所でマッピングパーティーを開催。</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防災の観点から観光地と串本古座高校周辺の路地を散策し、観光地と通学途中からの避難路の確認を行い、防災の視点を取り入れた地図を作成した。</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本活動の成果は、紀伊民報が開発したLoacalWikiやOSMにあるデータを、APIを使ってWebサイトや印刷物に出力するシステムを使って、UDC提出作品とする。</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1600">
                <a:solidFill>
                  <a:srgbClr val="000000"/>
                </a:solidFill>
                <a:latin typeface="MS PGothic"/>
                <a:ea typeface="MS PGothic"/>
                <a:cs typeface="MS PGothic"/>
                <a:sym typeface="MS PGothic"/>
              </a:rPr>
              <a:t>【目的】</a:t>
            </a:r>
            <a:endParaRPr b="1"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600">
                <a:solidFill>
                  <a:schemeClr val="dk1"/>
                </a:solidFill>
                <a:latin typeface="MS PGothic"/>
                <a:ea typeface="MS PGothic"/>
                <a:cs typeface="MS PGothic"/>
                <a:sym typeface="MS PGothic"/>
              </a:rPr>
              <a:t>普段何気なく歩いている串本古座高校周辺の通学路等を、防災の視点を持って路地散策することで、通学途中や各施設近辺からの避難路の確認を行い、防災の視点を取り入れた地図作成を行うことが目的。</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海へ向かって避難する怖さを感じ、それをどうやって伝えられるかという点なども散策するなかで理解していきたい。</a:t>
            </a:r>
            <a:endParaRPr sz="1600">
              <a:latin typeface="MS PGothic"/>
              <a:ea typeface="MS PGothic"/>
              <a:cs typeface="MS PGothic"/>
              <a:sym typeface="MS PGothic"/>
            </a:endParaRPr>
          </a:p>
        </p:txBody>
      </p:sp>
      <p:pic>
        <p:nvPicPr>
          <p:cNvPr id="107" name="Google Shape;107;p17"/>
          <p:cNvPicPr preferRelativeResize="0"/>
          <p:nvPr/>
        </p:nvPicPr>
        <p:blipFill>
          <a:blip r:embed="rId4">
            <a:alphaModFix/>
          </a:blip>
          <a:stretch>
            <a:fillRect/>
          </a:stretch>
        </p:blipFill>
        <p:spPr>
          <a:xfrm>
            <a:off x="6600760" y="1015050"/>
            <a:ext cx="2231540" cy="1673661"/>
          </a:xfrm>
          <a:prstGeom prst="rect">
            <a:avLst/>
          </a:prstGeom>
          <a:noFill/>
          <a:ln>
            <a:noFill/>
          </a:ln>
        </p:spPr>
      </p:pic>
      <p:pic>
        <p:nvPicPr>
          <p:cNvPr id="108" name="Google Shape;108;p17"/>
          <p:cNvPicPr preferRelativeResize="0"/>
          <p:nvPr/>
        </p:nvPicPr>
        <p:blipFill>
          <a:blip r:embed="rId5">
            <a:alphaModFix/>
          </a:blip>
          <a:stretch>
            <a:fillRect/>
          </a:stretch>
        </p:blipFill>
        <p:spPr>
          <a:xfrm>
            <a:off x="5194575" y="2391813"/>
            <a:ext cx="2231540" cy="1673661"/>
          </a:xfrm>
          <a:prstGeom prst="rect">
            <a:avLst/>
          </a:prstGeom>
          <a:noFill/>
          <a:ln>
            <a:noFill/>
          </a:ln>
        </p:spPr>
      </p:pic>
      <p:pic>
        <p:nvPicPr>
          <p:cNvPr id="109" name="Google Shape;109;p17"/>
          <p:cNvPicPr preferRelativeResize="0"/>
          <p:nvPr/>
        </p:nvPicPr>
        <p:blipFill>
          <a:blip r:embed="rId6">
            <a:alphaModFix/>
          </a:blip>
          <a:stretch>
            <a:fillRect/>
          </a:stretch>
        </p:blipFill>
        <p:spPr>
          <a:xfrm>
            <a:off x="6600759" y="3652437"/>
            <a:ext cx="2231540" cy="1673655"/>
          </a:xfrm>
          <a:prstGeom prst="rect">
            <a:avLst/>
          </a:prstGeom>
          <a:noFill/>
          <a:ln>
            <a:noFill/>
          </a:ln>
        </p:spPr>
      </p:pic>
      <p:pic>
        <p:nvPicPr>
          <p:cNvPr id="110" name="Google Shape;110;p17"/>
          <p:cNvPicPr preferRelativeResize="0"/>
          <p:nvPr/>
        </p:nvPicPr>
        <p:blipFill>
          <a:blip r:embed="rId7">
            <a:alphaModFix/>
          </a:blip>
          <a:stretch>
            <a:fillRect/>
          </a:stretch>
        </p:blipFill>
        <p:spPr>
          <a:xfrm>
            <a:off x="5194578" y="5029196"/>
            <a:ext cx="2231540" cy="1673655"/>
          </a:xfrm>
          <a:prstGeom prst="rect">
            <a:avLst/>
          </a:prstGeom>
          <a:noFill/>
          <a:ln>
            <a:noFill/>
          </a:ln>
        </p:spPr>
      </p:pic>
      <p:sp>
        <p:nvSpPr>
          <p:cNvPr id="111" name="Google Shape;111;p17"/>
          <p:cNvSpPr txBox="1"/>
          <p:nvPr/>
        </p:nvSpPr>
        <p:spPr>
          <a:xfrm>
            <a:off x="235500" y="0"/>
            <a:ext cx="5732100" cy="42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solidFill>
                  <a:srgbClr val="000000"/>
                </a:solidFill>
                <a:latin typeface="MS PGothic"/>
                <a:ea typeface="MS PGothic"/>
                <a:cs typeface="MS PGothic"/>
                <a:sym typeface="MS PGothic"/>
              </a:rPr>
              <a:t>LocalWikiを活用した取り組み【上仲（紀伊民報）主体】</a:t>
            </a:r>
            <a:endParaRPr sz="1800">
              <a:solidFill>
                <a:srgbClr val="000000"/>
              </a:solidFill>
              <a:latin typeface="MS PGothic"/>
              <a:ea typeface="MS PGothic"/>
              <a:cs typeface="MS PGothic"/>
              <a:sym typeface="MS 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18"/>
          <p:cNvSpPr txBox="1"/>
          <p:nvPr/>
        </p:nvSpPr>
        <p:spPr>
          <a:xfrm>
            <a:off x="486375" y="1498350"/>
            <a:ext cx="4800000" cy="520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ja" sz="1600">
                <a:solidFill>
                  <a:srgbClr val="000000"/>
                </a:solidFill>
                <a:latin typeface="MS PGothic"/>
                <a:ea typeface="MS PGothic"/>
                <a:cs typeface="MS PGothic"/>
                <a:sym typeface="MS PGothic"/>
              </a:rPr>
              <a:t>【</a:t>
            </a:r>
            <a:r>
              <a:rPr b="1" lang="ja" sz="1600">
                <a:solidFill>
                  <a:schemeClr val="dk1"/>
                </a:solidFill>
                <a:latin typeface="MS PGothic"/>
                <a:ea typeface="MS PGothic"/>
                <a:cs typeface="MS PGothic"/>
                <a:sym typeface="MS PGothic"/>
              </a:rPr>
              <a:t>開催日時・場所</a:t>
            </a:r>
            <a:r>
              <a:rPr b="1" lang="ja" sz="1600">
                <a:solidFill>
                  <a:srgbClr val="000000"/>
                </a:solidFill>
                <a:latin typeface="MS PGothic"/>
                <a:ea typeface="MS PGothic"/>
                <a:cs typeface="MS PGothic"/>
                <a:sym typeface="MS PGothic"/>
              </a:rPr>
              <a:t>】</a:t>
            </a:r>
            <a:br>
              <a:rPr lang="ja" sz="1600">
                <a:latin typeface="MS PGothic"/>
                <a:ea typeface="MS PGothic"/>
                <a:cs typeface="MS PGothic"/>
                <a:sym typeface="MS PGothic"/>
              </a:rPr>
            </a:br>
            <a:r>
              <a:rPr lang="ja" sz="1600">
                <a:solidFill>
                  <a:schemeClr val="dk1"/>
                </a:solidFill>
                <a:latin typeface="MS PGothic"/>
                <a:ea typeface="MS PGothic"/>
                <a:cs typeface="MS PGothic"/>
                <a:sym typeface="MS PGothic"/>
              </a:rPr>
              <a:t>2019/1/7　串本町内</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1600">
                <a:solidFill>
                  <a:schemeClr val="dk1"/>
                </a:solidFill>
                <a:latin typeface="MS PGothic"/>
                <a:ea typeface="MS PGothic"/>
                <a:cs typeface="MS PGothic"/>
                <a:sym typeface="MS PGothic"/>
              </a:rPr>
              <a:t>【主催・共催・後援】</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主催：串本古座高校ＣＧＳ部</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600">
                <a:solidFill>
                  <a:schemeClr val="dk1"/>
                </a:solidFill>
                <a:latin typeface="MS PGothic"/>
                <a:ea typeface="MS PGothic"/>
                <a:cs typeface="MS PGothic"/>
                <a:sym typeface="MS PGothic"/>
              </a:rPr>
              <a:t>協力：串本町役場、UDC和歌山実行委員会</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1600">
                <a:solidFill>
                  <a:srgbClr val="000000"/>
                </a:solidFill>
                <a:latin typeface="MS PGothic"/>
                <a:ea typeface="MS PGothic"/>
                <a:cs typeface="MS PGothic"/>
                <a:sym typeface="MS PGothic"/>
              </a:rPr>
              <a:t>【</a:t>
            </a:r>
            <a:r>
              <a:rPr b="1" lang="ja" sz="1600">
                <a:solidFill>
                  <a:schemeClr val="dk1"/>
                </a:solidFill>
                <a:latin typeface="MS PGothic"/>
                <a:ea typeface="MS PGothic"/>
                <a:cs typeface="MS PGothic"/>
                <a:sym typeface="MS PGothic"/>
              </a:rPr>
              <a:t>参加者数</a:t>
            </a:r>
            <a:r>
              <a:rPr b="1" lang="ja" sz="1600">
                <a:solidFill>
                  <a:srgbClr val="000000"/>
                </a:solidFill>
                <a:latin typeface="MS PGothic"/>
                <a:ea typeface="MS PGothic"/>
                <a:cs typeface="MS PGothic"/>
                <a:sym typeface="MS PGothic"/>
              </a:rPr>
              <a:t>】</a:t>
            </a:r>
            <a:endParaRPr b="1"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1600">
                <a:solidFill>
                  <a:schemeClr val="dk1"/>
                </a:solidFill>
                <a:latin typeface="MS PGothic"/>
                <a:ea typeface="MS PGothic"/>
                <a:cs typeface="MS PGothic"/>
                <a:sym typeface="MS PGothic"/>
              </a:rPr>
              <a:t>29名：串本古座高校学生20名、高校教諭3名、</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	 コーディネイター1、串本町役場3名、</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	 和歌山県庁1名、新聞社1名</a:t>
            </a:r>
            <a:endParaRPr sz="1600">
              <a:solidFill>
                <a:schemeClr val="dk1"/>
              </a:solidFill>
              <a:latin typeface="MS PGothic"/>
              <a:ea typeface="MS PGothic"/>
              <a:cs typeface="MS PGothic"/>
              <a:sym typeface="MS PGothic"/>
            </a:endParaRPr>
          </a:p>
          <a:p>
            <a:pPr indent="135890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1600">
                <a:solidFill>
                  <a:schemeClr val="dk1"/>
                </a:solidFill>
                <a:latin typeface="MS PGothic"/>
                <a:ea typeface="MS PGothic"/>
                <a:cs typeface="MS PGothic"/>
                <a:sym typeface="MS PGothic"/>
              </a:rPr>
              <a:t>【ホームページ】</a:t>
            </a:r>
            <a:endParaRPr b="1"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1600" u="sng">
                <a:solidFill>
                  <a:schemeClr val="hlink"/>
                </a:solidFill>
                <a:latin typeface="MS PGothic"/>
                <a:ea typeface="MS PGothic"/>
                <a:cs typeface="MS PGothic"/>
                <a:sym typeface="MS PGothic"/>
                <a:hlinkClick r:id="rId4"/>
              </a:rPr>
              <a:t>https://kkhs.civic.style/</a:t>
            </a:r>
            <a:endParaRPr sz="1600">
              <a:solidFill>
                <a:schemeClr val="dk1"/>
              </a:solidFill>
              <a:latin typeface="MS PGothic"/>
              <a:ea typeface="MS PGothic"/>
              <a:cs typeface="MS PGothic"/>
              <a:sym typeface="MS PGothic"/>
            </a:endParaRPr>
          </a:p>
        </p:txBody>
      </p:sp>
      <p:pic>
        <p:nvPicPr>
          <p:cNvPr id="117" name="Google Shape;117;p18"/>
          <p:cNvPicPr preferRelativeResize="0"/>
          <p:nvPr/>
        </p:nvPicPr>
        <p:blipFill>
          <a:blip r:embed="rId5">
            <a:alphaModFix/>
          </a:blip>
          <a:stretch>
            <a:fillRect/>
          </a:stretch>
        </p:blipFill>
        <p:spPr>
          <a:xfrm>
            <a:off x="4972100" y="1121676"/>
            <a:ext cx="1904586" cy="3856124"/>
          </a:xfrm>
          <a:prstGeom prst="rect">
            <a:avLst/>
          </a:prstGeom>
          <a:noFill/>
          <a:ln>
            <a:noFill/>
          </a:ln>
        </p:spPr>
      </p:pic>
      <p:pic>
        <p:nvPicPr>
          <p:cNvPr id="118" name="Google Shape;118;p18"/>
          <p:cNvPicPr preferRelativeResize="0"/>
          <p:nvPr/>
        </p:nvPicPr>
        <p:blipFill>
          <a:blip r:embed="rId6">
            <a:alphaModFix/>
          </a:blip>
          <a:stretch>
            <a:fillRect/>
          </a:stretch>
        </p:blipFill>
        <p:spPr>
          <a:xfrm>
            <a:off x="7112195" y="1119075"/>
            <a:ext cx="1866406" cy="3856146"/>
          </a:xfrm>
          <a:prstGeom prst="rect">
            <a:avLst/>
          </a:prstGeom>
          <a:noFill/>
          <a:ln>
            <a:noFill/>
          </a:ln>
        </p:spPr>
      </p:pic>
      <p:pic>
        <p:nvPicPr>
          <p:cNvPr id="119" name="Google Shape;119;p18"/>
          <p:cNvPicPr preferRelativeResize="0"/>
          <p:nvPr/>
        </p:nvPicPr>
        <p:blipFill>
          <a:blip r:embed="rId7">
            <a:alphaModFix/>
          </a:blip>
          <a:stretch>
            <a:fillRect/>
          </a:stretch>
        </p:blipFill>
        <p:spPr>
          <a:xfrm>
            <a:off x="4603625" y="3988250"/>
            <a:ext cx="1901521" cy="2690126"/>
          </a:xfrm>
          <a:prstGeom prst="rect">
            <a:avLst/>
          </a:prstGeom>
          <a:noFill/>
          <a:ln>
            <a:noFill/>
          </a:ln>
        </p:spPr>
      </p:pic>
      <p:pic>
        <p:nvPicPr>
          <p:cNvPr id="120" name="Google Shape;120;p18"/>
          <p:cNvPicPr preferRelativeResize="0"/>
          <p:nvPr/>
        </p:nvPicPr>
        <p:blipFill>
          <a:blip r:embed="rId8">
            <a:alphaModFix/>
          </a:blip>
          <a:stretch>
            <a:fillRect/>
          </a:stretch>
        </p:blipFill>
        <p:spPr>
          <a:xfrm>
            <a:off x="6742203" y="3988250"/>
            <a:ext cx="1901521" cy="2690126"/>
          </a:xfrm>
          <a:prstGeom prst="rect">
            <a:avLst/>
          </a:prstGeom>
          <a:noFill/>
          <a:ln>
            <a:noFill/>
          </a:ln>
        </p:spPr>
      </p:pic>
      <p:sp>
        <p:nvSpPr>
          <p:cNvPr id="121" name="Google Shape;121;p18"/>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串本古座高校ＣＧＳマッピングパーティー</a:t>
            </a:r>
            <a:br>
              <a:rPr lang="ja" sz="3200">
                <a:latin typeface="MS PGothic"/>
                <a:ea typeface="MS PGothic"/>
                <a:cs typeface="MS PGothic"/>
                <a:sym typeface="MS PGothic"/>
              </a:rPr>
            </a:br>
            <a:r>
              <a:rPr lang="ja" sz="3200">
                <a:latin typeface="MS PGothic"/>
                <a:ea typeface="MS PGothic"/>
                <a:cs typeface="MS PGothic"/>
                <a:sym typeface="MS PGothic"/>
              </a:rPr>
              <a:t>防災</a:t>
            </a:r>
            <a:r>
              <a:rPr lang="ja">
                <a:latin typeface="MS PGothic"/>
                <a:ea typeface="MS PGothic"/>
                <a:cs typeface="MS PGothic"/>
                <a:sym typeface="MS PGothic"/>
              </a:rPr>
              <a:t>（避難場所）</a:t>
            </a:r>
            <a:r>
              <a:rPr lang="ja" sz="3200">
                <a:latin typeface="MS PGothic"/>
                <a:ea typeface="MS PGothic"/>
                <a:cs typeface="MS PGothic"/>
                <a:sym typeface="MS PGothic"/>
              </a:rPr>
              <a:t>マップ作り</a:t>
            </a:r>
            <a:endParaRPr sz="3200">
              <a:latin typeface="MS PGothic"/>
              <a:ea typeface="MS PGothic"/>
              <a:cs typeface="MS PGothic"/>
              <a:sym typeface="MS PGothic"/>
            </a:endParaRPr>
          </a:p>
        </p:txBody>
      </p:sp>
      <p:sp>
        <p:nvSpPr>
          <p:cNvPr id="122" name="Google Shape;122;p18"/>
          <p:cNvSpPr txBox="1"/>
          <p:nvPr/>
        </p:nvSpPr>
        <p:spPr>
          <a:xfrm>
            <a:off x="235500" y="0"/>
            <a:ext cx="5732100" cy="42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solidFill>
                  <a:srgbClr val="000000"/>
                </a:solidFill>
                <a:latin typeface="MS PGothic"/>
                <a:ea typeface="MS PGothic"/>
                <a:cs typeface="MS PGothic"/>
                <a:sym typeface="MS PGothic"/>
              </a:rPr>
              <a:t>LocalWikiを活用した取り組み【上仲（紀伊民報）主体】</a:t>
            </a:r>
            <a:endParaRPr sz="1800">
              <a:solidFill>
                <a:srgbClr val="000000"/>
              </a:solidFill>
              <a:latin typeface="MS PGothic"/>
              <a:ea typeface="MS PGothic"/>
              <a:cs typeface="MS PGothic"/>
              <a:sym typeface="MS P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6" name="Shape 126"/>
        <p:cNvGrpSpPr/>
        <p:nvPr/>
      </p:nvGrpSpPr>
      <p:grpSpPr>
        <a:xfrm>
          <a:off x="0" y="0"/>
          <a:ext cx="0" cy="0"/>
          <a:chOff x="0" y="0"/>
          <a:chExt cx="0" cy="0"/>
        </a:xfrm>
      </p:grpSpPr>
      <p:cxnSp>
        <p:nvCxnSpPr>
          <p:cNvPr id="127" name="Google Shape;127;p19"/>
          <p:cNvCxnSpPr/>
          <p:nvPr/>
        </p:nvCxnSpPr>
        <p:spPr>
          <a:xfrm flipH="1" rot="10800000">
            <a:off x="4601175" y="3356025"/>
            <a:ext cx="1614900" cy="846300"/>
          </a:xfrm>
          <a:prstGeom prst="straightConnector1">
            <a:avLst/>
          </a:prstGeom>
          <a:noFill/>
          <a:ln cap="flat" cmpd="sng" w="9525">
            <a:solidFill>
              <a:srgbClr val="FF0000"/>
            </a:solidFill>
            <a:prstDash val="solid"/>
            <a:round/>
            <a:headEnd len="med" w="med" type="none"/>
            <a:tailEnd len="med" w="med" type="none"/>
          </a:ln>
        </p:spPr>
      </p:cxnSp>
      <p:cxnSp>
        <p:nvCxnSpPr>
          <p:cNvPr id="128" name="Google Shape;128;p19"/>
          <p:cNvCxnSpPr/>
          <p:nvPr/>
        </p:nvCxnSpPr>
        <p:spPr>
          <a:xfrm>
            <a:off x="4620650" y="4231525"/>
            <a:ext cx="1128600" cy="992400"/>
          </a:xfrm>
          <a:prstGeom prst="straightConnector1">
            <a:avLst/>
          </a:prstGeom>
          <a:noFill/>
          <a:ln cap="flat" cmpd="sng" w="9525">
            <a:solidFill>
              <a:srgbClr val="FF0000"/>
            </a:solidFill>
            <a:prstDash val="solid"/>
            <a:round/>
            <a:headEnd len="med" w="med" type="none"/>
            <a:tailEnd len="med" w="med" type="none"/>
          </a:ln>
        </p:spPr>
      </p:cxnSp>
      <p:cxnSp>
        <p:nvCxnSpPr>
          <p:cNvPr id="129" name="Google Shape;129;p19"/>
          <p:cNvCxnSpPr/>
          <p:nvPr/>
        </p:nvCxnSpPr>
        <p:spPr>
          <a:xfrm>
            <a:off x="4620650" y="4221800"/>
            <a:ext cx="2480700" cy="1196700"/>
          </a:xfrm>
          <a:prstGeom prst="straightConnector1">
            <a:avLst/>
          </a:prstGeom>
          <a:noFill/>
          <a:ln cap="flat" cmpd="sng" w="9525">
            <a:solidFill>
              <a:srgbClr val="FF0000"/>
            </a:solidFill>
            <a:prstDash val="solid"/>
            <a:round/>
            <a:headEnd len="med" w="med" type="none"/>
            <a:tailEnd len="med" w="med" type="none"/>
          </a:ln>
        </p:spPr>
      </p:cxnSp>
      <p:cxnSp>
        <p:nvCxnSpPr>
          <p:cNvPr id="130" name="Google Shape;130;p19"/>
          <p:cNvCxnSpPr/>
          <p:nvPr/>
        </p:nvCxnSpPr>
        <p:spPr>
          <a:xfrm>
            <a:off x="4649825" y="4173175"/>
            <a:ext cx="2616900" cy="544800"/>
          </a:xfrm>
          <a:prstGeom prst="straightConnector1">
            <a:avLst/>
          </a:prstGeom>
          <a:noFill/>
          <a:ln cap="flat" cmpd="sng" w="9525">
            <a:solidFill>
              <a:srgbClr val="FF0000"/>
            </a:solidFill>
            <a:prstDash val="solid"/>
            <a:round/>
            <a:headEnd len="med" w="med" type="none"/>
            <a:tailEnd len="med" w="med" type="none"/>
          </a:ln>
        </p:spPr>
      </p:cxnSp>
      <p:cxnSp>
        <p:nvCxnSpPr>
          <p:cNvPr id="131" name="Google Shape;131;p19"/>
          <p:cNvCxnSpPr>
            <a:endCxn id="132" idx="2"/>
          </p:cNvCxnSpPr>
          <p:nvPr/>
        </p:nvCxnSpPr>
        <p:spPr>
          <a:xfrm>
            <a:off x="4727550" y="4231450"/>
            <a:ext cx="3729000" cy="1061400"/>
          </a:xfrm>
          <a:prstGeom prst="straightConnector1">
            <a:avLst/>
          </a:prstGeom>
          <a:noFill/>
          <a:ln cap="flat" cmpd="sng" w="9525">
            <a:solidFill>
              <a:srgbClr val="FF0000"/>
            </a:solidFill>
            <a:prstDash val="solid"/>
            <a:round/>
            <a:headEnd len="med" w="med" type="none"/>
            <a:tailEnd len="med" w="med" type="none"/>
          </a:ln>
        </p:spPr>
      </p:cxnSp>
      <p:cxnSp>
        <p:nvCxnSpPr>
          <p:cNvPr id="133" name="Google Shape;133;p19"/>
          <p:cNvCxnSpPr>
            <a:endCxn id="134" idx="2"/>
          </p:cNvCxnSpPr>
          <p:nvPr/>
        </p:nvCxnSpPr>
        <p:spPr>
          <a:xfrm>
            <a:off x="4717950" y="4231425"/>
            <a:ext cx="3510000" cy="113700"/>
          </a:xfrm>
          <a:prstGeom prst="straightConnector1">
            <a:avLst/>
          </a:prstGeom>
          <a:noFill/>
          <a:ln cap="flat" cmpd="sng" w="9525">
            <a:solidFill>
              <a:srgbClr val="FF0000"/>
            </a:solidFill>
            <a:prstDash val="solid"/>
            <a:round/>
            <a:headEnd len="med" w="med" type="none"/>
            <a:tailEnd len="med" w="med" type="none"/>
          </a:ln>
        </p:spPr>
      </p:cxnSp>
      <p:cxnSp>
        <p:nvCxnSpPr>
          <p:cNvPr id="135" name="Google Shape;135;p19"/>
          <p:cNvCxnSpPr/>
          <p:nvPr/>
        </p:nvCxnSpPr>
        <p:spPr>
          <a:xfrm flipH="1" rot="10800000">
            <a:off x="4630375" y="3317275"/>
            <a:ext cx="3132300" cy="855900"/>
          </a:xfrm>
          <a:prstGeom prst="straightConnector1">
            <a:avLst/>
          </a:prstGeom>
          <a:noFill/>
          <a:ln cap="flat" cmpd="sng" w="9525">
            <a:solidFill>
              <a:srgbClr val="FF0000"/>
            </a:solidFill>
            <a:prstDash val="solid"/>
            <a:round/>
            <a:headEnd len="med" w="med" type="none"/>
            <a:tailEnd len="med" w="med" type="none"/>
          </a:ln>
        </p:spPr>
      </p:cxnSp>
      <p:cxnSp>
        <p:nvCxnSpPr>
          <p:cNvPr id="136" name="Google Shape;136;p19"/>
          <p:cNvCxnSpPr/>
          <p:nvPr/>
        </p:nvCxnSpPr>
        <p:spPr>
          <a:xfrm flipH="1" rot="10800000">
            <a:off x="4679000" y="4134175"/>
            <a:ext cx="1812600" cy="39000"/>
          </a:xfrm>
          <a:prstGeom prst="straightConnector1">
            <a:avLst/>
          </a:prstGeom>
          <a:noFill/>
          <a:ln cap="flat" cmpd="sng" w="9525">
            <a:solidFill>
              <a:srgbClr val="FF0000"/>
            </a:solidFill>
            <a:prstDash val="solid"/>
            <a:round/>
            <a:headEnd len="med" w="med" type="none"/>
            <a:tailEnd len="med" w="med" type="none"/>
          </a:ln>
        </p:spPr>
      </p:cxnSp>
      <p:cxnSp>
        <p:nvCxnSpPr>
          <p:cNvPr id="137" name="Google Shape;137;p19"/>
          <p:cNvCxnSpPr/>
          <p:nvPr/>
        </p:nvCxnSpPr>
        <p:spPr>
          <a:xfrm>
            <a:off x="1215950" y="3511675"/>
            <a:ext cx="3395100" cy="661500"/>
          </a:xfrm>
          <a:prstGeom prst="straightConnector1">
            <a:avLst/>
          </a:prstGeom>
          <a:noFill/>
          <a:ln cap="flat" cmpd="sng" w="9525">
            <a:solidFill>
              <a:srgbClr val="FF0000"/>
            </a:solidFill>
            <a:prstDash val="solid"/>
            <a:round/>
            <a:headEnd len="med" w="med" type="none"/>
            <a:tailEnd len="med" w="med" type="none"/>
          </a:ln>
        </p:spPr>
      </p:cxnSp>
      <p:cxnSp>
        <p:nvCxnSpPr>
          <p:cNvPr id="138" name="Google Shape;138;p19"/>
          <p:cNvCxnSpPr/>
          <p:nvPr/>
        </p:nvCxnSpPr>
        <p:spPr>
          <a:xfrm>
            <a:off x="2694550" y="3424125"/>
            <a:ext cx="1906500" cy="758700"/>
          </a:xfrm>
          <a:prstGeom prst="straightConnector1">
            <a:avLst/>
          </a:prstGeom>
          <a:noFill/>
          <a:ln cap="flat" cmpd="sng" w="9525">
            <a:solidFill>
              <a:srgbClr val="FF0000"/>
            </a:solidFill>
            <a:prstDash val="solid"/>
            <a:round/>
            <a:headEnd len="med" w="med" type="none"/>
            <a:tailEnd len="med" w="med" type="none"/>
          </a:ln>
        </p:spPr>
      </p:cxnSp>
      <p:cxnSp>
        <p:nvCxnSpPr>
          <p:cNvPr id="139" name="Google Shape;139;p19"/>
          <p:cNvCxnSpPr/>
          <p:nvPr/>
        </p:nvCxnSpPr>
        <p:spPr>
          <a:xfrm flipH="1" rot="10800000">
            <a:off x="2694550" y="4153775"/>
            <a:ext cx="1935900" cy="97200"/>
          </a:xfrm>
          <a:prstGeom prst="straightConnector1">
            <a:avLst/>
          </a:prstGeom>
          <a:noFill/>
          <a:ln cap="flat" cmpd="sng" w="9525">
            <a:solidFill>
              <a:srgbClr val="FF0000"/>
            </a:solidFill>
            <a:prstDash val="solid"/>
            <a:round/>
            <a:headEnd len="med" w="med" type="none"/>
            <a:tailEnd len="med" w="med" type="none"/>
          </a:ln>
        </p:spPr>
      </p:cxnSp>
      <p:cxnSp>
        <p:nvCxnSpPr>
          <p:cNvPr id="140" name="Google Shape;140;p19"/>
          <p:cNvCxnSpPr/>
          <p:nvPr/>
        </p:nvCxnSpPr>
        <p:spPr>
          <a:xfrm flipH="1" rot="10800000">
            <a:off x="2451350" y="4163525"/>
            <a:ext cx="2169300" cy="807300"/>
          </a:xfrm>
          <a:prstGeom prst="straightConnector1">
            <a:avLst/>
          </a:prstGeom>
          <a:noFill/>
          <a:ln cap="flat" cmpd="sng" w="9525">
            <a:solidFill>
              <a:srgbClr val="FF0000"/>
            </a:solidFill>
            <a:prstDash val="solid"/>
            <a:round/>
            <a:headEnd len="med" w="med" type="none"/>
            <a:tailEnd len="med" w="med" type="none"/>
          </a:ln>
        </p:spPr>
      </p:cxnSp>
      <p:cxnSp>
        <p:nvCxnSpPr>
          <p:cNvPr id="141" name="Google Shape;141;p19"/>
          <p:cNvCxnSpPr/>
          <p:nvPr/>
        </p:nvCxnSpPr>
        <p:spPr>
          <a:xfrm flipH="1" rot="10800000">
            <a:off x="1201350" y="4221700"/>
            <a:ext cx="3380400" cy="308700"/>
          </a:xfrm>
          <a:prstGeom prst="straightConnector1">
            <a:avLst/>
          </a:prstGeom>
          <a:noFill/>
          <a:ln cap="flat" cmpd="sng" w="9525">
            <a:solidFill>
              <a:srgbClr val="FF0000"/>
            </a:solidFill>
            <a:prstDash val="solid"/>
            <a:round/>
            <a:headEnd len="med" w="med" type="none"/>
            <a:tailEnd len="med" w="med" type="none"/>
          </a:ln>
        </p:spPr>
      </p:cxnSp>
      <p:cxnSp>
        <p:nvCxnSpPr>
          <p:cNvPr id="142" name="Google Shape;142;p19"/>
          <p:cNvCxnSpPr/>
          <p:nvPr/>
        </p:nvCxnSpPr>
        <p:spPr>
          <a:xfrm flipH="1" rot="10800000">
            <a:off x="1113800" y="4153650"/>
            <a:ext cx="3526200" cy="882600"/>
          </a:xfrm>
          <a:prstGeom prst="straightConnector1">
            <a:avLst/>
          </a:prstGeom>
          <a:noFill/>
          <a:ln cap="flat" cmpd="sng" w="9525">
            <a:solidFill>
              <a:srgbClr val="FF0000"/>
            </a:solidFill>
            <a:prstDash val="solid"/>
            <a:round/>
            <a:headEnd len="med" w="med" type="none"/>
            <a:tailEnd len="med" w="med" type="none"/>
          </a:ln>
        </p:spPr>
      </p:cxnSp>
      <p:cxnSp>
        <p:nvCxnSpPr>
          <p:cNvPr id="143" name="Google Shape;143;p19"/>
          <p:cNvCxnSpPr/>
          <p:nvPr/>
        </p:nvCxnSpPr>
        <p:spPr>
          <a:xfrm flipH="1" rot="10800000">
            <a:off x="3584625" y="4153825"/>
            <a:ext cx="1016700" cy="1261800"/>
          </a:xfrm>
          <a:prstGeom prst="straightConnector1">
            <a:avLst/>
          </a:prstGeom>
          <a:noFill/>
          <a:ln cap="flat" cmpd="sng" w="9525">
            <a:solidFill>
              <a:srgbClr val="FF0000"/>
            </a:solidFill>
            <a:prstDash val="solid"/>
            <a:round/>
            <a:headEnd len="med" w="med" type="none"/>
            <a:tailEnd len="med" w="med" type="none"/>
          </a:ln>
        </p:spPr>
      </p:cxnSp>
      <p:sp>
        <p:nvSpPr>
          <p:cNvPr id="144" name="Google Shape;144;p19"/>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目的は違っても、共通の取り組み</a:t>
            </a:r>
            <a:endParaRPr sz="3200">
              <a:latin typeface="MS PGothic"/>
              <a:ea typeface="MS PGothic"/>
              <a:cs typeface="MS PGothic"/>
              <a:sym typeface="MS PGothic"/>
            </a:endParaRPr>
          </a:p>
        </p:txBody>
      </p:sp>
      <p:cxnSp>
        <p:nvCxnSpPr>
          <p:cNvPr id="145" name="Google Shape;145;p19"/>
          <p:cNvCxnSpPr/>
          <p:nvPr/>
        </p:nvCxnSpPr>
        <p:spPr>
          <a:xfrm>
            <a:off x="4572000" y="2483800"/>
            <a:ext cx="0" cy="3288000"/>
          </a:xfrm>
          <a:prstGeom prst="straightConnector1">
            <a:avLst/>
          </a:prstGeom>
          <a:noFill/>
          <a:ln cap="flat" cmpd="sng" w="28575">
            <a:solidFill>
              <a:srgbClr val="92D050"/>
            </a:solidFill>
            <a:prstDash val="solid"/>
            <a:round/>
            <a:headEnd len="med" w="med" type="none"/>
            <a:tailEnd len="med" w="med" type="none"/>
          </a:ln>
        </p:spPr>
      </p:cxnSp>
      <p:sp>
        <p:nvSpPr>
          <p:cNvPr id="146" name="Google Shape;146;p19"/>
          <p:cNvSpPr txBox="1"/>
          <p:nvPr/>
        </p:nvSpPr>
        <p:spPr>
          <a:xfrm>
            <a:off x="681000" y="2483800"/>
            <a:ext cx="3210000" cy="65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2800">
                <a:solidFill>
                  <a:schemeClr val="dk1"/>
                </a:solidFill>
                <a:latin typeface="MS PGothic"/>
                <a:ea typeface="MS PGothic"/>
                <a:cs typeface="MS PGothic"/>
                <a:sym typeface="MS PGothic"/>
              </a:rPr>
              <a:t>人（住民・組織）</a:t>
            </a:r>
            <a:endParaRPr/>
          </a:p>
        </p:txBody>
      </p:sp>
      <p:sp>
        <p:nvSpPr>
          <p:cNvPr id="147" name="Google Shape;147;p19"/>
          <p:cNvSpPr txBox="1"/>
          <p:nvPr/>
        </p:nvSpPr>
        <p:spPr>
          <a:xfrm>
            <a:off x="5253000" y="2483800"/>
            <a:ext cx="3210000" cy="65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2800">
                <a:solidFill>
                  <a:schemeClr val="dk1"/>
                </a:solidFill>
                <a:latin typeface="MS PGothic"/>
                <a:ea typeface="MS PGothic"/>
                <a:cs typeface="MS PGothic"/>
                <a:sym typeface="MS PGothic"/>
              </a:rPr>
              <a:t>目的</a:t>
            </a:r>
            <a:endParaRPr/>
          </a:p>
        </p:txBody>
      </p:sp>
      <p:sp>
        <p:nvSpPr>
          <p:cNvPr id="148" name="Google Shape;148;p19"/>
          <p:cNvSpPr txBox="1"/>
          <p:nvPr/>
        </p:nvSpPr>
        <p:spPr>
          <a:xfrm>
            <a:off x="442675" y="1467475"/>
            <a:ext cx="8258700" cy="94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1800">
                <a:solidFill>
                  <a:schemeClr val="dk1"/>
                </a:solidFill>
                <a:latin typeface="MS PGothic"/>
                <a:ea typeface="MS PGothic"/>
                <a:cs typeface="MS PGothic"/>
                <a:sym typeface="MS PGothic"/>
              </a:rPr>
              <a:t>地域活性化という共通の目的があっても、それぞれの状況や立場によって、</a:t>
            </a:r>
            <a:br>
              <a:rPr lang="ja" sz="2000">
                <a:solidFill>
                  <a:schemeClr val="dk1"/>
                </a:solidFill>
                <a:latin typeface="MS PGothic"/>
                <a:ea typeface="MS PGothic"/>
                <a:cs typeface="MS PGothic"/>
                <a:sym typeface="MS PGothic"/>
              </a:rPr>
            </a:br>
            <a:r>
              <a:rPr b="1" lang="ja" sz="2400">
                <a:solidFill>
                  <a:srgbClr val="FF0000"/>
                </a:solidFill>
                <a:latin typeface="MS PGothic"/>
                <a:ea typeface="MS PGothic"/>
                <a:cs typeface="MS PGothic"/>
                <a:sym typeface="MS PGothic"/>
              </a:rPr>
              <a:t>目的は異なる。</a:t>
            </a:r>
            <a:endParaRPr b="1" sz="2400">
              <a:solidFill>
                <a:srgbClr val="FF0000"/>
              </a:solidFill>
              <a:latin typeface="MS PGothic"/>
              <a:ea typeface="MS PGothic"/>
              <a:cs typeface="MS PGothic"/>
              <a:sym typeface="MS PGothic"/>
            </a:endParaRPr>
          </a:p>
        </p:txBody>
      </p:sp>
      <p:sp>
        <p:nvSpPr>
          <p:cNvPr id="149" name="Google Shape;149;p19"/>
          <p:cNvSpPr/>
          <p:nvPr/>
        </p:nvSpPr>
        <p:spPr>
          <a:xfrm>
            <a:off x="3137175" y="3057725"/>
            <a:ext cx="2869668" cy="2334636"/>
          </a:xfrm>
          <a:prstGeom prst="irregularSeal1">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txBox="1"/>
          <p:nvPr/>
        </p:nvSpPr>
        <p:spPr>
          <a:xfrm>
            <a:off x="2967000" y="3563775"/>
            <a:ext cx="3210000" cy="143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800">
                <a:solidFill>
                  <a:srgbClr val="FF0000"/>
                </a:solidFill>
                <a:latin typeface="MS PGothic"/>
                <a:ea typeface="MS PGothic"/>
                <a:cs typeface="MS PGothic"/>
                <a:sym typeface="MS PGothic"/>
              </a:rPr>
              <a:t>地域活性化</a:t>
            </a:r>
            <a:endParaRPr sz="2800">
              <a:solidFill>
                <a:srgbClr val="FF0000"/>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1800">
                <a:solidFill>
                  <a:schemeClr val="dk1"/>
                </a:solidFill>
                <a:latin typeface="MS PGothic"/>
                <a:ea typeface="MS PGothic"/>
                <a:cs typeface="MS PGothic"/>
                <a:sym typeface="MS PGothic"/>
              </a:rPr>
              <a:t>LocalWiki</a:t>
            </a:r>
            <a:endParaRPr sz="18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1800">
                <a:solidFill>
                  <a:schemeClr val="dk1"/>
                </a:solidFill>
                <a:latin typeface="MS PGothic"/>
                <a:ea typeface="MS PGothic"/>
                <a:cs typeface="MS PGothic"/>
                <a:sym typeface="MS PGothic"/>
              </a:rPr>
              <a:t>情報の集約と発信</a:t>
            </a:r>
            <a:endParaRPr sz="1800">
              <a:solidFill>
                <a:schemeClr val="dk1"/>
              </a:solidFill>
              <a:latin typeface="MS PGothic"/>
              <a:ea typeface="MS PGothic"/>
              <a:cs typeface="MS PGothic"/>
              <a:sym typeface="MS PGothic"/>
            </a:endParaRPr>
          </a:p>
        </p:txBody>
      </p:sp>
      <p:grpSp>
        <p:nvGrpSpPr>
          <p:cNvPr id="151" name="Google Shape;151;p19"/>
          <p:cNvGrpSpPr/>
          <p:nvPr/>
        </p:nvGrpSpPr>
        <p:grpSpPr>
          <a:xfrm>
            <a:off x="1843450" y="3061550"/>
            <a:ext cx="1614600" cy="653700"/>
            <a:chOff x="442675" y="2752925"/>
            <a:chExt cx="1614600" cy="653700"/>
          </a:xfrm>
        </p:grpSpPr>
        <p:sp>
          <p:nvSpPr>
            <p:cNvPr id="152" name="Google Shape;152;p19"/>
            <p:cNvSpPr/>
            <p:nvPr/>
          </p:nvSpPr>
          <p:spPr>
            <a:xfrm>
              <a:off x="598225" y="2752925"/>
              <a:ext cx="1303500" cy="6537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txBox="1"/>
            <p:nvPr/>
          </p:nvSpPr>
          <p:spPr>
            <a:xfrm>
              <a:off x="442675" y="286572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学校</a:t>
              </a:r>
              <a:endParaRPr sz="1800"/>
            </a:p>
          </p:txBody>
        </p:sp>
      </p:grpSp>
      <p:grpSp>
        <p:nvGrpSpPr>
          <p:cNvPr id="154" name="Google Shape;154;p19"/>
          <p:cNvGrpSpPr/>
          <p:nvPr/>
        </p:nvGrpSpPr>
        <p:grpSpPr>
          <a:xfrm>
            <a:off x="1843450" y="3899088"/>
            <a:ext cx="1614600" cy="653700"/>
            <a:chOff x="442675" y="3463050"/>
            <a:chExt cx="1614600" cy="653700"/>
          </a:xfrm>
        </p:grpSpPr>
        <p:sp>
          <p:nvSpPr>
            <p:cNvPr id="155" name="Google Shape;155;p19"/>
            <p:cNvSpPr/>
            <p:nvPr/>
          </p:nvSpPr>
          <p:spPr>
            <a:xfrm>
              <a:off x="598225" y="3463050"/>
              <a:ext cx="1303500" cy="653700"/>
            </a:xfrm>
            <a:prstGeom prst="ellipse">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txBox="1"/>
            <p:nvPr/>
          </p:nvSpPr>
          <p:spPr>
            <a:xfrm>
              <a:off x="442675" y="35758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自治体</a:t>
              </a:r>
              <a:endParaRPr sz="1800"/>
            </a:p>
          </p:txBody>
        </p:sp>
      </p:grpSp>
      <p:grpSp>
        <p:nvGrpSpPr>
          <p:cNvPr id="157" name="Google Shape;157;p19"/>
          <p:cNvGrpSpPr/>
          <p:nvPr/>
        </p:nvGrpSpPr>
        <p:grpSpPr>
          <a:xfrm>
            <a:off x="292150" y="3191038"/>
            <a:ext cx="1614600" cy="653700"/>
            <a:chOff x="442675" y="4357975"/>
            <a:chExt cx="1614600" cy="653700"/>
          </a:xfrm>
        </p:grpSpPr>
        <p:sp>
          <p:nvSpPr>
            <p:cNvPr id="158" name="Google Shape;158;p19"/>
            <p:cNvSpPr/>
            <p:nvPr/>
          </p:nvSpPr>
          <p:spPr>
            <a:xfrm>
              <a:off x="598225" y="4357975"/>
              <a:ext cx="1303500" cy="6537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txBox="1"/>
            <p:nvPr/>
          </p:nvSpPr>
          <p:spPr>
            <a:xfrm>
              <a:off x="442675" y="447077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観光協会</a:t>
              </a:r>
              <a:endParaRPr sz="1800"/>
            </a:p>
          </p:txBody>
        </p:sp>
      </p:grpSp>
      <p:grpSp>
        <p:nvGrpSpPr>
          <p:cNvPr id="160" name="Google Shape;160;p19"/>
          <p:cNvGrpSpPr/>
          <p:nvPr/>
        </p:nvGrpSpPr>
        <p:grpSpPr>
          <a:xfrm>
            <a:off x="374575" y="4007150"/>
            <a:ext cx="1614600" cy="653700"/>
            <a:chOff x="442675" y="5194550"/>
            <a:chExt cx="1614600" cy="653700"/>
          </a:xfrm>
        </p:grpSpPr>
        <p:sp>
          <p:nvSpPr>
            <p:cNvPr id="161" name="Google Shape;161;p19"/>
            <p:cNvSpPr/>
            <p:nvPr/>
          </p:nvSpPr>
          <p:spPr>
            <a:xfrm>
              <a:off x="598225" y="5194550"/>
              <a:ext cx="1303500" cy="653700"/>
            </a:xfrm>
            <a:prstGeom prst="ellipse">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txBox="1"/>
            <p:nvPr/>
          </p:nvSpPr>
          <p:spPr>
            <a:xfrm>
              <a:off x="442675" y="53073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商工会議所</a:t>
              </a:r>
              <a:endParaRPr sz="1800"/>
            </a:p>
          </p:txBody>
        </p:sp>
      </p:grpSp>
      <p:grpSp>
        <p:nvGrpSpPr>
          <p:cNvPr id="163" name="Google Shape;163;p19"/>
          <p:cNvGrpSpPr/>
          <p:nvPr/>
        </p:nvGrpSpPr>
        <p:grpSpPr>
          <a:xfrm>
            <a:off x="311700" y="4952750"/>
            <a:ext cx="1614600" cy="653700"/>
            <a:chOff x="442675" y="5992200"/>
            <a:chExt cx="1614600" cy="653700"/>
          </a:xfrm>
        </p:grpSpPr>
        <p:sp>
          <p:nvSpPr>
            <p:cNvPr id="164" name="Google Shape;164;p19"/>
            <p:cNvSpPr/>
            <p:nvPr/>
          </p:nvSpPr>
          <p:spPr>
            <a:xfrm>
              <a:off x="598225" y="5992200"/>
              <a:ext cx="1303500" cy="653700"/>
            </a:xfrm>
            <a:prstGeom prst="ellipse">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txBox="1"/>
            <p:nvPr/>
          </p:nvSpPr>
          <p:spPr>
            <a:xfrm>
              <a:off x="442675" y="610500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企業</a:t>
              </a:r>
              <a:endParaRPr sz="1800"/>
            </a:p>
          </p:txBody>
        </p:sp>
      </p:grpSp>
      <p:grpSp>
        <p:nvGrpSpPr>
          <p:cNvPr id="166" name="Google Shape;166;p19"/>
          <p:cNvGrpSpPr/>
          <p:nvPr/>
        </p:nvGrpSpPr>
        <p:grpSpPr>
          <a:xfrm>
            <a:off x="2816225" y="5118100"/>
            <a:ext cx="1614600" cy="653700"/>
            <a:chOff x="2329850" y="5992200"/>
            <a:chExt cx="1614600" cy="653700"/>
          </a:xfrm>
        </p:grpSpPr>
        <p:sp>
          <p:nvSpPr>
            <p:cNvPr id="167" name="Google Shape;167;p19"/>
            <p:cNvSpPr/>
            <p:nvPr/>
          </p:nvSpPr>
          <p:spPr>
            <a:xfrm>
              <a:off x="2485400" y="5992200"/>
              <a:ext cx="1303500" cy="653700"/>
            </a:xfrm>
            <a:prstGeom prst="ellipse">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txBox="1"/>
            <p:nvPr/>
          </p:nvSpPr>
          <p:spPr>
            <a:xfrm>
              <a:off x="2329850" y="610500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地域メディア</a:t>
              </a:r>
              <a:endParaRPr sz="1800"/>
            </a:p>
          </p:txBody>
        </p:sp>
      </p:grpSp>
      <p:grpSp>
        <p:nvGrpSpPr>
          <p:cNvPr id="169" name="Google Shape;169;p19"/>
          <p:cNvGrpSpPr/>
          <p:nvPr/>
        </p:nvGrpSpPr>
        <p:grpSpPr>
          <a:xfrm>
            <a:off x="1590575" y="4662800"/>
            <a:ext cx="1614600" cy="653700"/>
            <a:chOff x="2329850" y="4961050"/>
            <a:chExt cx="1614600" cy="653700"/>
          </a:xfrm>
        </p:grpSpPr>
        <p:sp>
          <p:nvSpPr>
            <p:cNvPr id="170" name="Google Shape;170;p19"/>
            <p:cNvSpPr/>
            <p:nvPr/>
          </p:nvSpPr>
          <p:spPr>
            <a:xfrm>
              <a:off x="2485400" y="4961050"/>
              <a:ext cx="1303500" cy="653700"/>
            </a:xfrm>
            <a:prstGeom prst="ellips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nvSpPr>
          <p:spPr>
            <a:xfrm>
              <a:off x="2329850" y="50738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NPO</a:t>
              </a:r>
              <a:endParaRPr sz="1800"/>
            </a:p>
          </p:txBody>
        </p:sp>
      </p:grpSp>
      <p:grpSp>
        <p:nvGrpSpPr>
          <p:cNvPr id="172" name="Google Shape;172;p19"/>
          <p:cNvGrpSpPr/>
          <p:nvPr/>
        </p:nvGrpSpPr>
        <p:grpSpPr>
          <a:xfrm>
            <a:off x="5374600" y="3028550"/>
            <a:ext cx="1614600" cy="653700"/>
            <a:chOff x="5685875" y="2752925"/>
            <a:chExt cx="1614600" cy="653700"/>
          </a:xfrm>
        </p:grpSpPr>
        <p:sp>
          <p:nvSpPr>
            <p:cNvPr id="173" name="Google Shape;173;p19"/>
            <p:cNvSpPr/>
            <p:nvPr/>
          </p:nvSpPr>
          <p:spPr>
            <a:xfrm>
              <a:off x="5841425" y="2752925"/>
              <a:ext cx="1303500" cy="6537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txBox="1"/>
            <p:nvPr/>
          </p:nvSpPr>
          <p:spPr>
            <a:xfrm>
              <a:off x="5685875" y="286572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教育</a:t>
              </a:r>
              <a:endParaRPr sz="1800"/>
            </a:p>
          </p:txBody>
        </p:sp>
      </p:grpSp>
      <p:grpSp>
        <p:nvGrpSpPr>
          <p:cNvPr id="175" name="Google Shape;175;p19"/>
          <p:cNvGrpSpPr/>
          <p:nvPr/>
        </p:nvGrpSpPr>
        <p:grpSpPr>
          <a:xfrm>
            <a:off x="7065400" y="2992900"/>
            <a:ext cx="1614600" cy="653700"/>
            <a:chOff x="5685875" y="3463050"/>
            <a:chExt cx="1614600" cy="653700"/>
          </a:xfrm>
        </p:grpSpPr>
        <p:sp>
          <p:nvSpPr>
            <p:cNvPr id="176" name="Google Shape;176;p19"/>
            <p:cNvSpPr/>
            <p:nvPr/>
          </p:nvSpPr>
          <p:spPr>
            <a:xfrm>
              <a:off x="5841425" y="3463050"/>
              <a:ext cx="1303500" cy="653700"/>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txBox="1"/>
            <p:nvPr/>
          </p:nvSpPr>
          <p:spPr>
            <a:xfrm>
              <a:off x="5685875" y="35758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郷土愛の育み</a:t>
              </a:r>
              <a:endParaRPr sz="1800"/>
            </a:p>
          </p:txBody>
        </p:sp>
      </p:grpSp>
      <p:grpSp>
        <p:nvGrpSpPr>
          <p:cNvPr id="178" name="Google Shape;178;p19"/>
          <p:cNvGrpSpPr/>
          <p:nvPr/>
        </p:nvGrpSpPr>
        <p:grpSpPr>
          <a:xfrm>
            <a:off x="5684275" y="3745788"/>
            <a:ext cx="1614600" cy="653700"/>
            <a:chOff x="5685875" y="4357975"/>
            <a:chExt cx="1614600" cy="653700"/>
          </a:xfrm>
        </p:grpSpPr>
        <p:sp>
          <p:nvSpPr>
            <p:cNvPr id="179" name="Google Shape;179;p19"/>
            <p:cNvSpPr/>
            <p:nvPr/>
          </p:nvSpPr>
          <p:spPr>
            <a:xfrm>
              <a:off x="5841425" y="4357975"/>
              <a:ext cx="1303500" cy="6537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txBox="1"/>
            <p:nvPr/>
          </p:nvSpPr>
          <p:spPr>
            <a:xfrm>
              <a:off x="5685875" y="447077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少子化対策</a:t>
              </a:r>
              <a:endParaRPr sz="1800"/>
            </a:p>
          </p:txBody>
        </p:sp>
      </p:grpSp>
      <p:grpSp>
        <p:nvGrpSpPr>
          <p:cNvPr id="181" name="Google Shape;181;p19"/>
          <p:cNvGrpSpPr/>
          <p:nvPr/>
        </p:nvGrpSpPr>
        <p:grpSpPr>
          <a:xfrm>
            <a:off x="4943325" y="4876550"/>
            <a:ext cx="1614600" cy="653700"/>
            <a:chOff x="5685875" y="5194550"/>
            <a:chExt cx="1614600" cy="653700"/>
          </a:xfrm>
        </p:grpSpPr>
        <p:sp>
          <p:nvSpPr>
            <p:cNvPr id="182" name="Google Shape;182;p19"/>
            <p:cNvSpPr/>
            <p:nvPr/>
          </p:nvSpPr>
          <p:spPr>
            <a:xfrm>
              <a:off x="5841425" y="5194550"/>
              <a:ext cx="1303500" cy="653700"/>
            </a:xfrm>
            <a:prstGeom prst="ellips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txBox="1"/>
            <p:nvPr/>
          </p:nvSpPr>
          <p:spPr>
            <a:xfrm>
              <a:off x="5685875" y="53073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高齢者対策</a:t>
              </a:r>
              <a:endParaRPr sz="1800"/>
            </a:p>
          </p:txBody>
        </p:sp>
      </p:grpSp>
      <p:grpSp>
        <p:nvGrpSpPr>
          <p:cNvPr id="184" name="Google Shape;184;p19"/>
          <p:cNvGrpSpPr/>
          <p:nvPr/>
        </p:nvGrpSpPr>
        <p:grpSpPr>
          <a:xfrm>
            <a:off x="7649250" y="4751950"/>
            <a:ext cx="1614600" cy="653700"/>
            <a:chOff x="5685875" y="5992200"/>
            <a:chExt cx="1614600" cy="653700"/>
          </a:xfrm>
        </p:grpSpPr>
        <p:sp>
          <p:nvSpPr>
            <p:cNvPr id="185" name="Google Shape;185;p19"/>
            <p:cNvSpPr/>
            <p:nvPr/>
          </p:nvSpPr>
          <p:spPr>
            <a:xfrm>
              <a:off x="5841425" y="5992200"/>
              <a:ext cx="1303500" cy="653700"/>
            </a:xfrm>
            <a:prstGeom prst="ellipse">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txBox="1"/>
            <p:nvPr/>
          </p:nvSpPr>
          <p:spPr>
            <a:xfrm>
              <a:off x="5685875" y="610500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地産地消</a:t>
              </a:r>
              <a:endParaRPr sz="1800"/>
            </a:p>
          </p:txBody>
        </p:sp>
      </p:grpSp>
      <p:grpSp>
        <p:nvGrpSpPr>
          <p:cNvPr id="186" name="Google Shape;186;p19"/>
          <p:cNvGrpSpPr/>
          <p:nvPr/>
        </p:nvGrpSpPr>
        <p:grpSpPr>
          <a:xfrm>
            <a:off x="6288975" y="5095925"/>
            <a:ext cx="1614600" cy="653700"/>
            <a:chOff x="7573050" y="5992200"/>
            <a:chExt cx="1614600" cy="653700"/>
          </a:xfrm>
        </p:grpSpPr>
        <p:sp>
          <p:nvSpPr>
            <p:cNvPr id="187" name="Google Shape;187;p19"/>
            <p:cNvSpPr/>
            <p:nvPr/>
          </p:nvSpPr>
          <p:spPr>
            <a:xfrm>
              <a:off x="7728600" y="5992200"/>
              <a:ext cx="1303500" cy="653700"/>
            </a:xfrm>
            <a:prstGeom prst="ellipse">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txBox="1"/>
            <p:nvPr/>
          </p:nvSpPr>
          <p:spPr>
            <a:xfrm>
              <a:off x="7573050" y="610500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ビジネス</a:t>
              </a:r>
              <a:endParaRPr sz="1800"/>
            </a:p>
          </p:txBody>
        </p:sp>
      </p:grpSp>
      <p:grpSp>
        <p:nvGrpSpPr>
          <p:cNvPr id="189" name="Google Shape;189;p19"/>
          <p:cNvGrpSpPr/>
          <p:nvPr/>
        </p:nvGrpSpPr>
        <p:grpSpPr>
          <a:xfrm>
            <a:off x="7420650" y="3804225"/>
            <a:ext cx="1614600" cy="653700"/>
            <a:chOff x="7573050" y="4961050"/>
            <a:chExt cx="1614600" cy="653700"/>
          </a:xfrm>
        </p:grpSpPr>
        <p:sp>
          <p:nvSpPr>
            <p:cNvPr id="190" name="Google Shape;190;p19"/>
            <p:cNvSpPr/>
            <p:nvPr/>
          </p:nvSpPr>
          <p:spPr>
            <a:xfrm>
              <a:off x="7728600" y="4961050"/>
              <a:ext cx="1303500" cy="6537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txBox="1"/>
            <p:nvPr/>
          </p:nvSpPr>
          <p:spPr>
            <a:xfrm>
              <a:off x="7573050" y="50738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観光推進</a:t>
              </a:r>
              <a:endParaRPr sz="1800"/>
            </a:p>
          </p:txBody>
        </p:sp>
      </p:grpSp>
      <p:grpSp>
        <p:nvGrpSpPr>
          <p:cNvPr id="191" name="Google Shape;191;p19"/>
          <p:cNvGrpSpPr/>
          <p:nvPr/>
        </p:nvGrpSpPr>
        <p:grpSpPr>
          <a:xfrm>
            <a:off x="6426625" y="4349475"/>
            <a:ext cx="1614600" cy="653700"/>
            <a:chOff x="7475750" y="3900775"/>
            <a:chExt cx="1614600" cy="653700"/>
          </a:xfrm>
        </p:grpSpPr>
        <p:sp>
          <p:nvSpPr>
            <p:cNvPr id="192" name="Google Shape;192;p19"/>
            <p:cNvSpPr/>
            <p:nvPr/>
          </p:nvSpPr>
          <p:spPr>
            <a:xfrm>
              <a:off x="7631300" y="3900775"/>
              <a:ext cx="1303500" cy="6537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txBox="1"/>
            <p:nvPr/>
          </p:nvSpPr>
          <p:spPr>
            <a:xfrm>
              <a:off x="7475750" y="401357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防災</a:t>
              </a:r>
              <a:endParaRPr sz="1800"/>
            </a:p>
          </p:txBody>
        </p:sp>
      </p:grpSp>
      <p:sp>
        <p:nvSpPr>
          <p:cNvPr id="194" name="Google Shape;194;p19"/>
          <p:cNvSpPr txBox="1"/>
          <p:nvPr/>
        </p:nvSpPr>
        <p:spPr>
          <a:xfrm>
            <a:off x="442675" y="5967900"/>
            <a:ext cx="8258700" cy="66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ja" sz="2400">
                <a:solidFill>
                  <a:srgbClr val="FF0000"/>
                </a:solidFill>
                <a:latin typeface="MS PGothic"/>
                <a:ea typeface="MS PGothic"/>
                <a:cs typeface="MS PGothic"/>
                <a:sym typeface="MS PGothic"/>
              </a:rPr>
              <a:t>LocalWikiを活用することで、それぞれの目的を達成</a:t>
            </a:r>
            <a:endParaRPr b="1" sz="2400">
              <a:solidFill>
                <a:srgbClr val="FF0000"/>
              </a:solidFill>
              <a:latin typeface="MS PGothic"/>
              <a:ea typeface="MS PGothic"/>
              <a:cs typeface="MS PGothic"/>
              <a:sym typeface="MS P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20"/>
          <p:cNvSpPr/>
          <p:nvPr/>
        </p:nvSpPr>
        <p:spPr>
          <a:xfrm>
            <a:off x="831250" y="3343875"/>
            <a:ext cx="7384230" cy="2415960"/>
          </a:xfrm>
          <a:prstGeom prst="irregularSeal1">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0"/>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和歌山ローカルナレッジが考えるシビックテック</a:t>
            </a:r>
            <a:endParaRPr sz="3200">
              <a:latin typeface="MS PGothic"/>
              <a:ea typeface="MS PGothic"/>
              <a:cs typeface="MS PGothic"/>
              <a:sym typeface="MS PGothic"/>
            </a:endParaRPr>
          </a:p>
        </p:txBody>
      </p:sp>
      <p:sp>
        <p:nvSpPr>
          <p:cNvPr id="201" name="Google Shape;201;p20"/>
          <p:cNvSpPr txBox="1"/>
          <p:nvPr/>
        </p:nvSpPr>
        <p:spPr>
          <a:xfrm>
            <a:off x="452400" y="1498350"/>
            <a:ext cx="8239200" cy="501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4000">
                <a:solidFill>
                  <a:srgbClr val="92D050"/>
                </a:solidFill>
                <a:latin typeface="MS PGothic"/>
                <a:ea typeface="MS PGothic"/>
                <a:cs typeface="MS PGothic"/>
                <a:sym typeface="MS PGothic"/>
              </a:rPr>
              <a:t>●</a:t>
            </a:r>
            <a:r>
              <a:rPr lang="ja" sz="4000">
                <a:solidFill>
                  <a:schemeClr val="dk1"/>
                </a:solidFill>
                <a:latin typeface="MS PGothic"/>
                <a:ea typeface="MS PGothic"/>
                <a:cs typeface="MS PGothic"/>
                <a:sym typeface="MS PGothic"/>
              </a:rPr>
              <a:t>人と情報をつなぐ</a:t>
            </a:r>
            <a:endParaRPr sz="40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4000">
                <a:solidFill>
                  <a:srgbClr val="92D050"/>
                </a:solidFill>
                <a:latin typeface="MS PGothic"/>
                <a:ea typeface="MS PGothic"/>
                <a:cs typeface="MS PGothic"/>
                <a:sym typeface="MS PGothic"/>
              </a:rPr>
              <a:t>●</a:t>
            </a:r>
            <a:r>
              <a:rPr lang="ja" sz="4000">
                <a:solidFill>
                  <a:schemeClr val="dk1"/>
                </a:solidFill>
                <a:latin typeface="MS PGothic"/>
                <a:ea typeface="MS PGothic"/>
                <a:cs typeface="MS PGothic"/>
                <a:sym typeface="MS PGothic"/>
              </a:rPr>
              <a:t>情報と情報をつなぐ</a:t>
            </a:r>
            <a:endParaRPr sz="40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4000">
                <a:solidFill>
                  <a:srgbClr val="92D050"/>
                </a:solidFill>
                <a:latin typeface="MS PGothic"/>
                <a:ea typeface="MS PGothic"/>
                <a:cs typeface="MS PGothic"/>
                <a:sym typeface="MS PGothic"/>
              </a:rPr>
              <a:t>●</a:t>
            </a:r>
            <a:r>
              <a:rPr lang="ja" sz="4000">
                <a:solidFill>
                  <a:schemeClr val="dk1"/>
                </a:solidFill>
                <a:latin typeface="MS PGothic"/>
                <a:ea typeface="MS PGothic"/>
                <a:cs typeface="MS PGothic"/>
                <a:sym typeface="MS PGothic"/>
              </a:rPr>
              <a:t>人と人をつなぐ</a:t>
            </a:r>
            <a:endParaRPr sz="40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2800">
                <a:solidFill>
                  <a:schemeClr val="dk1"/>
                </a:solidFill>
                <a:latin typeface="MS PGothic"/>
                <a:ea typeface="MS PGothic"/>
                <a:cs typeface="MS PGothic"/>
                <a:sym typeface="MS PGothic"/>
              </a:rPr>
              <a:t>　</a:t>
            </a:r>
            <a:endParaRPr sz="28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Clr>
                <a:schemeClr val="dk1"/>
              </a:buClr>
              <a:buSzPts val="1100"/>
              <a:buFont typeface="Arial"/>
              <a:buNone/>
            </a:pPr>
            <a:r>
              <a:rPr lang="ja" sz="4000">
                <a:solidFill>
                  <a:srgbClr val="FF0000"/>
                </a:solidFill>
                <a:latin typeface="MS PGothic"/>
                <a:ea typeface="MS PGothic"/>
                <a:cs typeface="MS PGothic"/>
                <a:sym typeface="MS PGothic"/>
              </a:rPr>
              <a:t>情報を共有すれば、心が動く</a:t>
            </a:r>
            <a:endParaRPr sz="4000">
              <a:solidFill>
                <a:srgbClr val="FF0000"/>
              </a:solidFill>
              <a:latin typeface="MS PGothic"/>
              <a:ea typeface="MS PGothic"/>
              <a:cs typeface="MS PGothic"/>
              <a:sym typeface="MS PGothic"/>
            </a:endParaRPr>
          </a:p>
          <a:p>
            <a:pPr indent="0" lvl="0" marL="0" rtl="0" algn="ctr">
              <a:lnSpc>
                <a:spcPct val="115000"/>
              </a:lnSpc>
              <a:spcBef>
                <a:spcPts val="0"/>
              </a:spcBef>
              <a:spcAft>
                <a:spcPts val="0"/>
              </a:spcAft>
              <a:buNone/>
            </a:pPr>
            <a:r>
              <a:t/>
            </a:r>
            <a:endParaRPr sz="2800">
              <a:solidFill>
                <a:srgbClr val="FF0000"/>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2800">
                <a:solidFill>
                  <a:schemeClr val="dk1"/>
                </a:solidFill>
                <a:latin typeface="MS PGothic"/>
                <a:ea typeface="MS PGothic"/>
                <a:cs typeface="MS PGothic"/>
                <a:sym typeface="MS PGothic"/>
              </a:rPr>
              <a:t>和歌山ローカルナレッジが考えるシビックテックは、</a:t>
            </a:r>
            <a:endParaRPr sz="28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2800">
                <a:solidFill>
                  <a:schemeClr val="dk1"/>
                </a:solidFill>
                <a:latin typeface="MS PGothic"/>
                <a:ea typeface="MS PGothic"/>
                <a:cs typeface="MS PGothic"/>
                <a:sym typeface="MS PGothic"/>
              </a:rPr>
              <a:t>技術の前に「</a:t>
            </a:r>
            <a:r>
              <a:rPr lang="ja" sz="2800">
                <a:solidFill>
                  <a:srgbClr val="FF0000"/>
                </a:solidFill>
                <a:latin typeface="MS PGothic"/>
                <a:ea typeface="MS PGothic"/>
                <a:cs typeface="MS PGothic"/>
                <a:sym typeface="MS PGothic"/>
              </a:rPr>
              <a:t>つなぐ</a:t>
            </a:r>
            <a:r>
              <a:rPr lang="ja" sz="2800">
                <a:solidFill>
                  <a:schemeClr val="dk1"/>
                </a:solidFill>
                <a:latin typeface="MS PGothic"/>
                <a:ea typeface="MS PGothic"/>
                <a:cs typeface="MS PGothic"/>
                <a:sym typeface="MS PGothic"/>
              </a:rPr>
              <a:t>」ことがスタートライン。</a:t>
            </a:r>
            <a:endParaRPr sz="28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2800">
              <a:solidFill>
                <a:srgbClr val="92D050"/>
              </a:solidFill>
              <a:latin typeface="MS PGothic"/>
              <a:ea typeface="MS PGothic"/>
              <a:cs typeface="MS PGothic"/>
              <a:sym typeface="MS P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