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slide" Target="slides/slide10.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2f2894780c_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f2894780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2f0b424151_0_2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f0b424151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2f0b424151_0_1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f0b424151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2f0b424151_0_1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f0b424151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2f0b424151_0_2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f0b424151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2f0b424151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f0b42415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2f0b424151_0_3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f0b424151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e474e4b20_0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e474e4b2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e474e4b20_0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e474e4b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328f4aada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28f4aad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hyperlink" Target="http://wlk.civic.style/udc201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hyperlink" Target="http://wutm.civic.style" TargetMode="External"/><Relationship Id="rId5" Type="http://schemas.openxmlformats.org/officeDocument/2006/relationships/image" Target="../media/image23.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hyperlink" Target="https://kkhs.civic.style/" TargetMode="Externa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1162350" y="4478050"/>
            <a:ext cx="6819300" cy="16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latin typeface="MS PGothic"/>
                <a:ea typeface="MS PGothic"/>
                <a:cs typeface="MS PGothic"/>
                <a:sym typeface="MS PGothic"/>
              </a:rPr>
              <a:t>上仲　輝幸</a:t>
            </a:r>
            <a:endParaRPr sz="2400">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b="1" lang="ja" sz="1800">
                <a:solidFill>
                  <a:schemeClr val="dk1"/>
                </a:solidFill>
                <a:latin typeface="MS PGothic"/>
                <a:ea typeface="MS PGothic"/>
                <a:cs typeface="MS PGothic"/>
                <a:sym typeface="MS PGothic"/>
              </a:rPr>
              <a:t>株式会社 紀伊民報 </a:t>
            </a:r>
            <a:r>
              <a:rPr lang="ja" sz="1800">
                <a:solidFill>
                  <a:schemeClr val="dk1"/>
                </a:solidFill>
                <a:latin typeface="MS PGothic"/>
                <a:ea typeface="MS PGothic"/>
                <a:cs typeface="MS PGothic"/>
                <a:sym typeface="MS PGothic"/>
              </a:rPr>
              <a:t>マルチメディア事業部 </a:t>
            </a:r>
            <a:endParaRPr sz="1800">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〒646-8660　和歌山県田辺市秋津町100</a:t>
            </a:r>
            <a:endParaRPr>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TEL.0739-26-7171　FAX.0739-81-7181</a:t>
            </a:r>
            <a:endParaRPr>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e-mail：t-kmnk@agara.co.jp</a:t>
            </a:r>
            <a:endParaRPr>
              <a:latin typeface="MS PGothic"/>
              <a:ea typeface="MS PGothic"/>
              <a:cs typeface="MS PGothic"/>
              <a:sym typeface="MS PGothic"/>
            </a:endParaRPr>
          </a:p>
        </p:txBody>
      </p:sp>
      <p:sp>
        <p:nvSpPr>
          <p:cNvPr id="55" name="Google Shape;55;p13"/>
          <p:cNvSpPr txBox="1"/>
          <p:nvPr>
            <p:ph idx="1" type="subTitle"/>
          </p:nvPr>
        </p:nvSpPr>
        <p:spPr>
          <a:xfrm>
            <a:off x="311700" y="1761473"/>
            <a:ext cx="8520600" cy="189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b="1" lang="ja" sz="5200">
                <a:solidFill>
                  <a:schemeClr val="dk1"/>
                </a:solidFill>
                <a:latin typeface="MS PMincho"/>
                <a:ea typeface="MS PMincho"/>
                <a:cs typeface="MS PMincho"/>
                <a:sym typeface="MS PMincho"/>
              </a:rPr>
              <a:t>和歌山ローカルナレッジ</a:t>
            </a:r>
            <a:endParaRPr b="1" sz="5200">
              <a:solidFill>
                <a:schemeClr val="dk1"/>
              </a:solidFill>
              <a:latin typeface="MS PMincho"/>
              <a:ea typeface="MS PMincho"/>
              <a:cs typeface="MS PMincho"/>
              <a:sym typeface="MS PMincho"/>
            </a:endParaRPr>
          </a:p>
          <a:p>
            <a:pPr indent="0" lvl="0" marL="0" rtl="0" algn="ctr">
              <a:spcBef>
                <a:spcPts val="0"/>
              </a:spcBef>
              <a:spcAft>
                <a:spcPts val="0"/>
              </a:spcAft>
              <a:buClr>
                <a:schemeClr val="dk1"/>
              </a:buClr>
              <a:buFont typeface="Arial"/>
              <a:buNone/>
            </a:pPr>
            <a:r>
              <a:rPr lang="ja" sz="2400">
                <a:solidFill>
                  <a:schemeClr val="dk1"/>
                </a:solidFill>
                <a:latin typeface="MS PGothic"/>
                <a:ea typeface="MS PGothic"/>
                <a:cs typeface="MS PGothic"/>
                <a:sym typeface="MS PGothic"/>
              </a:rPr>
              <a:t>《様々な活動主体による地域情報化》</a:t>
            </a:r>
            <a:br>
              <a:rPr lang="ja" sz="2400">
                <a:solidFill>
                  <a:schemeClr val="dk1"/>
                </a:solidFill>
                <a:latin typeface="MS PGothic"/>
                <a:ea typeface="MS PGothic"/>
                <a:cs typeface="MS PGothic"/>
                <a:sym typeface="MS PGothic"/>
              </a:rPr>
            </a:br>
            <a:r>
              <a:rPr lang="ja" sz="3200">
                <a:solidFill>
                  <a:srgbClr val="FF0000"/>
                </a:solidFill>
                <a:latin typeface="MS PGothic"/>
                <a:ea typeface="MS PGothic"/>
                <a:cs typeface="MS PGothic"/>
                <a:sym typeface="MS PGothic"/>
              </a:rPr>
              <a:t>地域を知り、共有すれば、心が動く。</a:t>
            </a:r>
            <a:endParaRPr sz="3200">
              <a:solidFill>
                <a:srgbClr val="FF0000"/>
              </a:solidFill>
              <a:latin typeface="MS PGothic"/>
              <a:ea typeface="MS PGothic"/>
              <a:cs typeface="MS PGothic"/>
              <a:sym typeface="MS PGothic"/>
            </a:endParaRPr>
          </a:p>
        </p:txBody>
      </p:sp>
      <p:sp>
        <p:nvSpPr>
          <p:cNvPr id="56" name="Google Shape;56;p13"/>
          <p:cNvSpPr txBox="1"/>
          <p:nvPr>
            <p:ph idx="1" type="subTitle"/>
          </p:nvPr>
        </p:nvSpPr>
        <p:spPr>
          <a:xfrm>
            <a:off x="311700" y="398500"/>
            <a:ext cx="5682300" cy="54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ja" sz="2400">
                <a:solidFill>
                  <a:schemeClr val="dk1"/>
                </a:solidFill>
                <a:latin typeface="MS PGothic"/>
                <a:ea typeface="MS PGothic"/>
                <a:cs typeface="MS PGothic"/>
                <a:sym typeface="MS PGothic"/>
              </a:rPr>
              <a:t>アーバンデータチャレンジ2019</a:t>
            </a:r>
            <a:endParaRPr>
              <a:solidFill>
                <a:srgbClr val="FF0000"/>
              </a:solidFill>
              <a:latin typeface="MS PGothic"/>
              <a:ea typeface="MS PGothic"/>
              <a:cs typeface="MS PGothic"/>
              <a:sym typeface="MS P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22"/>
          <p:cNvSpPr/>
          <p:nvPr/>
        </p:nvSpPr>
        <p:spPr>
          <a:xfrm>
            <a:off x="831250" y="3343875"/>
            <a:ext cx="7384230" cy="2415960"/>
          </a:xfrm>
          <a:prstGeom prst="irregularSeal1">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3200">
                <a:latin typeface="MS PGothic"/>
                <a:ea typeface="MS PGothic"/>
                <a:cs typeface="MS PGothic"/>
                <a:sym typeface="MS PGothic"/>
              </a:rPr>
              <a:t>和歌山ローカルナレッジが考えるシビックテック</a:t>
            </a:r>
            <a:endParaRPr sz="3200">
              <a:latin typeface="MS PGothic"/>
              <a:ea typeface="MS PGothic"/>
              <a:cs typeface="MS PGothic"/>
              <a:sym typeface="MS PGothic"/>
            </a:endParaRPr>
          </a:p>
        </p:txBody>
      </p:sp>
      <p:sp>
        <p:nvSpPr>
          <p:cNvPr id="219" name="Google Shape;219;p22"/>
          <p:cNvSpPr txBox="1"/>
          <p:nvPr/>
        </p:nvSpPr>
        <p:spPr>
          <a:xfrm>
            <a:off x="452400" y="1498350"/>
            <a:ext cx="8239200" cy="501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人と情報をつなぐ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情報と情報をつなぐ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人と人をつなぐ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　</a:t>
            </a:r>
            <a:endParaRPr sz="2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4000">
                <a:solidFill>
                  <a:srgbClr val="FF0000"/>
                </a:solidFill>
                <a:latin typeface="MS PGothic"/>
                <a:ea typeface="MS PGothic"/>
                <a:cs typeface="MS PGothic"/>
                <a:sym typeface="MS PGothic"/>
              </a:rPr>
              <a:t>情報を共有すれば、心が動く</a:t>
            </a:r>
            <a:endParaRPr sz="40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t/>
            </a:r>
            <a:endParaRPr sz="28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和歌山ローカルナレッジが考えるシビックテックは、</a:t>
            </a:r>
            <a:endParaRPr sz="2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技術の前に</a:t>
            </a:r>
            <a:r>
              <a:rPr lang="ja" sz="2800">
                <a:solidFill>
                  <a:schemeClr val="dk1"/>
                </a:solidFill>
                <a:latin typeface="MS PGothic"/>
                <a:ea typeface="MS PGothic"/>
                <a:cs typeface="MS PGothic"/>
                <a:sym typeface="MS PGothic"/>
              </a:rPr>
              <a:t>「</a:t>
            </a:r>
            <a:r>
              <a:rPr lang="ja" sz="2800">
                <a:solidFill>
                  <a:srgbClr val="FF0000"/>
                </a:solidFill>
                <a:latin typeface="MS PGothic"/>
                <a:ea typeface="MS PGothic"/>
                <a:cs typeface="MS PGothic"/>
                <a:sym typeface="MS PGothic"/>
              </a:rPr>
              <a:t>つなぐ</a:t>
            </a:r>
            <a:r>
              <a:rPr lang="ja" sz="2800">
                <a:solidFill>
                  <a:schemeClr val="dk1"/>
                </a:solidFill>
                <a:latin typeface="MS PGothic"/>
                <a:ea typeface="MS PGothic"/>
                <a:cs typeface="MS PGothic"/>
                <a:sym typeface="MS PGothic"/>
              </a:rPr>
              <a:t>」ことが</a:t>
            </a:r>
            <a:r>
              <a:rPr lang="ja" sz="2800">
                <a:solidFill>
                  <a:schemeClr val="dk1"/>
                </a:solidFill>
                <a:latin typeface="MS PGothic"/>
                <a:ea typeface="MS PGothic"/>
                <a:cs typeface="MS PGothic"/>
                <a:sym typeface="MS PGothic"/>
              </a:rPr>
              <a:t>スタートライン。</a:t>
            </a:r>
            <a:endParaRPr sz="28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2800">
              <a:solidFill>
                <a:srgbClr val="92D050"/>
              </a:solidFill>
              <a:latin typeface="MS PGothic"/>
              <a:ea typeface="MS PGothic"/>
              <a:cs typeface="MS PGothic"/>
              <a:sym typeface="MS P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14"/>
          <p:cNvSpPr/>
          <p:nvPr/>
        </p:nvSpPr>
        <p:spPr>
          <a:xfrm>
            <a:off x="6356675" y="3650900"/>
            <a:ext cx="2606202" cy="2446200"/>
          </a:xfrm>
          <a:prstGeom prst="irregularSeal1">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nvSpPr>
        <p:spPr>
          <a:xfrm>
            <a:off x="6630325" y="4406300"/>
            <a:ext cx="2059200" cy="12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latin typeface="MS PGothic"/>
                <a:ea typeface="MS PGothic"/>
                <a:cs typeface="MS PGothic"/>
                <a:sym typeface="MS PGothic"/>
              </a:rPr>
              <a:t>ホームページ</a:t>
            </a:r>
            <a:br>
              <a:rPr lang="ja" sz="2400">
                <a:latin typeface="MS PGothic"/>
                <a:ea typeface="MS PGothic"/>
                <a:cs typeface="MS PGothic"/>
                <a:sym typeface="MS PGothic"/>
              </a:rPr>
            </a:br>
            <a:r>
              <a:rPr lang="ja" sz="2400">
                <a:latin typeface="MS PGothic"/>
                <a:ea typeface="MS PGothic"/>
                <a:cs typeface="MS PGothic"/>
                <a:sym typeface="MS PGothic"/>
              </a:rPr>
              <a:t>印刷物</a:t>
            </a:r>
            <a:endParaRPr sz="2400">
              <a:latin typeface="MS PGothic"/>
              <a:ea typeface="MS PGothic"/>
              <a:cs typeface="MS PGothic"/>
              <a:sym typeface="MS PGothic"/>
            </a:endParaRPr>
          </a:p>
        </p:txBody>
      </p:sp>
      <p:sp>
        <p:nvSpPr>
          <p:cNvPr id="63" name="Google Shape;63;p14"/>
          <p:cNvSpPr txBox="1"/>
          <p:nvPr/>
        </p:nvSpPr>
        <p:spPr>
          <a:xfrm>
            <a:off x="311700" y="364775"/>
            <a:ext cx="8520600" cy="12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3200">
                <a:solidFill>
                  <a:srgbClr val="000000"/>
                </a:solidFill>
                <a:latin typeface="MS PGothic"/>
                <a:ea typeface="MS PGothic"/>
                <a:cs typeface="MS PGothic"/>
                <a:sym typeface="MS PGothic"/>
              </a:rPr>
              <a:t>和歌山ローカルナレッジとは</a:t>
            </a:r>
            <a:endParaRPr sz="3200">
              <a:solidFill>
                <a:srgbClr val="000000"/>
              </a:solidFill>
              <a:latin typeface="MS PGothic"/>
              <a:ea typeface="MS PGothic"/>
              <a:cs typeface="MS PGothic"/>
              <a:sym typeface="MS PGothic"/>
            </a:endParaRPr>
          </a:p>
        </p:txBody>
      </p:sp>
      <p:sp>
        <p:nvSpPr>
          <p:cNvPr id="64" name="Google Shape;64;p14"/>
          <p:cNvSpPr txBox="1"/>
          <p:nvPr/>
        </p:nvSpPr>
        <p:spPr>
          <a:xfrm>
            <a:off x="486375" y="1345950"/>
            <a:ext cx="8618700" cy="274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和歌山県におけるオープンデータの取り組みと、和歌山大学がきっかけで広がった</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LocalWikiやOSMを活用した、</a:t>
            </a:r>
            <a:r>
              <a:rPr lang="ja" sz="1800">
                <a:solidFill>
                  <a:srgbClr val="FF0000"/>
                </a:solidFill>
                <a:latin typeface="MS PGothic"/>
                <a:ea typeface="MS PGothic"/>
                <a:cs typeface="MS PGothic"/>
                <a:sym typeface="MS PGothic"/>
              </a:rPr>
              <a:t>マッピングパーティーやシビックテックの活動</a:t>
            </a:r>
            <a:r>
              <a:rPr lang="ja" sz="1800">
                <a:solidFill>
                  <a:srgbClr val="000000"/>
                </a:solidFill>
                <a:latin typeface="MS PGothic"/>
                <a:ea typeface="MS PGothic"/>
                <a:cs typeface="MS PGothic"/>
                <a:sym typeface="MS PGothic"/>
              </a:rPr>
              <a:t>。</a:t>
            </a:r>
            <a:endParaRPr sz="10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FF0000"/>
                </a:solidFill>
                <a:latin typeface="MS PGothic"/>
                <a:ea typeface="MS PGothic"/>
                <a:cs typeface="MS PGothic"/>
                <a:sym typeface="MS PGothic"/>
              </a:rPr>
              <a:t>自治体や学校、さまざまな組織や企業、住民などが連携</a:t>
            </a:r>
            <a:r>
              <a:rPr lang="ja" sz="1800">
                <a:solidFill>
                  <a:srgbClr val="000000"/>
                </a:solidFill>
                <a:latin typeface="MS PGothic"/>
                <a:ea typeface="MS PGothic"/>
                <a:cs typeface="MS PGothic"/>
                <a:sym typeface="MS PGothic"/>
              </a:rPr>
              <a:t>して、地域の歴史や文化、</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地理、産業、観光資源など</a:t>
            </a:r>
            <a:r>
              <a:rPr lang="ja" sz="1800">
                <a:latin typeface="MS PGothic"/>
                <a:ea typeface="MS PGothic"/>
                <a:cs typeface="MS PGothic"/>
                <a:sym typeface="MS PGothic"/>
              </a:rPr>
              <a:t>を集約し、</a:t>
            </a:r>
            <a:r>
              <a:rPr lang="ja" sz="1800">
                <a:solidFill>
                  <a:srgbClr val="FF0000"/>
                </a:solidFill>
                <a:latin typeface="MS PGothic"/>
                <a:ea typeface="MS PGothic"/>
                <a:cs typeface="MS PGothic"/>
                <a:sym typeface="MS PGothic"/>
              </a:rPr>
              <a:t>共有財産</a:t>
            </a:r>
            <a:r>
              <a:rPr lang="ja" sz="1800">
                <a:latin typeface="MS PGothic"/>
                <a:ea typeface="MS PGothic"/>
                <a:cs typeface="MS PGothic"/>
                <a:sym typeface="MS PGothic"/>
              </a:rPr>
              <a:t>とする。</a:t>
            </a:r>
            <a:endParaRPr sz="18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紀伊民報のホームページ更新システム「ｅメイド」を通して、</a:t>
            </a:r>
            <a:r>
              <a:rPr lang="ja" sz="1800">
                <a:solidFill>
                  <a:srgbClr val="FF0000"/>
                </a:solidFill>
                <a:latin typeface="MS PGothic"/>
                <a:ea typeface="MS PGothic"/>
                <a:cs typeface="MS PGothic"/>
                <a:sym typeface="MS PGothic"/>
              </a:rPr>
              <a:t>WEBサイトや印刷物で</a:t>
            </a:r>
            <a:br>
              <a:rPr lang="ja" sz="1800">
                <a:solidFill>
                  <a:srgbClr val="FF0000"/>
                </a:solidFill>
                <a:latin typeface="MS PGothic"/>
                <a:ea typeface="MS PGothic"/>
                <a:cs typeface="MS PGothic"/>
                <a:sym typeface="MS PGothic"/>
              </a:rPr>
            </a:br>
            <a:r>
              <a:rPr lang="ja" sz="1800">
                <a:solidFill>
                  <a:srgbClr val="FF0000"/>
                </a:solidFill>
                <a:latin typeface="MS PGothic"/>
                <a:ea typeface="MS PGothic"/>
                <a:cs typeface="MS PGothic"/>
                <a:sym typeface="MS PGothic"/>
              </a:rPr>
              <a:t>　 見える化</a:t>
            </a:r>
            <a:r>
              <a:rPr lang="ja" sz="1800">
                <a:solidFill>
                  <a:srgbClr val="000000"/>
                </a:solidFill>
                <a:latin typeface="MS PGothic"/>
                <a:ea typeface="MS PGothic"/>
                <a:cs typeface="MS PGothic"/>
                <a:sym typeface="MS PGothic"/>
              </a:rPr>
              <a:t>。ソーシャルメディアなどを活用し、情報流通の促進をする。</a:t>
            </a:r>
            <a:endParaRPr sz="18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さまざまな立場や多世代との交流活動を通じて、情報を共有し、地域課題の解決に</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取り組み、昔を知り、</a:t>
            </a:r>
            <a:r>
              <a:rPr lang="ja" sz="1800">
                <a:solidFill>
                  <a:srgbClr val="FF0000"/>
                </a:solidFill>
                <a:latin typeface="MS PGothic"/>
                <a:ea typeface="MS PGothic"/>
                <a:cs typeface="MS PGothic"/>
                <a:sym typeface="MS PGothic"/>
              </a:rPr>
              <a:t>今に合った地域コミュニティーの再構築が最大の目的</a:t>
            </a:r>
            <a:r>
              <a:rPr lang="ja" sz="1800">
                <a:solidFill>
                  <a:srgbClr val="000000"/>
                </a:solidFill>
                <a:latin typeface="MS PGothic"/>
                <a:ea typeface="MS PGothic"/>
                <a:cs typeface="MS PGothic"/>
                <a:sym typeface="MS PGothic"/>
              </a:rPr>
              <a:t>。</a:t>
            </a:r>
            <a:endParaRPr sz="1800">
              <a:solidFill>
                <a:srgbClr val="92D050"/>
              </a:solidFill>
              <a:latin typeface="MS PGothic"/>
              <a:ea typeface="MS PGothic"/>
              <a:cs typeface="MS PGothic"/>
              <a:sym typeface="MS PGothic"/>
            </a:endParaRPr>
          </a:p>
        </p:txBody>
      </p:sp>
      <p:sp>
        <p:nvSpPr>
          <p:cNvPr id="65" name="Google Shape;65;p14"/>
          <p:cNvSpPr/>
          <p:nvPr/>
        </p:nvSpPr>
        <p:spPr>
          <a:xfrm>
            <a:off x="653275" y="4013850"/>
            <a:ext cx="2200200" cy="7800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txBox="1"/>
          <p:nvPr/>
        </p:nvSpPr>
        <p:spPr>
          <a:xfrm>
            <a:off x="931868" y="4078950"/>
            <a:ext cx="16431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ja" sz="2400">
                <a:solidFill>
                  <a:srgbClr val="000000"/>
                </a:solidFill>
                <a:latin typeface="MS PGothic"/>
                <a:ea typeface="MS PGothic"/>
                <a:cs typeface="MS PGothic"/>
                <a:sym typeface="MS PGothic"/>
              </a:rPr>
              <a:t>LocalWiki</a:t>
            </a:r>
            <a:endParaRPr sz="2400">
              <a:latin typeface="MS PGothic"/>
              <a:ea typeface="MS PGothic"/>
              <a:cs typeface="MS PGothic"/>
              <a:sym typeface="MS PGothic"/>
            </a:endParaRPr>
          </a:p>
        </p:txBody>
      </p:sp>
      <p:sp>
        <p:nvSpPr>
          <p:cNvPr id="67" name="Google Shape;67;p14"/>
          <p:cNvSpPr/>
          <p:nvPr/>
        </p:nvSpPr>
        <p:spPr>
          <a:xfrm>
            <a:off x="653275" y="4946369"/>
            <a:ext cx="2200200" cy="780000"/>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nvSpPr>
        <p:spPr>
          <a:xfrm>
            <a:off x="551725" y="5011486"/>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solidFill>
                  <a:srgbClr val="000000"/>
                </a:solidFill>
              </a:rPr>
              <a:t>OpenStreetMap</a:t>
            </a:r>
            <a:endParaRPr sz="2400">
              <a:latin typeface="MS PGothic"/>
              <a:ea typeface="MS PGothic"/>
              <a:cs typeface="MS PGothic"/>
              <a:sym typeface="MS PGothic"/>
            </a:endParaRPr>
          </a:p>
        </p:txBody>
      </p:sp>
      <p:sp>
        <p:nvSpPr>
          <p:cNvPr id="69" name="Google Shape;69;p14"/>
          <p:cNvSpPr/>
          <p:nvPr/>
        </p:nvSpPr>
        <p:spPr>
          <a:xfrm>
            <a:off x="3471900" y="4408925"/>
            <a:ext cx="2200200" cy="18549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nvSpPr>
        <p:spPr>
          <a:xfrm>
            <a:off x="3542400" y="4716275"/>
            <a:ext cx="2059200" cy="12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000">
                <a:latin typeface="MS PGothic"/>
                <a:ea typeface="MS PGothic"/>
                <a:cs typeface="MS PGothic"/>
                <a:sym typeface="MS PGothic"/>
              </a:rPr>
              <a:t>ホームページ</a:t>
            </a:r>
            <a:br>
              <a:rPr lang="ja" sz="2000">
                <a:latin typeface="MS PGothic"/>
                <a:ea typeface="MS PGothic"/>
                <a:cs typeface="MS PGothic"/>
                <a:sym typeface="MS PGothic"/>
              </a:rPr>
            </a:br>
            <a:r>
              <a:rPr lang="ja" sz="2000">
                <a:latin typeface="MS PGothic"/>
                <a:ea typeface="MS PGothic"/>
                <a:cs typeface="MS PGothic"/>
                <a:sym typeface="MS PGothic"/>
              </a:rPr>
              <a:t>印刷物</a:t>
            </a:r>
            <a:br>
              <a:rPr lang="ja" sz="2000">
                <a:latin typeface="MS PGothic"/>
                <a:ea typeface="MS PGothic"/>
                <a:cs typeface="MS PGothic"/>
                <a:sym typeface="MS PGothic"/>
              </a:rPr>
            </a:br>
            <a:r>
              <a:rPr lang="ja" sz="2000">
                <a:latin typeface="MS PGothic"/>
                <a:ea typeface="MS PGothic"/>
                <a:cs typeface="MS PGothic"/>
                <a:sym typeface="MS PGothic"/>
              </a:rPr>
              <a:t>制作システム</a:t>
            </a:r>
            <a:endParaRPr sz="2000">
              <a:latin typeface="MS PGothic"/>
              <a:ea typeface="MS PGothic"/>
              <a:cs typeface="MS PGothic"/>
              <a:sym typeface="MS PGothic"/>
            </a:endParaRPr>
          </a:p>
        </p:txBody>
      </p:sp>
      <p:sp>
        <p:nvSpPr>
          <p:cNvPr id="71" name="Google Shape;71;p14"/>
          <p:cNvSpPr/>
          <p:nvPr/>
        </p:nvSpPr>
        <p:spPr>
          <a:xfrm rot="-900242">
            <a:off x="5672106" y="4736617"/>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653275" y="5878894"/>
            <a:ext cx="2200200" cy="7800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txBox="1"/>
          <p:nvPr/>
        </p:nvSpPr>
        <p:spPr>
          <a:xfrm>
            <a:off x="551725" y="5944011"/>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t>CSV</a:t>
            </a:r>
            <a:endParaRPr sz="2400">
              <a:latin typeface="MS PGothic"/>
              <a:ea typeface="MS PGothic"/>
              <a:cs typeface="MS PGothic"/>
              <a:sym typeface="MS PGothic"/>
            </a:endParaRPr>
          </a:p>
        </p:txBody>
      </p:sp>
      <p:sp>
        <p:nvSpPr>
          <p:cNvPr id="74" name="Google Shape;74;p14"/>
          <p:cNvSpPr/>
          <p:nvPr/>
        </p:nvSpPr>
        <p:spPr>
          <a:xfrm>
            <a:off x="2841341" y="5041463"/>
            <a:ext cx="960600" cy="58980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rot="900242">
            <a:off x="2841307" y="4374746"/>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rot="-900242">
            <a:off x="2841298" y="5708187"/>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rot="900242">
            <a:off x="5609707" y="5555021"/>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6491500" y="5878894"/>
            <a:ext cx="2200200" cy="7800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6389950" y="5944011"/>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t>オープンデータ</a:t>
            </a:r>
            <a:endParaRPr sz="2400">
              <a:latin typeface="MS PGothic"/>
              <a:ea typeface="MS PGothic"/>
              <a:cs typeface="MS PGothic"/>
              <a:sym typeface="MS P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3200">
                <a:latin typeface="MS PGothic"/>
                <a:ea typeface="MS PGothic"/>
                <a:cs typeface="MS PGothic"/>
                <a:sym typeface="MS PGothic"/>
              </a:rPr>
              <a:t>ホームページ更新システム「ｅメイド」</a:t>
            </a:r>
            <a:endParaRPr sz="3200">
              <a:latin typeface="MS PGothic"/>
              <a:ea typeface="MS PGothic"/>
              <a:cs typeface="MS PGothic"/>
              <a:sym typeface="MS PGothic"/>
            </a:endParaRPr>
          </a:p>
        </p:txBody>
      </p:sp>
      <p:sp>
        <p:nvSpPr>
          <p:cNvPr id="85" name="Google Shape;85;p15"/>
          <p:cNvSpPr txBox="1"/>
          <p:nvPr/>
        </p:nvSpPr>
        <p:spPr>
          <a:xfrm>
            <a:off x="486375" y="1269750"/>
            <a:ext cx="8618700" cy="23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eメイドは、ホームページや印刷物を制作する紀伊民報のシステム。</a:t>
            </a:r>
            <a:endParaRPr sz="20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さまざまAPIのサービスや、CSVからもインプットとアウトプットが可能。</a:t>
            </a:r>
            <a:endParaRPr sz="20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20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2000">
                <a:solidFill>
                  <a:srgbClr val="FF0000"/>
                </a:solidFill>
                <a:latin typeface="MS PGothic"/>
                <a:ea typeface="MS PGothic"/>
                <a:cs typeface="MS PGothic"/>
                <a:sym typeface="MS PGothic"/>
              </a:rPr>
              <a:t>和歌山ローカルナレッジでは、下記を使用して、情報流通の促進を図る</a:t>
            </a:r>
            <a:endParaRPr b="1" sz="2000">
              <a:solidFill>
                <a:srgbClr val="FF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LocalWikiからAPIで情報を取得し、WEBサイトや印刷物を生成する仕組み</a:t>
            </a:r>
            <a:endParaRPr sz="20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CSVデータから、WEBサイトを生成する仕組み</a:t>
            </a:r>
            <a:endParaRPr sz="1800">
              <a:solidFill>
                <a:schemeClr val="dk1"/>
              </a:solidFill>
              <a:latin typeface="MS PGothic"/>
              <a:ea typeface="MS PGothic"/>
              <a:cs typeface="MS PGothic"/>
              <a:sym typeface="MS PGothic"/>
            </a:endParaRPr>
          </a:p>
        </p:txBody>
      </p:sp>
      <p:pic>
        <p:nvPicPr>
          <p:cNvPr id="86" name="Google Shape;86;p15"/>
          <p:cNvPicPr preferRelativeResize="0"/>
          <p:nvPr/>
        </p:nvPicPr>
        <p:blipFill>
          <a:blip r:embed="rId4">
            <a:alphaModFix/>
          </a:blip>
          <a:stretch>
            <a:fillRect/>
          </a:stretch>
        </p:blipFill>
        <p:spPr>
          <a:xfrm>
            <a:off x="4754043" y="4097736"/>
            <a:ext cx="1816129" cy="2218248"/>
          </a:xfrm>
          <a:prstGeom prst="rect">
            <a:avLst/>
          </a:prstGeom>
          <a:noFill/>
          <a:ln>
            <a:noFill/>
          </a:ln>
        </p:spPr>
      </p:pic>
      <p:grpSp>
        <p:nvGrpSpPr>
          <p:cNvPr id="87" name="Google Shape;87;p15"/>
          <p:cNvGrpSpPr/>
          <p:nvPr/>
        </p:nvGrpSpPr>
        <p:grpSpPr>
          <a:xfrm>
            <a:off x="6097527" y="4580915"/>
            <a:ext cx="1007377" cy="2012916"/>
            <a:chOff x="6181775" y="1261138"/>
            <a:chExt cx="2453426" cy="4902376"/>
          </a:xfrm>
        </p:grpSpPr>
        <p:pic>
          <p:nvPicPr>
            <p:cNvPr id="88" name="Google Shape;88;p15"/>
            <p:cNvPicPr preferRelativeResize="0"/>
            <p:nvPr/>
          </p:nvPicPr>
          <p:blipFill>
            <a:blip r:embed="rId5">
              <a:alphaModFix/>
            </a:blip>
            <a:stretch>
              <a:fillRect/>
            </a:stretch>
          </p:blipFill>
          <p:spPr>
            <a:xfrm>
              <a:off x="6336763" y="1805962"/>
              <a:ext cx="2143450" cy="4031700"/>
            </a:xfrm>
            <a:prstGeom prst="rect">
              <a:avLst/>
            </a:prstGeom>
            <a:noFill/>
            <a:ln>
              <a:noFill/>
            </a:ln>
          </p:spPr>
        </p:pic>
        <p:pic>
          <p:nvPicPr>
            <p:cNvPr descr="iPhone画像.png" id="89" name="Google Shape;89;p15"/>
            <p:cNvPicPr preferRelativeResize="0"/>
            <p:nvPr/>
          </p:nvPicPr>
          <p:blipFill>
            <a:blip r:embed="rId6">
              <a:alphaModFix/>
            </a:blip>
            <a:stretch>
              <a:fillRect/>
            </a:stretch>
          </p:blipFill>
          <p:spPr>
            <a:xfrm>
              <a:off x="6181775" y="1261138"/>
              <a:ext cx="2453426" cy="4902376"/>
            </a:xfrm>
            <a:prstGeom prst="rect">
              <a:avLst/>
            </a:prstGeom>
            <a:noFill/>
            <a:ln>
              <a:noFill/>
            </a:ln>
          </p:spPr>
        </p:pic>
      </p:grpSp>
      <p:pic>
        <p:nvPicPr>
          <p:cNvPr id="90" name="Google Shape;90;p15"/>
          <p:cNvPicPr preferRelativeResize="0"/>
          <p:nvPr/>
        </p:nvPicPr>
        <p:blipFill>
          <a:blip r:embed="rId7">
            <a:alphaModFix/>
          </a:blip>
          <a:stretch>
            <a:fillRect/>
          </a:stretch>
        </p:blipFill>
        <p:spPr>
          <a:xfrm>
            <a:off x="7255118" y="4091719"/>
            <a:ext cx="1577116" cy="2230269"/>
          </a:xfrm>
          <a:prstGeom prst="rect">
            <a:avLst/>
          </a:prstGeom>
          <a:noFill/>
          <a:ln>
            <a:noFill/>
          </a:ln>
        </p:spPr>
      </p:pic>
      <p:sp>
        <p:nvSpPr>
          <p:cNvPr id="91" name="Google Shape;91;p15"/>
          <p:cNvSpPr txBox="1"/>
          <p:nvPr/>
        </p:nvSpPr>
        <p:spPr>
          <a:xfrm>
            <a:off x="4718200" y="3846625"/>
            <a:ext cx="1445700" cy="29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ja"/>
              <a:t>WEBサイト</a:t>
            </a:r>
            <a:endParaRPr/>
          </a:p>
        </p:txBody>
      </p:sp>
      <p:sp>
        <p:nvSpPr>
          <p:cNvPr id="92" name="Google Shape;92;p15"/>
          <p:cNvSpPr txBox="1"/>
          <p:nvPr/>
        </p:nvSpPr>
        <p:spPr>
          <a:xfrm>
            <a:off x="7256937" y="3846613"/>
            <a:ext cx="1445700" cy="29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ja"/>
              <a:t>印刷物（PDF）</a:t>
            </a:r>
            <a:endParaRPr/>
          </a:p>
        </p:txBody>
      </p:sp>
      <p:sp>
        <p:nvSpPr>
          <p:cNvPr id="93" name="Google Shape;93;p15"/>
          <p:cNvSpPr/>
          <p:nvPr/>
        </p:nvSpPr>
        <p:spPr>
          <a:xfrm>
            <a:off x="213650" y="3740963"/>
            <a:ext cx="4755942" cy="2931768"/>
          </a:xfrm>
          <a:prstGeom prst="irregularSeal1">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5"/>
          <p:cNvSpPr txBox="1"/>
          <p:nvPr/>
        </p:nvSpPr>
        <p:spPr>
          <a:xfrm>
            <a:off x="13586" y="4541313"/>
            <a:ext cx="5156100" cy="13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3200">
                <a:solidFill>
                  <a:srgbClr val="000000"/>
                </a:solidFill>
                <a:latin typeface="MS PGothic"/>
                <a:ea typeface="MS PGothic"/>
                <a:cs typeface="MS PGothic"/>
                <a:sym typeface="MS PGothic"/>
              </a:rPr>
              <a:t>CC BYライセンス</a:t>
            </a:r>
            <a:br>
              <a:rPr lang="ja" sz="3200">
                <a:solidFill>
                  <a:srgbClr val="000000"/>
                </a:solidFill>
                <a:latin typeface="MS PGothic"/>
                <a:ea typeface="MS PGothic"/>
                <a:cs typeface="MS PGothic"/>
                <a:sym typeface="MS PGothic"/>
              </a:rPr>
            </a:br>
            <a:r>
              <a:rPr lang="ja" sz="2400">
                <a:solidFill>
                  <a:srgbClr val="000000"/>
                </a:solidFill>
                <a:latin typeface="MS PGothic"/>
                <a:ea typeface="MS PGothic"/>
                <a:cs typeface="MS PGothic"/>
                <a:sym typeface="MS PGothic"/>
              </a:rPr>
              <a:t>(二次利用、再配布が自由)</a:t>
            </a:r>
            <a:endParaRPr sz="2400">
              <a:latin typeface="MS PGothic"/>
              <a:ea typeface="MS PGothic"/>
              <a:cs typeface="MS PGothic"/>
              <a:sym typeface="MS P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3200">
                <a:latin typeface="MS PGothic"/>
                <a:ea typeface="MS PGothic"/>
                <a:cs typeface="MS PGothic"/>
                <a:sym typeface="MS PGothic"/>
              </a:rPr>
              <a:t>アーバンデータチャレンジ2019の活動紹介</a:t>
            </a:r>
            <a:endParaRPr sz="3200">
              <a:latin typeface="MS PGothic"/>
              <a:ea typeface="MS PGothic"/>
              <a:cs typeface="MS PGothic"/>
              <a:sym typeface="MS PGothic"/>
            </a:endParaRPr>
          </a:p>
        </p:txBody>
      </p:sp>
      <p:sp>
        <p:nvSpPr>
          <p:cNvPr id="100" name="Google Shape;100;p16"/>
          <p:cNvSpPr txBox="1"/>
          <p:nvPr/>
        </p:nvSpPr>
        <p:spPr>
          <a:xfrm>
            <a:off x="486375" y="1498350"/>
            <a:ext cx="8618700" cy="493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2600">
                <a:solidFill>
                  <a:schemeClr val="dk1"/>
                </a:solidFill>
                <a:latin typeface="MS PGothic"/>
                <a:ea typeface="MS PGothic"/>
                <a:cs typeface="MS PGothic"/>
                <a:sym typeface="MS PGothic"/>
              </a:rPr>
              <a:t>UDC和歌山実行委員会では、</a:t>
            </a:r>
            <a:r>
              <a:rPr lang="ja" sz="2600">
                <a:solidFill>
                  <a:srgbClr val="FF0000"/>
                </a:solidFill>
                <a:latin typeface="MS PGothic"/>
                <a:ea typeface="MS PGothic"/>
                <a:cs typeface="MS PGothic"/>
                <a:sym typeface="MS PGothic"/>
              </a:rPr>
              <a:t>継続した活動を原則</a:t>
            </a:r>
            <a:r>
              <a:rPr lang="ja" sz="2600">
                <a:solidFill>
                  <a:schemeClr val="dk1"/>
                </a:solidFill>
                <a:latin typeface="MS PGothic"/>
                <a:ea typeface="MS PGothic"/>
                <a:cs typeface="MS PGothic"/>
                <a:sym typeface="MS PGothic"/>
              </a:rPr>
              <a:t>とした、</a:t>
            </a:r>
            <a:br>
              <a:rPr lang="ja" sz="2600">
                <a:solidFill>
                  <a:schemeClr val="dk1"/>
                </a:solidFill>
                <a:latin typeface="MS PGothic"/>
                <a:ea typeface="MS PGothic"/>
                <a:cs typeface="MS PGothic"/>
                <a:sym typeface="MS PGothic"/>
              </a:rPr>
            </a:br>
            <a:r>
              <a:rPr lang="ja" sz="2600">
                <a:solidFill>
                  <a:schemeClr val="dk1"/>
                </a:solidFill>
                <a:latin typeface="MS PGothic"/>
                <a:ea typeface="MS PGothic"/>
                <a:cs typeface="MS PGothic"/>
                <a:sym typeface="MS PGothic"/>
              </a:rPr>
              <a:t>地域情報化の取り組みをしました。</a:t>
            </a:r>
            <a:endParaRPr>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2800">
                <a:solidFill>
                  <a:srgbClr val="FF990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450年余りの歴史をもつ田辺祭を情報化</a:t>
            </a:r>
            <a:br>
              <a:rPr lang="ja" sz="2800">
                <a:solidFill>
                  <a:schemeClr val="dk1"/>
                </a:solidFill>
                <a:latin typeface="MS PGothic"/>
                <a:ea typeface="MS PGothic"/>
                <a:cs typeface="MS PGothic"/>
                <a:sym typeface="MS PGothic"/>
              </a:rPr>
            </a:br>
            <a:r>
              <a:rPr lang="ja" sz="2800">
                <a:solidFill>
                  <a:schemeClr val="dk1"/>
                </a:solidFill>
                <a:latin typeface="MS PGothic"/>
                <a:ea typeface="MS PGothic"/>
                <a:cs typeface="MS PGothic"/>
                <a:sym typeface="MS PGothic"/>
              </a:rPr>
              <a:t>　　【和歌山大学主体】</a:t>
            </a:r>
            <a:endParaRPr sz="28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2800">
                <a:solidFill>
                  <a:srgbClr val="FF990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串本古座高校CGS部</a:t>
            </a:r>
            <a:br>
              <a:rPr lang="ja" sz="2800">
                <a:solidFill>
                  <a:schemeClr val="dk1"/>
                </a:solidFill>
                <a:latin typeface="MS PGothic"/>
                <a:ea typeface="MS PGothic"/>
                <a:cs typeface="MS PGothic"/>
                <a:sym typeface="MS PGothic"/>
              </a:rPr>
            </a:br>
            <a:r>
              <a:rPr lang="ja" sz="2800">
                <a:solidFill>
                  <a:schemeClr val="dk1"/>
                </a:solidFill>
                <a:latin typeface="MS PGothic"/>
                <a:ea typeface="MS PGothic"/>
                <a:cs typeface="MS PGothic"/>
                <a:sym typeface="MS PGothic"/>
              </a:rPr>
              <a:t>　　２０２０年　ワーケーションマッピング</a:t>
            </a:r>
            <a:br>
              <a:rPr lang="ja" sz="2800">
                <a:solidFill>
                  <a:schemeClr val="dk1"/>
                </a:solidFill>
                <a:latin typeface="MS PGothic"/>
                <a:ea typeface="MS PGothic"/>
                <a:cs typeface="MS PGothic"/>
                <a:sym typeface="MS PGothic"/>
              </a:rPr>
            </a:br>
            <a:r>
              <a:rPr lang="ja" sz="2800">
                <a:solidFill>
                  <a:schemeClr val="dk1"/>
                </a:solidFill>
                <a:latin typeface="MS PGothic"/>
                <a:ea typeface="MS PGothic"/>
                <a:cs typeface="MS PGothic"/>
                <a:sym typeface="MS PGothic"/>
              </a:rPr>
              <a:t>　　【上仲</a:t>
            </a:r>
            <a:r>
              <a:rPr lang="ja" sz="2000">
                <a:solidFill>
                  <a:schemeClr val="dk1"/>
                </a:solidFill>
                <a:latin typeface="MS PGothic"/>
                <a:ea typeface="MS PGothic"/>
                <a:cs typeface="MS PGothic"/>
                <a:sym typeface="MS PGothic"/>
              </a:rPr>
              <a:t>（紀伊民報）</a:t>
            </a:r>
            <a:r>
              <a:rPr lang="ja" sz="2800">
                <a:solidFill>
                  <a:schemeClr val="dk1"/>
                </a:solidFill>
                <a:latin typeface="MS PGothic"/>
                <a:ea typeface="MS PGothic"/>
                <a:cs typeface="MS PGothic"/>
                <a:sym typeface="MS PGothic"/>
              </a:rPr>
              <a:t>主体】</a:t>
            </a:r>
            <a:endParaRPr sz="22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22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22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Clr>
                <a:schemeClr val="dk1"/>
              </a:buClr>
              <a:buSzPts val="1100"/>
              <a:buFont typeface="Arial"/>
              <a:buNone/>
            </a:pPr>
            <a:r>
              <a:rPr lang="ja" sz="2400">
                <a:solidFill>
                  <a:schemeClr val="dk1"/>
                </a:solidFill>
                <a:latin typeface="MS PGothic"/>
                <a:ea typeface="MS PGothic"/>
                <a:cs typeface="MS PGothic"/>
                <a:sym typeface="MS PGothic"/>
              </a:rPr>
              <a:t>リンク集：</a:t>
            </a:r>
            <a:r>
              <a:rPr lang="ja" sz="2400" u="sng">
                <a:solidFill>
                  <a:schemeClr val="hlink"/>
                </a:solidFill>
                <a:latin typeface="MS PGothic"/>
                <a:ea typeface="MS PGothic"/>
                <a:cs typeface="MS PGothic"/>
                <a:sym typeface="MS PGothic"/>
                <a:hlinkClick r:id="rId4"/>
              </a:rPr>
              <a:t>http://wlk.civic.style/udc2019/</a:t>
            </a:r>
            <a:endParaRPr sz="2200">
              <a:solidFill>
                <a:schemeClr val="dk1"/>
              </a:solidFill>
              <a:latin typeface="MS PGothic"/>
              <a:ea typeface="MS PGothic"/>
              <a:cs typeface="MS PGothic"/>
              <a:sym typeface="MS P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17"/>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700">
                <a:latin typeface="MS PGothic"/>
                <a:ea typeface="MS PGothic"/>
                <a:cs typeface="MS PGothic"/>
                <a:sym typeface="MS PGothic"/>
              </a:rPr>
              <a:t>「田辺祭を世界に発信！」～OSMとLoacalWikiを活用した、地域資源の発掘と情報発信によるリーダー育成事業～</a:t>
            </a:r>
            <a:endParaRPr sz="2700">
              <a:latin typeface="MS PGothic"/>
              <a:ea typeface="MS PGothic"/>
              <a:cs typeface="MS PGothic"/>
              <a:sym typeface="MS PGothic"/>
            </a:endParaRPr>
          </a:p>
        </p:txBody>
      </p:sp>
      <p:sp>
        <p:nvSpPr>
          <p:cNvPr id="106" name="Google Shape;106;p17"/>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
        <p:nvSpPr>
          <p:cNvPr id="107" name="Google Shape;107;p17"/>
          <p:cNvSpPr txBox="1"/>
          <p:nvPr/>
        </p:nvSpPr>
        <p:spPr>
          <a:xfrm>
            <a:off x="486375" y="1498350"/>
            <a:ext cx="4708200" cy="493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rgbClr val="000000"/>
                </a:solidFill>
                <a:latin typeface="MS PGothic"/>
                <a:ea typeface="MS PGothic"/>
                <a:cs typeface="MS PGothic"/>
                <a:sym typeface="MS PGothic"/>
              </a:rPr>
              <a:t>450年余りの歴史をもつ田辺祭に、</a:t>
            </a:r>
            <a:r>
              <a:rPr lang="ja" sz="1600">
                <a:latin typeface="MS PGothic"/>
                <a:ea typeface="MS PGothic"/>
                <a:cs typeface="MS PGothic"/>
                <a:sym typeface="MS PGothic"/>
              </a:rPr>
              <a:t>和歌山</a:t>
            </a:r>
            <a:r>
              <a:rPr lang="ja" sz="1600">
                <a:solidFill>
                  <a:srgbClr val="000000"/>
                </a:solidFill>
                <a:latin typeface="MS PGothic"/>
                <a:ea typeface="MS PGothic"/>
                <a:cs typeface="MS PGothic"/>
                <a:sym typeface="MS PGothic"/>
              </a:rPr>
              <a:t>大学生</a:t>
            </a:r>
            <a:r>
              <a:rPr lang="ja" sz="1600">
                <a:latin typeface="MS PGothic"/>
                <a:ea typeface="MS PGothic"/>
                <a:cs typeface="MS PGothic"/>
                <a:sym typeface="MS PGothic"/>
              </a:rPr>
              <a:t>と</a:t>
            </a:r>
            <a:endParaRPr sz="1600">
              <a:latin typeface="MS PGothic"/>
              <a:ea typeface="MS PGothic"/>
              <a:cs typeface="MS PGothic"/>
              <a:sym typeface="MS PGothic"/>
            </a:endParaRPr>
          </a:p>
          <a:p>
            <a:pPr indent="0" lvl="0" marL="0" rtl="0" algn="l">
              <a:lnSpc>
                <a:spcPct val="115000"/>
              </a:lnSpc>
              <a:spcBef>
                <a:spcPts val="0"/>
              </a:spcBef>
              <a:spcAft>
                <a:spcPts val="0"/>
              </a:spcAft>
              <a:buNone/>
            </a:pPr>
            <a:r>
              <a:rPr lang="ja" sz="1600">
                <a:latin typeface="MS PGothic"/>
                <a:ea typeface="MS PGothic"/>
                <a:cs typeface="MS PGothic"/>
                <a:sym typeface="MS PGothic"/>
              </a:rPr>
              <a:t>地元の高校</a:t>
            </a:r>
            <a:r>
              <a:rPr lang="ja" sz="1600">
                <a:solidFill>
                  <a:srgbClr val="000000"/>
                </a:solidFill>
                <a:latin typeface="MS PGothic"/>
                <a:ea typeface="MS PGothic"/>
                <a:cs typeface="MS PGothic"/>
                <a:sym typeface="MS PGothic"/>
              </a:rPr>
              <a:t>が参加。</a:t>
            </a:r>
            <a:endParaRPr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rgbClr val="000000"/>
                </a:solidFill>
                <a:latin typeface="MS PGothic"/>
                <a:ea typeface="MS PGothic"/>
                <a:cs typeface="MS PGothic"/>
                <a:sym typeface="MS PGothic"/>
              </a:rPr>
              <a:t>住民らの手伝いをしながら祭りの歴史や行事などを調べ、LocalWikiとOSMにまとめる。</a:t>
            </a:r>
            <a:endParaRPr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本活動の成果は、紀伊民報が開発したLoacalWikiやOSMにあるデータを、APIを使ってWebサイトや印刷物に出力するシステムを使って、UDC提出作品とする。</a:t>
            </a:r>
            <a:endParaRPr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chemeClr val="dk1"/>
                </a:solidFill>
                <a:latin typeface="MS PGothic"/>
                <a:ea typeface="MS PGothic"/>
                <a:cs typeface="MS PGothic"/>
                <a:sym typeface="MS PGothic"/>
              </a:rPr>
              <a:t>活動を通して、持続可能な社会を</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chemeClr val="dk1"/>
                </a:solidFill>
                <a:latin typeface="MS PGothic"/>
                <a:ea typeface="MS PGothic"/>
                <a:cs typeface="MS PGothic"/>
                <a:sym typeface="MS PGothic"/>
              </a:rPr>
              <a:t>担うリーダーの育成を行うとともに、</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chemeClr val="dk1"/>
                </a:solidFill>
                <a:latin typeface="MS PGothic"/>
                <a:ea typeface="MS PGothic"/>
                <a:cs typeface="MS PGothic"/>
                <a:sym typeface="MS PGothic"/>
              </a:rPr>
              <a:t>その成果を通じて地元愛の醸成を</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chemeClr val="dk1"/>
                </a:solidFill>
                <a:latin typeface="MS PGothic"/>
                <a:ea typeface="MS PGothic"/>
                <a:cs typeface="MS PGothic"/>
                <a:sym typeface="MS PGothic"/>
              </a:rPr>
              <a:t>行うことが主たる目的。</a:t>
            </a:r>
            <a:endParaRPr sz="1600">
              <a:latin typeface="MS PGothic"/>
              <a:ea typeface="MS PGothic"/>
              <a:cs typeface="MS PGothic"/>
              <a:sym typeface="MS PGothic"/>
            </a:endParaRPr>
          </a:p>
        </p:txBody>
      </p:sp>
      <p:pic>
        <p:nvPicPr>
          <p:cNvPr id="108" name="Google Shape;108;p17"/>
          <p:cNvPicPr preferRelativeResize="0"/>
          <p:nvPr/>
        </p:nvPicPr>
        <p:blipFill>
          <a:blip r:embed="rId4">
            <a:alphaModFix/>
          </a:blip>
          <a:stretch>
            <a:fillRect/>
          </a:stretch>
        </p:blipFill>
        <p:spPr>
          <a:xfrm>
            <a:off x="5346975" y="1796375"/>
            <a:ext cx="3644625" cy="2733469"/>
          </a:xfrm>
          <a:prstGeom prst="rect">
            <a:avLst/>
          </a:prstGeom>
          <a:noFill/>
          <a:ln>
            <a:noFill/>
          </a:ln>
        </p:spPr>
      </p:pic>
      <p:pic>
        <p:nvPicPr>
          <p:cNvPr id="109" name="Google Shape;109;p17"/>
          <p:cNvPicPr preferRelativeResize="0"/>
          <p:nvPr/>
        </p:nvPicPr>
        <p:blipFill>
          <a:blip r:embed="rId5">
            <a:alphaModFix/>
          </a:blip>
          <a:stretch>
            <a:fillRect/>
          </a:stretch>
        </p:blipFill>
        <p:spPr>
          <a:xfrm>
            <a:off x="6134500" y="4470293"/>
            <a:ext cx="2697809" cy="2023356"/>
          </a:xfrm>
          <a:prstGeom prst="rect">
            <a:avLst/>
          </a:prstGeom>
          <a:noFill/>
          <a:ln>
            <a:noFill/>
          </a:ln>
        </p:spPr>
      </p:pic>
      <p:pic>
        <p:nvPicPr>
          <p:cNvPr id="110" name="Google Shape;110;p17"/>
          <p:cNvPicPr preferRelativeResize="0"/>
          <p:nvPr/>
        </p:nvPicPr>
        <p:blipFill>
          <a:blip r:embed="rId6">
            <a:alphaModFix/>
          </a:blip>
          <a:stretch>
            <a:fillRect/>
          </a:stretch>
        </p:blipFill>
        <p:spPr>
          <a:xfrm>
            <a:off x="3609250" y="4207598"/>
            <a:ext cx="2599450" cy="19495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Google Shape;115;p18"/>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700">
                <a:latin typeface="MS PGothic"/>
                <a:ea typeface="MS PGothic"/>
                <a:cs typeface="MS PGothic"/>
                <a:sym typeface="MS PGothic"/>
              </a:rPr>
              <a:t>「田辺祭を世界に発信！」～OSMとLoacalWikiを活用した、地域資源の発掘と情報発信によるリーダー育成事業～</a:t>
            </a:r>
            <a:endParaRPr sz="2700">
              <a:latin typeface="MS PGothic"/>
              <a:ea typeface="MS PGothic"/>
              <a:cs typeface="MS PGothic"/>
              <a:sym typeface="MS PGothic"/>
            </a:endParaRPr>
          </a:p>
        </p:txBody>
      </p:sp>
      <p:sp>
        <p:nvSpPr>
          <p:cNvPr id="116" name="Google Shape;116;p18"/>
          <p:cNvSpPr txBox="1"/>
          <p:nvPr/>
        </p:nvSpPr>
        <p:spPr>
          <a:xfrm>
            <a:off x="486375" y="1498350"/>
            <a:ext cx="4800000" cy="52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a:t>
            </a:r>
            <a:r>
              <a:rPr lang="ja" sz="1600">
                <a:solidFill>
                  <a:schemeClr val="dk1"/>
                </a:solidFill>
                <a:latin typeface="MS PGothic"/>
                <a:ea typeface="MS PGothic"/>
                <a:cs typeface="MS PGothic"/>
                <a:sym typeface="MS PGothic"/>
              </a:rPr>
              <a:t>19</a:t>
            </a:r>
            <a:r>
              <a:rPr lang="ja" sz="1600">
                <a:solidFill>
                  <a:schemeClr val="dk1"/>
                </a:solidFill>
                <a:latin typeface="MS PGothic"/>
                <a:ea typeface="MS PGothic"/>
                <a:cs typeface="MS PGothic"/>
                <a:sym typeface="MS PGothic"/>
              </a:rPr>
              <a:t>/7/24・25　田辺市街地</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主催：和歌山大学出口研究室、</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和歌山大学 南紀熊野サテライト</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chemeClr val="dk1"/>
                </a:solidFill>
                <a:latin typeface="MS PGothic"/>
                <a:ea typeface="MS PGothic"/>
                <a:cs typeface="MS PGothic"/>
                <a:sym typeface="MS PGothic"/>
              </a:rPr>
              <a:t>協力：UDC和歌山実行委員会</a:t>
            </a:r>
            <a:endParaRPr sz="12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chemeClr val="dk1"/>
                </a:solidFill>
                <a:latin typeface="MS PGothic"/>
                <a:ea typeface="MS PGothic"/>
                <a:cs typeface="MS PGothic"/>
                <a:sym typeface="MS PGothic"/>
              </a:rPr>
              <a:t>23</a:t>
            </a:r>
            <a:r>
              <a:rPr lang="ja" sz="1600">
                <a:solidFill>
                  <a:schemeClr val="dk1"/>
                </a:solidFill>
                <a:latin typeface="MS PGothic"/>
                <a:ea typeface="MS PGothic"/>
                <a:cs typeface="MS PGothic"/>
                <a:sym typeface="MS PGothic"/>
              </a:rPr>
              <a:t>名：和歌山大学生3名、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a:t>
            </a:r>
            <a:r>
              <a:rPr lang="ja" sz="1600">
                <a:solidFill>
                  <a:schemeClr val="dk1"/>
                </a:solidFill>
                <a:latin typeface="MS PGothic"/>
                <a:ea typeface="MS PGothic"/>
                <a:cs typeface="MS PGothic"/>
                <a:sym typeface="MS PGothic"/>
              </a:rPr>
              <a:t>和歌山大学教職員3名、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神島高校</a:t>
            </a:r>
            <a:r>
              <a:rPr lang="ja" sz="1600">
                <a:solidFill>
                  <a:schemeClr val="dk1"/>
                </a:solidFill>
                <a:latin typeface="MS PGothic"/>
                <a:ea typeface="MS PGothic"/>
                <a:cs typeface="MS PGothic"/>
                <a:sym typeface="MS PGothic"/>
              </a:rPr>
              <a:t>学生</a:t>
            </a:r>
            <a:r>
              <a:rPr lang="ja" sz="1600">
                <a:solidFill>
                  <a:schemeClr val="dk1"/>
                </a:solidFill>
                <a:latin typeface="MS PGothic"/>
                <a:ea typeface="MS PGothic"/>
                <a:cs typeface="MS PGothic"/>
                <a:sym typeface="MS PGothic"/>
              </a:rPr>
              <a:t>15名、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a:t>
            </a:r>
            <a:r>
              <a:rPr lang="ja" sz="1600">
                <a:solidFill>
                  <a:schemeClr val="dk1"/>
                </a:solidFill>
                <a:latin typeface="MS PGothic"/>
                <a:ea typeface="MS PGothic"/>
                <a:cs typeface="MS PGothic"/>
                <a:sym typeface="MS PGothic"/>
              </a:rPr>
              <a:t>神島高校</a:t>
            </a:r>
            <a:r>
              <a:rPr lang="ja" sz="1600">
                <a:solidFill>
                  <a:schemeClr val="dk1"/>
                </a:solidFill>
                <a:latin typeface="MS PGothic"/>
                <a:ea typeface="MS PGothic"/>
                <a:cs typeface="MS PGothic"/>
                <a:sym typeface="MS PGothic"/>
              </a:rPr>
              <a:t>高校教諭1名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Clr>
                <a:schemeClr val="dk1"/>
              </a:buClr>
              <a:buSzPts val="1100"/>
              <a:buFont typeface="Arial"/>
              <a:buNone/>
            </a:pPr>
            <a:r>
              <a:rPr lang="ja" sz="1600" u="sng">
                <a:solidFill>
                  <a:schemeClr val="hlink"/>
                </a:solidFill>
                <a:latin typeface="MS PGothic"/>
                <a:ea typeface="MS PGothic"/>
                <a:cs typeface="MS PGothic"/>
                <a:sym typeface="MS PGothic"/>
                <a:hlinkClick r:id="rId4"/>
              </a:rPr>
              <a:t>http://wutm.civic.style</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sp>
        <p:nvSpPr>
          <p:cNvPr id="117" name="Google Shape;117;p18"/>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pic>
        <p:nvPicPr>
          <p:cNvPr id="118" name="Google Shape;118;p18"/>
          <p:cNvPicPr preferRelativeResize="0"/>
          <p:nvPr/>
        </p:nvPicPr>
        <p:blipFill>
          <a:blip r:embed="rId5">
            <a:alphaModFix/>
          </a:blip>
          <a:stretch>
            <a:fillRect/>
          </a:stretch>
        </p:blipFill>
        <p:spPr>
          <a:xfrm>
            <a:off x="6443750" y="1498350"/>
            <a:ext cx="2472966" cy="4909225"/>
          </a:xfrm>
          <a:prstGeom prst="rect">
            <a:avLst/>
          </a:prstGeom>
          <a:noFill/>
          <a:ln>
            <a:noFill/>
          </a:ln>
        </p:spPr>
      </p:pic>
      <p:pic>
        <p:nvPicPr>
          <p:cNvPr id="119" name="Google Shape;119;p18"/>
          <p:cNvPicPr preferRelativeResize="0"/>
          <p:nvPr/>
        </p:nvPicPr>
        <p:blipFill>
          <a:blip r:embed="rId6">
            <a:alphaModFix/>
          </a:blip>
          <a:stretch>
            <a:fillRect/>
          </a:stretch>
        </p:blipFill>
        <p:spPr>
          <a:xfrm>
            <a:off x="4111800" y="2821425"/>
            <a:ext cx="2472976" cy="37674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3" name="Shape 123"/>
        <p:cNvGrpSpPr/>
        <p:nvPr/>
      </p:nvGrpSpPr>
      <p:grpSpPr>
        <a:xfrm>
          <a:off x="0" y="0"/>
          <a:ext cx="0" cy="0"/>
          <a:chOff x="0" y="0"/>
          <a:chExt cx="0" cy="0"/>
        </a:xfrm>
      </p:grpSpPr>
      <p:sp>
        <p:nvSpPr>
          <p:cNvPr id="124" name="Google Shape;124;p19"/>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3200">
                <a:latin typeface="MS PGothic"/>
                <a:ea typeface="MS PGothic"/>
                <a:cs typeface="MS PGothic"/>
                <a:sym typeface="MS PGothic"/>
              </a:rPr>
              <a:t>串本古座高校ＣＧＳ部</a:t>
            </a:r>
            <a:br>
              <a:rPr lang="ja" sz="3200">
                <a:latin typeface="MS PGothic"/>
                <a:ea typeface="MS PGothic"/>
                <a:cs typeface="MS PGothic"/>
                <a:sym typeface="MS PGothic"/>
              </a:rPr>
            </a:br>
            <a:r>
              <a:rPr lang="ja" sz="3200">
                <a:latin typeface="MS PGothic"/>
                <a:ea typeface="MS PGothic"/>
                <a:cs typeface="MS PGothic"/>
                <a:sym typeface="MS PGothic"/>
              </a:rPr>
              <a:t>ワーケーションマッピング</a:t>
            </a:r>
            <a:endParaRPr sz="3200">
              <a:latin typeface="MS PGothic"/>
              <a:ea typeface="MS PGothic"/>
              <a:cs typeface="MS PGothic"/>
              <a:sym typeface="MS PGothic"/>
            </a:endParaRPr>
          </a:p>
        </p:txBody>
      </p:sp>
      <p:sp>
        <p:nvSpPr>
          <p:cNvPr id="125" name="Google Shape;125;p19"/>
          <p:cNvSpPr txBox="1"/>
          <p:nvPr/>
        </p:nvSpPr>
        <p:spPr>
          <a:xfrm>
            <a:off x="235500" y="0"/>
            <a:ext cx="5732100" cy="42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a:t>
            </a:r>
            <a:r>
              <a:rPr lang="ja" sz="1800">
                <a:solidFill>
                  <a:schemeClr val="dk1"/>
                </a:solidFill>
                <a:latin typeface="MS PGothic"/>
                <a:ea typeface="MS PGothic"/>
                <a:cs typeface="MS PGothic"/>
                <a:sym typeface="MS PGothic"/>
              </a:rPr>
              <a:t>上仲（紀伊民報）主体</a:t>
            </a:r>
            <a:r>
              <a:rPr lang="ja" sz="1800">
                <a:solidFill>
                  <a:schemeClr val="dk1"/>
                </a:solidFill>
                <a:latin typeface="MS PGothic"/>
                <a:ea typeface="MS PGothic"/>
                <a:cs typeface="MS PGothic"/>
                <a:sym typeface="MS PGothic"/>
              </a:rPr>
              <a:t>】</a:t>
            </a:r>
            <a:endParaRPr sz="1800">
              <a:solidFill>
                <a:schemeClr val="dk1"/>
              </a:solidFill>
              <a:latin typeface="MS PGothic"/>
              <a:ea typeface="MS PGothic"/>
              <a:cs typeface="MS PGothic"/>
              <a:sym typeface="MS PGothic"/>
            </a:endParaRPr>
          </a:p>
        </p:txBody>
      </p:sp>
      <p:sp>
        <p:nvSpPr>
          <p:cNvPr id="126" name="Google Shape;126;p19"/>
          <p:cNvSpPr txBox="1"/>
          <p:nvPr/>
        </p:nvSpPr>
        <p:spPr>
          <a:xfrm>
            <a:off x="486375" y="1498350"/>
            <a:ext cx="4686300" cy="509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Clr>
                <a:schemeClr val="dk1"/>
              </a:buClr>
              <a:buSzPts val="1100"/>
              <a:buFont typeface="Arial"/>
              <a:buNone/>
            </a:pPr>
            <a:r>
              <a:rPr lang="ja">
                <a:solidFill>
                  <a:schemeClr val="dk1"/>
                </a:solidFill>
                <a:latin typeface="MS PGothic"/>
                <a:ea typeface="MS PGothic"/>
                <a:cs typeface="MS PGothic"/>
                <a:sym typeface="MS PGothic"/>
              </a:rPr>
              <a:t>和歌山県は休暇を兼ねてリモートワークを行う労働形態「ワーケーション」の先進地域。仕事をする上で必要なWi-Fiや電源を利用できるスポットとして考えられる飲食店やフリースペース、ダイビングショップなどを取材。紀伊民報が開発したLoacalWikiやOSMにあるデータをWebサイトや印刷物に出力するシステムを使ってUDC提出作品とする。</a:t>
            </a:r>
            <a:br>
              <a:rPr lang="ja">
                <a:solidFill>
                  <a:schemeClr val="dk1"/>
                </a:solidFill>
                <a:latin typeface="MS PGothic"/>
                <a:ea typeface="MS PGothic"/>
                <a:cs typeface="MS PGothic"/>
                <a:sym typeface="MS PGothic"/>
              </a:rPr>
            </a:br>
            <a:r>
              <a:rPr lang="ja">
                <a:solidFill>
                  <a:schemeClr val="dk1"/>
                </a:solidFill>
                <a:latin typeface="MS PGothic"/>
                <a:ea typeface="MS PGothic"/>
                <a:cs typeface="MS PGothic"/>
                <a:sym typeface="MS PGothic"/>
              </a:rPr>
              <a:t>また、オープンデータとしても同サイトで公開する。</a:t>
            </a:r>
            <a:endParaRPr>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lang="ja">
                <a:solidFill>
                  <a:schemeClr val="dk1"/>
                </a:solidFill>
                <a:latin typeface="MS PGothic"/>
                <a:ea typeface="MS PGothic"/>
                <a:cs typeface="MS PGothic"/>
                <a:sym typeface="MS PGothic"/>
              </a:rPr>
              <a:t>串本古座高校CGS（地域包括的支援）部は、地域の魅力と課題を知り、その課題解決や地域活性化のために考えて行動する人材、地域の良さを発信できる人材となることを目的に日々活動に取り組んでいる。今回のマッピングパーティーでは、串本町内の飲食店やダイビングショップ、公共施設などで、Wi-Fi環境や電源が使えるかどうか等を確認して、ワーケーションができる観光地として、串本町をPRするという目的で実施した。また、外国人に対応する施設やキャッシュレス決済できる場所についても、どのくらいあるかを調べ発信することも目的とする。</a:t>
            </a:r>
            <a:endParaRPr>
              <a:latin typeface="MS PGothic"/>
              <a:ea typeface="MS PGothic"/>
              <a:cs typeface="MS PGothic"/>
              <a:sym typeface="MS PGothic"/>
            </a:endParaRPr>
          </a:p>
        </p:txBody>
      </p:sp>
      <p:pic>
        <p:nvPicPr>
          <p:cNvPr id="127" name="Google Shape;127;p19"/>
          <p:cNvPicPr preferRelativeResize="0"/>
          <p:nvPr/>
        </p:nvPicPr>
        <p:blipFill>
          <a:blip r:embed="rId4">
            <a:alphaModFix/>
          </a:blip>
          <a:stretch>
            <a:fillRect/>
          </a:stretch>
        </p:blipFill>
        <p:spPr>
          <a:xfrm>
            <a:off x="5346975" y="525775"/>
            <a:ext cx="3644625" cy="1822313"/>
          </a:xfrm>
          <a:prstGeom prst="rect">
            <a:avLst/>
          </a:prstGeom>
          <a:noFill/>
          <a:ln>
            <a:noFill/>
          </a:ln>
        </p:spPr>
      </p:pic>
      <p:pic>
        <p:nvPicPr>
          <p:cNvPr id="128" name="Google Shape;128;p19"/>
          <p:cNvPicPr preferRelativeResize="0"/>
          <p:nvPr/>
        </p:nvPicPr>
        <p:blipFill>
          <a:blip r:embed="rId5">
            <a:alphaModFix/>
          </a:blip>
          <a:stretch>
            <a:fillRect/>
          </a:stretch>
        </p:blipFill>
        <p:spPr>
          <a:xfrm>
            <a:off x="5346975" y="4475200"/>
            <a:ext cx="3644625" cy="1822322"/>
          </a:xfrm>
          <a:prstGeom prst="rect">
            <a:avLst/>
          </a:prstGeom>
          <a:noFill/>
          <a:ln>
            <a:noFill/>
          </a:ln>
        </p:spPr>
      </p:pic>
      <p:pic>
        <p:nvPicPr>
          <p:cNvPr id="129" name="Google Shape;129;p19"/>
          <p:cNvPicPr preferRelativeResize="0"/>
          <p:nvPr/>
        </p:nvPicPr>
        <p:blipFill>
          <a:blip r:embed="rId6">
            <a:alphaModFix/>
          </a:blip>
          <a:stretch>
            <a:fillRect/>
          </a:stretch>
        </p:blipFill>
        <p:spPr>
          <a:xfrm>
            <a:off x="5346975" y="2500487"/>
            <a:ext cx="3644625" cy="18223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20"/>
          <p:cNvSpPr txBox="1"/>
          <p:nvPr/>
        </p:nvSpPr>
        <p:spPr>
          <a:xfrm>
            <a:off x="486375" y="1498350"/>
            <a:ext cx="4800000" cy="52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2020/1/6　串本町内</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主催：串本古座高校ＣＧＳ部</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lang="ja" sz="1600">
                <a:solidFill>
                  <a:schemeClr val="dk1"/>
                </a:solidFill>
                <a:latin typeface="MS PGothic"/>
                <a:ea typeface="MS PGothic"/>
                <a:cs typeface="MS PGothic"/>
                <a:sym typeface="MS PGothic"/>
              </a:rPr>
              <a:t>協力：串本町役場、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a:t>
            </a:r>
            <a:r>
              <a:rPr lang="ja" sz="1600">
                <a:solidFill>
                  <a:schemeClr val="dk1"/>
                </a:solidFill>
                <a:latin typeface="MS PGothic"/>
                <a:ea typeface="MS PGothic"/>
                <a:cs typeface="MS PGothic"/>
                <a:sym typeface="MS PGothic"/>
              </a:rPr>
              <a:t>UDC和歌山実行委員会</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gn="l">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12</a:t>
            </a:r>
            <a:r>
              <a:rPr lang="ja" sz="1600">
                <a:solidFill>
                  <a:schemeClr val="dk1"/>
                </a:solidFill>
                <a:latin typeface="MS PGothic"/>
                <a:ea typeface="MS PGothic"/>
                <a:cs typeface="MS PGothic"/>
                <a:sym typeface="MS PGothic"/>
              </a:rPr>
              <a:t>名：串本古座高校学生7名、</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	 </a:t>
            </a:r>
            <a:r>
              <a:rPr lang="ja" sz="1600">
                <a:solidFill>
                  <a:schemeClr val="dk1"/>
                </a:solidFill>
                <a:latin typeface="MS PGothic"/>
                <a:ea typeface="MS PGothic"/>
                <a:cs typeface="MS PGothic"/>
                <a:sym typeface="MS PGothic"/>
              </a:rPr>
              <a:t>高校教諭2名、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コーディネイター1名、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a:t>
            </a:r>
            <a:r>
              <a:rPr lang="ja" sz="1600">
                <a:solidFill>
                  <a:schemeClr val="dk1"/>
                </a:solidFill>
                <a:latin typeface="MS PGothic"/>
                <a:ea typeface="MS PGothic"/>
                <a:cs typeface="MS PGothic"/>
                <a:sym typeface="MS PGothic"/>
              </a:rPr>
              <a:t>串本町役場1名、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a:t>
            </a:r>
            <a:r>
              <a:rPr lang="ja" sz="1600">
                <a:solidFill>
                  <a:schemeClr val="dk1"/>
                </a:solidFill>
                <a:latin typeface="MS PGothic"/>
                <a:ea typeface="MS PGothic"/>
                <a:cs typeface="MS PGothic"/>
                <a:sym typeface="MS PGothic"/>
              </a:rPr>
              <a:t>新聞社1名</a:t>
            </a:r>
            <a:endParaRPr sz="1600">
              <a:solidFill>
                <a:schemeClr val="dk1"/>
              </a:solidFill>
              <a:latin typeface="MS PGothic"/>
              <a:ea typeface="MS PGothic"/>
              <a:cs typeface="MS PGothic"/>
              <a:sym typeface="MS PGothic"/>
            </a:endParaRPr>
          </a:p>
          <a:p>
            <a:pPr indent="135890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gn="l">
              <a:lnSpc>
                <a:spcPct val="115000"/>
              </a:lnSpc>
              <a:spcBef>
                <a:spcPts val="0"/>
              </a:spcBef>
              <a:spcAft>
                <a:spcPts val="0"/>
              </a:spcAft>
              <a:buClr>
                <a:schemeClr val="dk1"/>
              </a:buClr>
              <a:buSzPts val="1100"/>
              <a:buFont typeface="Arial"/>
              <a:buNone/>
            </a:pPr>
            <a:r>
              <a:rPr lang="ja" sz="1600" u="sng">
                <a:solidFill>
                  <a:schemeClr val="hlink"/>
                </a:solidFill>
                <a:latin typeface="MS PGothic"/>
                <a:ea typeface="MS PGothic"/>
                <a:cs typeface="MS PGothic"/>
                <a:sym typeface="MS PGothic"/>
                <a:hlinkClick r:id="rId4"/>
              </a:rPr>
              <a:t>https://kkhs.civic.style/</a:t>
            </a:r>
            <a:endParaRPr sz="1600">
              <a:solidFill>
                <a:schemeClr val="dk1"/>
              </a:solidFill>
              <a:latin typeface="MS PGothic"/>
              <a:ea typeface="MS PGothic"/>
              <a:cs typeface="MS PGothic"/>
              <a:sym typeface="MS PGothic"/>
            </a:endParaRPr>
          </a:p>
        </p:txBody>
      </p:sp>
      <p:sp>
        <p:nvSpPr>
          <p:cNvPr id="135" name="Google Shape;135;p20"/>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3200">
                <a:latin typeface="MS PGothic"/>
                <a:ea typeface="MS PGothic"/>
                <a:cs typeface="MS PGothic"/>
                <a:sym typeface="MS PGothic"/>
              </a:rPr>
              <a:t>串本古座高校ＣＧＳ部</a:t>
            </a:r>
            <a:br>
              <a:rPr lang="ja" sz="3200">
                <a:latin typeface="MS PGothic"/>
                <a:ea typeface="MS PGothic"/>
                <a:cs typeface="MS PGothic"/>
                <a:sym typeface="MS PGothic"/>
              </a:rPr>
            </a:br>
            <a:r>
              <a:rPr lang="ja" sz="3200">
                <a:latin typeface="MS PGothic"/>
                <a:ea typeface="MS PGothic"/>
                <a:cs typeface="MS PGothic"/>
                <a:sym typeface="MS PGothic"/>
              </a:rPr>
              <a:t>ワーケーションマッピング</a:t>
            </a:r>
            <a:endParaRPr sz="3200">
              <a:latin typeface="MS PGothic"/>
              <a:ea typeface="MS PGothic"/>
              <a:cs typeface="MS PGothic"/>
              <a:sym typeface="MS PGothic"/>
            </a:endParaRPr>
          </a:p>
        </p:txBody>
      </p:sp>
      <p:pic>
        <p:nvPicPr>
          <p:cNvPr id="136" name="Google Shape;136;p20"/>
          <p:cNvPicPr preferRelativeResize="0"/>
          <p:nvPr/>
        </p:nvPicPr>
        <p:blipFill>
          <a:blip r:embed="rId5">
            <a:alphaModFix/>
          </a:blip>
          <a:stretch>
            <a:fillRect/>
          </a:stretch>
        </p:blipFill>
        <p:spPr>
          <a:xfrm>
            <a:off x="6467291" y="510189"/>
            <a:ext cx="2365005" cy="4715222"/>
          </a:xfrm>
          <a:prstGeom prst="rect">
            <a:avLst/>
          </a:prstGeom>
          <a:noFill/>
          <a:ln>
            <a:noFill/>
          </a:ln>
        </p:spPr>
      </p:pic>
      <p:pic>
        <p:nvPicPr>
          <p:cNvPr id="137" name="Google Shape;137;p20"/>
          <p:cNvPicPr preferRelativeResize="0"/>
          <p:nvPr/>
        </p:nvPicPr>
        <p:blipFill>
          <a:blip r:embed="rId6">
            <a:alphaModFix/>
          </a:blip>
          <a:stretch>
            <a:fillRect/>
          </a:stretch>
        </p:blipFill>
        <p:spPr>
          <a:xfrm>
            <a:off x="3484774" y="1571200"/>
            <a:ext cx="2758826" cy="1916099"/>
          </a:xfrm>
          <a:prstGeom prst="rect">
            <a:avLst/>
          </a:prstGeom>
          <a:noFill/>
          <a:ln>
            <a:noFill/>
          </a:ln>
        </p:spPr>
      </p:pic>
      <p:pic>
        <p:nvPicPr>
          <p:cNvPr id="138" name="Google Shape;138;p20"/>
          <p:cNvPicPr preferRelativeResize="0"/>
          <p:nvPr/>
        </p:nvPicPr>
        <p:blipFill>
          <a:blip r:embed="rId7">
            <a:alphaModFix/>
          </a:blip>
          <a:stretch>
            <a:fillRect/>
          </a:stretch>
        </p:blipFill>
        <p:spPr>
          <a:xfrm>
            <a:off x="3229269" y="3427007"/>
            <a:ext cx="2364992" cy="3318393"/>
          </a:xfrm>
          <a:prstGeom prst="rect">
            <a:avLst/>
          </a:prstGeom>
          <a:noFill/>
          <a:ln>
            <a:noFill/>
          </a:ln>
        </p:spPr>
      </p:pic>
      <p:pic>
        <p:nvPicPr>
          <p:cNvPr id="139" name="Google Shape;139;p20"/>
          <p:cNvPicPr preferRelativeResize="0"/>
          <p:nvPr/>
        </p:nvPicPr>
        <p:blipFill>
          <a:blip r:embed="rId8">
            <a:alphaModFix/>
          </a:blip>
          <a:stretch>
            <a:fillRect/>
          </a:stretch>
        </p:blipFill>
        <p:spPr>
          <a:xfrm>
            <a:off x="5765729" y="3868605"/>
            <a:ext cx="2364995" cy="2876787"/>
          </a:xfrm>
          <a:prstGeom prst="rect">
            <a:avLst/>
          </a:prstGeom>
          <a:noFill/>
          <a:ln>
            <a:noFill/>
          </a:ln>
        </p:spPr>
      </p:pic>
      <p:sp>
        <p:nvSpPr>
          <p:cNvPr id="140" name="Google Shape;140;p20"/>
          <p:cNvSpPr txBox="1"/>
          <p:nvPr/>
        </p:nvSpPr>
        <p:spPr>
          <a:xfrm>
            <a:off x="235500" y="0"/>
            <a:ext cx="5732100" cy="428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4" name="Shape 144"/>
        <p:cNvGrpSpPr/>
        <p:nvPr/>
      </p:nvGrpSpPr>
      <p:grpSpPr>
        <a:xfrm>
          <a:off x="0" y="0"/>
          <a:ext cx="0" cy="0"/>
          <a:chOff x="0" y="0"/>
          <a:chExt cx="0" cy="0"/>
        </a:xfrm>
      </p:grpSpPr>
      <p:cxnSp>
        <p:nvCxnSpPr>
          <p:cNvPr id="145" name="Google Shape;145;p21"/>
          <p:cNvCxnSpPr/>
          <p:nvPr/>
        </p:nvCxnSpPr>
        <p:spPr>
          <a:xfrm flipH="1" rot="10800000">
            <a:off x="4601175" y="3356025"/>
            <a:ext cx="1614900" cy="846300"/>
          </a:xfrm>
          <a:prstGeom prst="straightConnector1">
            <a:avLst/>
          </a:prstGeom>
          <a:noFill/>
          <a:ln cap="flat" cmpd="sng" w="9525">
            <a:solidFill>
              <a:srgbClr val="FF0000"/>
            </a:solidFill>
            <a:prstDash val="solid"/>
            <a:round/>
            <a:headEnd len="med" w="med" type="none"/>
            <a:tailEnd len="med" w="med" type="none"/>
          </a:ln>
        </p:spPr>
      </p:cxnSp>
      <p:cxnSp>
        <p:nvCxnSpPr>
          <p:cNvPr id="146" name="Google Shape;146;p21"/>
          <p:cNvCxnSpPr/>
          <p:nvPr/>
        </p:nvCxnSpPr>
        <p:spPr>
          <a:xfrm>
            <a:off x="4620650" y="4231525"/>
            <a:ext cx="1128600" cy="992400"/>
          </a:xfrm>
          <a:prstGeom prst="straightConnector1">
            <a:avLst/>
          </a:prstGeom>
          <a:noFill/>
          <a:ln cap="flat" cmpd="sng" w="9525">
            <a:solidFill>
              <a:srgbClr val="FF0000"/>
            </a:solidFill>
            <a:prstDash val="solid"/>
            <a:round/>
            <a:headEnd len="med" w="med" type="none"/>
            <a:tailEnd len="med" w="med" type="none"/>
          </a:ln>
        </p:spPr>
      </p:cxnSp>
      <p:cxnSp>
        <p:nvCxnSpPr>
          <p:cNvPr id="147" name="Google Shape;147;p21"/>
          <p:cNvCxnSpPr/>
          <p:nvPr/>
        </p:nvCxnSpPr>
        <p:spPr>
          <a:xfrm>
            <a:off x="4620650" y="4221800"/>
            <a:ext cx="2480700" cy="1196700"/>
          </a:xfrm>
          <a:prstGeom prst="straightConnector1">
            <a:avLst/>
          </a:prstGeom>
          <a:noFill/>
          <a:ln cap="flat" cmpd="sng" w="9525">
            <a:solidFill>
              <a:srgbClr val="FF0000"/>
            </a:solidFill>
            <a:prstDash val="solid"/>
            <a:round/>
            <a:headEnd len="med" w="med" type="none"/>
            <a:tailEnd len="med" w="med" type="none"/>
          </a:ln>
        </p:spPr>
      </p:cxnSp>
      <p:cxnSp>
        <p:nvCxnSpPr>
          <p:cNvPr id="148" name="Google Shape;148;p21"/>
          <p:cNvCxnSpPr/>
          <p:nvPr/>
        </p:nvCxnSpPr>
        <p:spPr>
          <a:xfrm>
            <a:off x="4649825" y="4173175"/>
            <a:ext cx="2616900" cy="544800"/>
          </a:xfrm>
          <a:prstGeom prst="straightConnector1">
            <a:avLst/>
          </a:prstGeom>
          <a:noFill/>
          <a:ln cap="flat" cmpd="sng" w="9525">
            <a:solidFill>
              <a:srgbClr val="FF0000"/>
            </a:solidFill>
            <a:prstDash val="solid"/>
            <a:round/>
            <a:headEnd len="med" w="med" type="none"/>
            <a:tailEnd len="med" w="med" type="none"/>
          </a:ln>
        </p:spPr>
      </p:cxnSp>
      <p:cxnSp>
        <p:nvCxnSpPr>
          <p:cNvPr id="149" name="Google Shape;149;p21"/>
          <p:cNvCxnSpPr>
            <a:endCxn id="150" idx="2"/>
          </p:cNvCxnSpPr>
          <p:nvPr/>
        </p:nvCxnSpPr>
        <p:spPr>
          <a:xfrm>
            <a:off x="4727550" y="4231450"/>
            <a:ext cx="3729000" cy="1061400"/>
          </a:xfrm>
          <a:prstGeom prst="straightConnector1">
            <a:avLst/>
          </a:prstGeom>
          <a:noFill/>
          <a:ln cap="flat" cmpd="sng" w="9525">
            <a:solidFill>
              <a:srgbClr val="FF0000"/>
            </a:solidFill>
            <a:prstDash val="solid"/>
            <a:round/>
            <a:headEnd len="med" w="med" type="none"/>
            <a:tailEnd len="med" w="med" type="none"/>
          </a:ln>
        </p:spPr>
      </p:cxnSp>
      <p:cxnSp>
        <p:nvCxnSpPr>
          <p:cNvPr id="151" name="Google Shape;151;p21"/>
          <p:cNvCxnSpPr>
            <a:endCxn id="152" idx="2"/>
          </p:cNvCxnSpPr>
          <p:nvPr/>
        </p:nvCxnSpPr>
        <p:spPr>
          <a:xfrm>
            <a:off x="4717950" y="4231425"/>
            <a:ext cx="3510000" cy="113700"/>
          </a:xfrm>
          <a:prstGeom prst="straightConnector1">
            <a:avLst/>
          </a:prstGeom>
          <a:noFill/>
          <a:ln cap="flat" cmpd="sng" w="9525">
            <a:solidFill>
              <a:srgbClr val="FF0000"/>
            </a:solidFill>
            <a:prstDash val="solid"/>
            <a:round/>
            <a:headEnd len="med" w="med" type="none"/>
            <a:tailEnd len="med" w="med" type="none"/>
          </a:ln>
        </p:spPr>
      </p:cxnSp>
      <p:cxnSp>
        <p:nvCxnSpPr>
          <p:cNvPr id="153" name="Google Shape;153;p21"/>
          <p:cNvCxnSpPr/>
          <p:nvPr/>
        </p:nvCxnSpPr>
        <p:spPr>
          <a:xfrm flipH="1" rot="10800000">
            <a:off x="4630375" y="3317275"/>
            <a:ext cx="3132300" cy="855900"/>
          </a:xfrm>
          <a:prstGeom prst="straightConnector1">
            <a:avLst/>
          </a:prstGeom>
          <a:noFill/>
          <a:ln cap="flat" cmpd="sng" w="9525">
            <a:solidFill>
              <a:srgbClr val="FF0000"/>
            </a:solidFill>
            <a:prstDash val="solid"/>
            <a:round/>
            <a:headEnd len="med" w="med" type="none"/>
            <a:tailEnd len="med" w="med" type="none"/>
          </a:ln>
        </p:spPr>
      </p:cxnSp>
      <p:cxnSp>
        <p:nvCxnSpPr>
          <p:cNvPr id="154" name="Google Shape;154;p21"/>
          <p:cNvCxnSpPr/>
          <p:nvPr/>
        </p:nvCxnSpPr>
        <p:spPr>
          <a:xfrm flipH="1" rot="10800000">
            <a:off x="4679000" y="4134175"/>
            <a:ext cx="1812600" cy="39000"/>
          </a:xfrm>
          <a:prstGeom prst="straightConnector1">
            <a:avLst/>
          </a:prstGeom>
          <a:noFill/>
          <a:ln cap="flat" cmpd="sng" w="9525">
            <a:solidFill>
              <a:srgbClr val="FF0000"/>
            </a:solidFill>
            <a:prstDash val="solid"/>
            <a:round/>
            <a:headEnd len="med" w="med" type="none"/>
            <a:tailEnd len="med" w="med" type="none"/>
          </a:ln>
        </p:spPr>
      </p:cxnSp>
      <p:cxnSp>
        <p:nvCxnSpPr>
          <p:cNvPr id="155" name="Google Shape;155;p21"/>
          <p:cNvCxnSpPr/>
          <p:nvPr/>
        </p:nvCxnSpPr>
        <p:spPr>
          <a:xfrm>
            <a:off x="1215950" y="3511675"/>
            <a:ext cx="3395100" cy="661500"/>
          </a:xfrm>
          <a:prstGeom prst="straightConnector1">
            <a:avLst/>
          </a:prstGeom>
          <a:noFill/>
          <a:ln cap="flat" cmpd="sng" w="9525">
            <a:solidFill>
              <a:srgbClr val="FF0000"/>
            </a:solidFill>
            <a:prstDash val="solid"/>
            <a:round/>
            <a:headEnd len="med" w="med" type="none"/>
            <a:tailEnd len="med" w="med" type="none"/>
          </a:ln>
        </p:spPr>
      </p:cxnSp>
      <p:cxnSp>
        <p:nvCxnSpPr>
          <p:cNvPr id="156" name="Google Shape;156;p21"/>
          <p:cNvCxnSpPr/>
          <p:nvPr/>
        </p:nvCxnSpPr>
        <p:spPr>
          <a:xfrm>
            <a:off x="2694550" y="3424125"/>
            <a:ext cx="1906500" cy="758700"/>
          </a:xfrm>
          <a:prstGeom prst="straightConnector1">
            <a:avLst/>
          </a:prstGeom>
          <a:noFill/>
          <a:ln cap="flat" cmpd="sng" w="9525">
            <a:solidFill>
              <a:srgbClr val="FF0000"/>
            </a:solidFill>
            <a:prstDash val="solid"/>
            <a:round/>
            <a:headEnd len="med" w="med" type="none"/>
            <a:tailEnd len="med" w="med" type="none"/>
          </a:ln>
        </p:spPr>
      </p:cxnSp>
      <p:cxnSp>
        <p:nvCxnSpPr>
          <p:cNvPr id="157" name="Google Shape;157;p21"/>
          <p:cNvCxnSpPr/>
          <p:nvPr/>
        </p:nvCxnSpPr>
        <p:spPr>
          <a:xfrm flipH="1" rot="10800000">
            <a:off x="2694550" y="4153775"/>
            <a:ext cx="1935900" cy="97200"/>
          </a:xfrm>
          <a:prstGeom prst="straightConnector1">
            <a:avLst/>
          </a:prstGeom>
          <a:noFill/>
          <a:ln cap="flat" cmpd="sng" w="9525">
            <a:solidFill>
              <a:srgbClr val="FF0000"/>
            </a:solidFill>
            <a:prstDash val="solid"/>
            <a:round/>
            <a:headEnd len="med" w="med" type="none"/>
            <a:tailEnd len="med" w="med" type="none"/>
          </a:ln>
        </p:spPr>
      </p:cxnSp>
      <p:cxnSp>
        <p:nvCxnSpPr>
          <p:cNvPr id="158" name="Google Shape;158;p21"/>
          <p:cNvCxnSpPr/>
          <p:nvPr/>
        </p:nvCxnSpPr>
        <p:spPr>
          <a:xfrm flipH="1" rot="10800000">
            <a:off x="2451350" y="4163525"/>
            <a:ext cx="2169300" cy="807300"/>
          </a:xfrm>
          <a:prstGeom prst="straightConnector1">
            <a:avLst/>
          </a:prstGeom>
          <a:noFill/>
          <a:ln cap="flat" cmpd="sng" w="9525">
            <a:solidFill>
              <a:srgbClr val="FF0000"/>
            </a:solidFill>
            <a:prstDash val="solid"/>
            <a:round/>
            <a:headEnd len="med" w="med" type="none"/>
            <a:tailEnd len="med" w="med" type="none"/>
          </a:ln>
        </p:spPr>
      </p:cxnSp>
      <p:cxnSp>
        <p:nvCxnSpPr>
          <p:cNvPr id="159" name="Google Shape;159;p21"/>
          <p:cNvCxnSpPr/>
          <p:nvPr/>
        </p:nvCxnSpPr>
        <p:spPr>
          <a:xfrm flipH="1" rot="10800000">
            <a:off x="1201350" y="4221700"/>
            <a:ext cx="3380400" cy="308700"/>
          </a:xfrm>
          <a:prstGeom prst="straightConnector1">
            <a:avLst/>
          </a:prstGeom>
          <a:noFill/>
          <a:ln cap="flat" cmpd="sng" w="9525">
            <a:solidFill>
              <a:srgbClr val="FF0000"/>
            </a:solidFill>
            <a:prstDash val="solid"/>
            <a:round/>
            <a:headEnd len="med" w="med" type="none"/>
            <a:tailEnd len="med" w="med" type="none"/>
          </a:ln>
        </p:spPr>
      </p:cxnSp>
      <p:cxnSp>
        <p:nvCxnSpPr>
          <p:cNvPr id="160" name="Google Shape;160;p21"/>
          <p:cNvCxnSpPr/>
          <p:nvPr/>
        </p:nvCxnSpPr>
        <p:spPr>
          <a:xfrm flipH="1" rot="10800000">
            <a:off x="1113800" y="4153650"/>
            <a:ext cx="3526200" cy="882600"/>
          </a:xfrm>
          <a:prstGeom prst="straightConnector1">
            <a:avLst/>
          </a:prstGeom>
          <a:noFill/>
          <a:ln cap="flat" cmpd="sng" w="9525">
            <a:solidFill>
              <a:srgbClr val="FF0000"/>
            </a:solidFill>
            <a:prstDash val="solid"/>
            <a:round/>
            <a:headEnd len="med" w="med" type="none"/>
            <a:tailEnd len="med" w="med" type="none"/>
          </a:ln>
        </p:spPr>
      </p:cxnSp>
      <p:cxnSp>
        <p:nvCxnSpPr>
          <p:cNvPr id="161" name="Google Shape;161;p21"/>
          <p:cNvCxnSpPr/>
          <p:nvPr/>
        </p:nvCxnSpPr>
        <p:spPr>
          <a:xfrm flipH="1" rot="10800000">
            <a:off x="3584625" y="4153825"/>
            <a:ext cx="1016700" cy="1261800"/>
          </a:xfrm>
          <a:prstGeom prst="straightConnector1">
            <a:avLst/>
          </a:prstGeom>
          <a:noFill/>
          <a:ln cap="flat" cmpd="sng" w="9525">
            <a:solidFill>
              <a:srgbClr val="FF0000"/>
            </a:solidFill>
            <a:prstDash val="solid"/>
            <a:round/>
            <a:headEnd len="med" w="med" type="none"/>
            <a:tailEnd len="med" w="med" type="none"/>
          </a:ln>
        </p:spPr>
      </p:cxnSp>
      <p:sp>
        <p:nvSpPr>
          <p:cNvPr id="162" name="Google Shape;162;p21"/>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3200">
                <a:latin typeface="MS PGothic"/>
                <a:ea typeface="MS PGothic"/>
                <a:cs typeface="MS PGothic"/>
                <a:sym typeface="MS PGothic"/>
              </a:rPr>
              <a:t>目的は違っても、共通の取り組み</a:t>
            </a:r>
            <a:endParaRPr sz="3200">
              <a:latin typeface="MS PGothic"/>
              <a:ea typeface="MS PGothic"/>
              <a:cs typeface="MS PGothic"/>
              <a:sym typeface="MS PGothic"/>
            </a:endParaRPr>
          </a:p>
        </p:txBody>
      </p:sp>
      <p:cxnSp>
        <p:nvCxnSpPr>
          <p:cNvPr id="163" name="Google Shape;163;p21"/>
          <p:cNvCxnSpPr/>
          <p:nvPr/>
        </p:nvCxnSpPr>
        <p:spPr>
          <a:xfrm>
            <a:off x="4572000" y="2483800"/>
            <a:ext cx="0" cy="3288000"/>
          </a:xfrm>
          <a:prstGeom prst="straightConnector1">
            <a:avLst/>
          </a:prstGeom>
          <a:noFill/>
          <a:ln cap="flat" cmpd="sng" w="28575">
            <a:solidFill>
              <a:srgbClr val="92D050"/>
            </a:solidFill>
            <a:prstDash val="solid"/>
            <a:round/>
            <a:headEnd len="med" w="med" type="none"/>
            <a:tailEnd len="med" w="med" type="none"/>
          </a:ln>
        </p:spPr>
      </p:cxnSp>
      <p:sp>
        <p:nvSpPr>
          <p:cNvPr id="164" name="Google Shape;164;p21"/>
          <p:cNvSpPr txBox="1"/>
          <p:nvPr/>
        </p:nvSpPr>
        <p:spPr>
          <a:xfrm>
            <a:off x="681000" y="2483800"/>
            <a:ext cx="3210000" cy="6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800">
                <a:solidFill>
                  <a:schemeClr val="dk1"/>
                </a:solidFill>
                <a:latin typeface="MS PGothic"/>
                <a:ea typeface="MS PGothic"/>
                <a:cs typeface="MS PGothic"/>
                <a:sym typeface="MS PGothic"/>
              </a:rPr>
              <a:t>人（住民・組織）</a:t>
            </a:r>
            <a:endParaRPr/>
          </a:p>
        </p:txBody>
      </p:sp>
      <p:sp>
        <p:nvSpPr>
          <p:cNvPr id="165" name="Google Shape;165;p21"/>
          <p:cNvSpPr txBox="1"/>
          <p:nvPr/>
        </p:nvSpPr>
        <p:spPr>
          <a:xfrm>
            <a:off x="5253000" y="2483800"/>
            <a:ext cx="3210000" cy="6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800">
                <a:solidFill>
                  <a:schemeClr val="dk1"/>
                </a:solidFill>
                <a:latin typeface="MS PGothic"/>
                <a:ea typeface="MS PGothic"/>
                <a:cs typeface="MS PGothic"/>
                <a:sym typeface="MS PGothic"/>
              </a:rPr>
              <a:t>目的</a:t>
            </a:r>
            <a:endParaRPr/>
          </a:p>
        </p:txBody>
      </p:sp>
      <p:sp>
        <p:nvSpPr>
          <p:cNvPr id="166" name="Google Shape;166;p21"/>
          <p:cNvSpPr txBox="1"/>
          <p:nvPr/>
        </p:nvSpPr>
        <p:spPr>
          <a:xfrm>
            <a:off x="442675" y="1467475"/>
            <a:ext cx="8258700" cy="9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800">
                <a:solidFill>
                  <a:schemeClr val="dk1"/>
                </a:solidFill>
                <a:latin typeface="MS PGothic"/>
                <a:ea typeface="MS PGothic"/>
                <a:cs typeface="MS PGothic"/>
                <a:sym typeface="MS PGothic"/>
              </a:rPr>
              <a:t>地域活性化という共通の目的があっても、それぞれの状況や立場によって、</a:t>
            </a:r>
            <a:br>
              <a:rPr lang="ja" sz="2000">
                <a:solidFill>
                  <a:schemeClr val="dk1"/>
                </a:solidFill>
                <a:latin typeface="MS PGothic"/>
                <a:ea typeface="MS PGothic"/>
                <a:cs typeface="MS PGothic"/>
                <a:sym typeface="MS PGothic"/>
              </a:rPr>
            </a:br>
            <a:r>
              <a:rPr b="1" lang="ja" sz="2400">
                <a:solidFill>
                  <a:srgbClr val="FF0000"/>
                </a:solidFill>
                <a:latin typeface="MS PGothic"/>
                <a:ea typeface="MS PGothic"/>
                <a:cs typeface="MS PGothic"/>
                <a:sym typeface="MS PGothic"/>
              </a:rPr>
              <a:t>目的は異なる。</a:t>
            </a:r>
            <a:endParaRPr b="1" sz="2400">
              <a:solidFill>
                <a:srgbClr val="FF0000"/>
              </a:solidFill>
              <a:latin typeface="MS PGothic"/>
              <a:ea typeface="MS PGothic"/>
              <a:cs typeface="MS PGothic"/>
              <a:sym typeface="MS PGothic"/>
            </a:endParaRPr>
          </a:p>
        </p:txBody>
      </p:sp>
      <p:sp>
        <p:nvSpPr>
          <p:cNvPr id="167" name="Google Shape;167;p21"/>
          <p:cNvSpPr/>
          <p:nvPr/>
        </p:nvSpPr>
        <p:spPr>
          <a:xfrm>
            <a:off x="3137175" y="3057725"/>
            <a:ext cx="2869668" cy="2334636"/>
          </a:xfrm>
          <a:prstGeom prst="irregularSeal1">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1"/>
          <p:cNvSpPr txBox="1"/>
          <p:nvPr/>
        </p:nvSpPr>
        <p:spPr>
          <a:xfrm>
            <a:off x="2967000" y="3563775"/>
            <a:ext cx="3210000" cy="143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800">
                <a:solidFill>
                  <a:srgbClr val="FF0000"/>
                </a:solidFill>
                <a:latin typeface="MS PGothic"/>
                <a:ea typeface="MS PGothic"/>
                <a:cs typeface="MS PGothic"/>
                <a:sym typeface="MS PGothic"/>
              </a:rPr>
              <a:t>地域活性化</a:t>
            </a:r>
            <a:endParaRPr sz="28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1800">
                <a:solidFill>
                  <a:schemeClr val="dk1"/>
                </a:solidFill>
                <a:latin typeface="MS PGothic"/>
                <a:ea typeface="MS PGothic"/>
                <a:cs typeface="MS PGothic"/>
                <a:sym typeface="MS PGothic"/>
              </a:rPr>
              <a:t>LocalWiki</a:t>
            </a:r>
            <a:endParaRPr sz="1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1800">
                <a:solidFill>
                  <a:schemeClr val="dk1"/>
                </a:solidFill>
                <a:latin typeface="MS PGothic"/>
                <a:ea typeface="MS PGothic"/>
                <a:cs typeface="MS PGothic"/>
                <a:sym typeface="MS PGothic"/>
              </a:rPr>
              <a:t>情報の集約と発信</a:t>
            </a:r>
            <a:endParaRPr sz="1800">
              <a:solidFill>
                <a:schemeClr val="dk1"/>
              </a:solidFill>
              <a:latin typeface="MS PGothic"/>
              <a:ea typeface="MS PGothic"/>
              <a:cs typeface="MS PGothic"/>
              <a:sym typeface="MS PGothic"/>
            </a:endParaRPr>
          </a:p>
        </p:txBody>
      </p:sp>
      <p:grpSp>
        <p:nvGrpSpPr>
          <p:cNvPr id="169" name="Google Shape;169;p21"/>
          <p:cNvGrpSpPr/>
          <p:nvPr/>
        </p:nvGrpSpPr>
        <p:grpSpPr>
          <a:xfrm>
            <a:off x="1843450" y="3061550"/>
            <a:ext cx="1614600" cy="653700"/>
            <a:chOff x="442675" y="2752925"/>
            <a:chExt cx="1614600" cy="653700"/>
          </a:xfrm>
        </p:grpSpPr>
        <p:sp>
          <p:nvSpPr>
            <p:cNvPr id="170" name="Google Shape;170;p21"/>
            <p:cNvSpPr/>
            <p:nvPr/>
          </p:nvSpPr>
          <p:spPr>
            <a:xfrm>
              <a:off x="598225" y="2752925"/>
              <a:ext cx="1303500" cy="6537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txBox="1"/>
            <p:nvPr/>
          </p:nvSpPr>
          <p:spPr>
            <a:xfrm>
              <a:off x="442675" y="286572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学校</a:t>
              </a:r>
              <a:endParaRPr sz="1800"/>
            </a:p>
          </p:txBody>
        </p:sp>
      </p:grpSp>
      <p:grpSp>
        <p:nvGrpSpPr>
          <p:cNvPr id="172" name="Google Shape;172;p21"/>
          <p:cNvGrpSpPr/>
          <p:nvPr/>
        </p:nvGrpSpPr>
        <p:grpSpPr>
          <a:xfrm>
            <a:off x="1843450" y="3899088"/>
            <a:ext cx="1614600" cy="653700"/>
            <a:chOff x="442675" y="3463050"/>
            <a:chExt cx="1614600" cy="653700"/>
          </a:xfrm>
        </p:grpSpPr>
        <p:sp>
          <p:nvSpPr>
            <p:cNvPr id="173" name="Google Shape;173;p21"/>
            <p:cNvSpPr/>
            <p:nvPr/>
          </p:nvSpPr>
          <p:spPr>
            <a:xfrm>
              <a:off x="598225" y="3463050"/>
              <a:ext cx="1303500" cy="6537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txBox="1"/>
            <p:nvPr/>
          </p:nvSpPr>
          <p:spPr>
            <a:xfrm>
              <a:off x="442675" y="3575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自治体</a:t>
              </a:r>
              <a:endParaRPr sz="1800"/>
            </a:p>
          </p:txBody>
        </p:sp>
      </p:grpSp>
      <p:grpSp>
        <p:nvGrpSpPr>
          <p:cNvPr id="175" name="Google Shape;175;p21"/>
          <p:cNvGrpSpPr/>
          <p:nvPr/>
        </p:nvGrpSpPr>
        <p:grpSpPr>
          <a:xfrm>
            <a:off x="292150" y="3191038"/>
            <a:ext cx="1614600" cy="653700"/>
            <a:chOff x="442675" y="4357975"/>
            <a:chExt cx="1614600" cy="653700"/>
          </a:xfrm>
        </p:grpSpPr>
        <p:sp>
          <p:nvSpPr>
            <p:cNvPr id="176" name="Google Shape;176;p21"/>
            <p:cNvSpPr/>
            <p:nvPr/>
          </p:nvSpPr>
          <p:spPr>
            <a:xfrm>
              <a:off x="598225" y="4357975"/>
              <a:ext cx="1303500" cy="653700"/>
            </a:xfrm>
            <a:prstGeom prst="ellipse">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txBox="1"/>
            <p:nvPr/>
          </p:nvSpPr>
          <p:spPr>
            <a:xfrm>
              <a:off x="442675" y="44707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観光協会</a:t>
              </a:r>
              <a:endParaRPr sz="1800"/>
            </a:p>
          </p:txBody>
        </p:sp>
      </p:grpSp>
      <p:grpSp>
        <p:nvGrpSpPr>
          <p:cNvPr id="178" name="Google Shape;178;p21"/>
          <p:cNvGrpSpPr/>
          <p:nvPr/>
        </p:nvGrpSpPr>
        <p:grpSpPr>
          <a:xfrm>
            <a:off x="374575" y="4007150"/>
            <a:ext cx="1614600" cy="653700"/>
            <a:chOff x="442675" y="5194550"/>
            <a:chExt cx="1614600" cy="653700"/>
          </a:xfrm>
        </p:grpSpPr>
        <p:sp>
          <p:nvSpPr>
            <p:cNvPr id="179" name="Google Shape;179;p21"/>
            <p:cNvSpPr/>
            <p:nvPr/>
          </p:nvSpPr>
          <p:spPr>
            <a:xfrm>
              <a:off x="598225" y="5194550"/>
              <a:ext cx="1303500" cy="6537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txBox="1"/>
            <p:nvPr/>
          </p:nvSpPr>
          <p:spPr>
            <a:xfrm>
              <a:off x="442675" y="53073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商工会議所</a:t>
              </a:r>
              <a:endParaRPr sz="1800"/>
            </a:p>
          </p:txBody>
        </p:sp>
      </p:grpSp>
      <p:grpSp>
        <p:nvGrpSpPr>
          <p:cNvPr id="181" name="Google Shape;181;p21"/>
          <p:cNvGrpSpPr/>
          <p:nvPr/>
        </p:nvGrpSpPr>
        <p:grpSpPr>
          <a:xfrm>
            <a:off x="311700" y="4952750"/>
            <a:ext cx="1614600" cy="653700"/>
            <a:chOff x="442675" y="5992200"/>
            <a:chExt cx="1614600" cy="653700"/>
          </a:xfrm>
        </p:grpSpPr>
        <p:sp>
          <p:nvSpPr>
            <p:cNvPr id="182" name="Google Shape;182;p21"/>
            <p:cNvSpPr/>
            <p:nvPr/>
          </p:nvSpPr>
          <p:spPr>
            <a:xfrm>
              <a:off x="598225" y="5992200"/>
              <a:ext cx="1303500" cy="653700"/>
            </a:xfrm>
            <a:prstGeom prst="ellipse">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1"/>
            <p:cNvSpPr txBox="1"/>
            <p:nvPr/>
          </p:nvSpPr>
          <p:spPr>
            <a:xfrm>
              <a:off x="442675"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企業</a:t>
              </a:r>
              <a:endParaRPr sz="1800"/>
            </a:p>
          </p:txBody>
        </p:sp>
      </p:grpSp>
      <p:grpSp>
        <p:nvGrpSpPr>
          <p:cNvPr id="184" name="Google Shape;184;p21"/>
          <p:cNvGrpSpPr/>
          <p:nvPr/>
        </p:nvGrpSpPr>
        <p:grpSpPr>
          <a:xfrm>
            <a:off x="2816225" y="5118100"/>
            <a:ext cx="1614600" cy="653700"/>
            <a:chOff x="2329850" y="5992200"/>
            <a:chExt cx="1614600" cy="653700"/>
          </a:xfrm>
        </p:grpSpPr>
        <p:sp>
          <p:nvSpPr>
            <p:cNvPr id="185" name="Google Shape;185;p21"/>
            <p:cNvSpPr/>
            <p:nvPr/>
          </p:nvSpPr>
          <p:spPr>
            <a:xfrm>
              <a:off x="2485400" y="5992200"/>
              <a:ext cx="1303500" cy="6537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txBox="1"/>
            <p:nvPr/>
          </p:nvSpPr>
          <p:spPr>
            <a:xfrm>
              <a:off x="2329850"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地域メディア</a:t>
              </a:r>
              <a:endParaRPr sz="1800"/>
            </a:p>
          </p:txBody>
        </p:sp>
      </p:grpSp>
      <p:grpSp>
        <p:nvGrpSpPr>
          <p:cNvPr id="187" name="Google Shape;187;p21"/>
          <p:cNvGrpSpPr/>
          <p:nvPr/>
        </p:nvGrpSpPr>
        <p:grpSpPr>
          <a:xfrm>
            <a:off x="1590575" y="4662800"/>
            <a:ext cx="1614600" cy="653700"/>
            <a:chOff x="2329850" y="4961050"/>
            <a:chExt cx="1614600" cy="653700"/>
          </a:xfrm>
        </p:grpSpPr>
        <p:sp>
          <p:nvSpPr>
            <p:cNvPr id="188" name="Google Shape;188;p21"/>
            <p:cNvSpPr/>
            <p:nvPr/>
          </p:nvSpPr>
          <p:spPr>
            <a:xfrm>
              <a:off x="2485400" y="4961050"/>
              <a:ext cx="1303500" cy="6537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txBox="1"/>
            <p:nvPr/>
          </p:nvSpPr>
          <p:spPr>
            <a:xfrm>
              <a:off x="2329850" y="5073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NPO</a:t>
              </a:r>
              <a:endParaRPr sz="1800"/>
            </a:p>
          </p:txBody>
        </p:sp>
      </p:grpSp>
      <p:grpSp>
        <p:nvGrpSpPr>
          <p:cNvPr id="190" name="Google Shape;190;p21"/>
          <p:cNvGrpSpPr/>
          <p:nvPr/>
        </p:nvGrpSpPr>
        <p:grpSpPr>
          <a:xfrm>
            <a:off x="5374600" y="3028550"/>
            <a:ext cx="1614600" cy="653700"/>
            <a:chOff x="5685875" y="2752925"/>
            <a:chExt cx="1614600" cy="653700"/>
          </a:xfrm>
        </p:grpSpPr>
        <p:sp>
          <p:nvSpPr>
            <p:cNvPr id="191" name="Google Shape;191;p21"/>
            <p:cNvSpPr/>
            <p:nvPr/>
          </p:nvSpPr>
          <p:spPr>
            <a:xfrm>
              <a:off x="5841425" y="2752925"/>
              <a:ext cx="1303500" cy="6537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txBox="1"/>
            <p:nvPr/>
          </p:nvSpPr>
          <p:spPr>
            <a:xfrm>
              <a:off x="5685875" y="286572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教育</a:t>
              </a:r>
              <a:endParaRPr sz="1800"/>
            </a:p>
          </p:txBody>
        </p:sp>
      </p:grpSp>
      <p:grpSp>
        <p:nvGrpSpPr>
          <p:cNvPr id="193" name="Google Shape;193;p21"/>
          <p:cNvGrpSpPr/>
          <p:nvPr/>
        </p:nvGrpSpPr>
        <p:grpSpPr>
          <a:xfrm>
            <a:off x="7065400" y="2992900"/>
            <a:ext cx="1614600" cy="653700"/>
            <a:chOff x="5685875" y="3463050"/>
            <a:chExt cx="1614600" cy="653700"/>
          </a:xfrm>
        </p:grpSpPr>
        <p:sp>
          <p:nvSpPr>
            <p:cNvPr id="194" name="Google Shape;194;p21"/>
            <p:cNvSpPr/>
            <p:nvPr/>
          </p:nvSpPr>
          <p:spPr>
            <a:xfrm>
              <a:off x="5841425" y="3463050"/>
              <a:ext cx="1303500" cy="6537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txBox="1"/>
            <p:nvPr/>
          </p:nvSpPr>
          <p:spPr>
            <a:xfrm>
              <a:off x="5685875" y="3575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郷土愛の育み</a:t>
              </a:r>
              <a:endParaRPr sz="1800"/>
            </a:p>
          </p:txBody>
        </p:sp>
      </p:grpSp>
      <p:grpSp>
        <p:nvGrpSpPr>
          <p:cNvPr id="196" name="Google Shape;196;p21"/>
          <p:cNvGrpSpPr/>
          <p:nvPr/>
        </p:nvGrpSpPr>
        <p:grpSpPr>
          <a:xfrm>
            <a:off x="5684275" y="3745788"/>
            <a:ext cx="1614600" cy="653700"/>
            <a:chOff x="5685875" y="4357975"/>
            <a:chExt cx="1614600" cy="653700"/>
          </a:xfrm>
        </p:grpSpPr>
        <p:sp>
          <p:nvSpPr>
            <p:cNvPr id="197" name="Google Shape;197;p21"/>
            <p:cNvSpPr/>
            <p:nvPr/>
          </p:nvSpPr>
          <p:spPr>
            <a:xfrm>
              <a:off x="5841425" y="4357975"/>
              <a:ext cx="1303500" cy="6537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txBox="1"/>
            <p:nvPr/>
          </p:nvSpPr>
          <p:spPr>
            <a:xfrm>
              <a:off x="5685875" y="44707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少子化対策</a:t>
              </a:r>
              <a:endParaRPr sz="1800"/>
            </a:p>
          </p:txBody>
        </p:sp>
      </p:grpSp>
      <p:grpSp>
        <p:nvGrpSpPr>
          <p:cNvPr id="199" name="Google Shape;199;p21"/>
          <p:cNvGrpSpPr/>
          <p:nvPr/>
        </p:nvGrpSpPr>
        <p:grpSpPr>
          <a:xfrm>
            <a:off x="4943325" y="4876550"/>
            <a:ext cx="1614600" cy="653700"/>
            <a:chOff x="5685875" y="5194550"/>
            <a:chExt cx="1614600" cy="653700"/>
          </a:xfrm>
        </p:grpSpPr>
        <p:sp>
          <p:nvSpPr>
            <p:cNvPr id="200" name="Google Shape;200;p21"/>
            <p:cNvSpPr/>
            <p:nvPr/>
          </p:nvSpPr>
          <p:spPr>
            <a:xfrm>
              <a:off x="5841425" y="5194550"/>
              <a:ext cx="1303500" cy="6537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txBox="1"/>
            <p:nvPr/>
          </p:nvSpPr>
          <p:spPr>
            <a:xfrm>
              <a:off x="5685875" y="53073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高齢者対策</a:t>
              </a:r>
              <a:endParaRPr sz="1800"/>
            </a:p>
          </p:txBody>
        </p:sp>
      </p:grpSp>
      <p:grpSp>
        <p:nvGrpSpPr>
          <p:cNvPr id="202" name="Google Shape;202;p21"/>
          <p:cNvGrpSpPr/>
          <p:nvPr/>
        </p:nvGrpSpPr>
        <p:grpSpPr>
          <a:xfrm>
            <a:off x="7649250" y="4751950"/>
            <a:ext cx="1614600" cy="653700"/>
            <a:chOff x="5685875" y="5992200"/>
            <a:chExt cx="1614600" cy="653700"/>
          </a:xfrm>
        </p:grpSpPr>
        <p:sp>
          <p:nvSpPr>
            <p:cNvPr id="203" name="Google Shape;203;p21"/>
            <p:cNvSpPr/>
            <p:nvPr/>
          </p:nvSpPr>
          <p:spPr>
            <a:xfrm>
              <a:off x="5841425" y="5992200"/>
              <a:ext cx="1303500" cy="6537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txBox="1"/>
            <p:nvPr/>
          </p:nvSpPr>
          <p:spPr>
            <a:xfrm>
              <a:off x="5685875"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地産地消</a:t>
              </a:r>
              <a:endParaRPr sz="1800"/>
            </a:p>
          </p:txBody>
        </p:sp>
      </p:grpSp>
      <p:grpSp>
        <p:nvGrpSpPr>
          <p:cNvPr id="204" name="Google Shape;204;p21"/>
          <p:cNvGrpSpPr/>
          <p:nvPr/>
        </p:nvGrpSpPr>
        <p:grpSpPr>
          <a:xfrm>
            <a:off x="6288975" y="5095925"/>
            <a:ext cx="1614600" cy="653700"/>
            <a:chOff x="7573050" y="5992200"/>
            <a:chExt cx="1614600" cy="653700"/>
          </a:xfrm>
        </p:grpSpPr>
        <p:sp>
          <p:nvSpPr>
            <p:cNvPr id="205" name="Google Shape;205;p21"/>
            <p:cNvSpPr/>
            <p:nvPr/>
          </p:nvSpPr>
          <p:spPr>
            <a:xfrm>
              <a:off x="7728600" y="5992200"/>
              <a:ext cx="1303500" cy="6537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txBox="1"/>
            <p:nvPr/>
          </p:nvSpPr>
          <p:spPr>
            <a:xfrm>
              <a:off x="7573050"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ビジネス</a:t>
              </a:r>
              <a:endParaRPr sz="1800"/>
            </a:p>
          </p:txBody>
        </p:sp>
      </p:grpSp>
      <p:grpSp>
        <p:nvGrpSpPr>
          <p:cNvPr id="207" name="Google Shape;207;p21"/>
          <p:cNvGrpSpPr/>
          <p:nvPr/>
        </p:nvGrpSpPr>
        <p:grpSpPr>
          <a:xfrm>
            <a:off x="7420650" y="3804225"/>
            <a:ext cx="1614600" cy="653700"/>
            <a:chOff x="7573050" y="4961050"/>
            <a:chExt cx="1614600" cy="653700"/>
          </a:xfrm>
        </p:grpSpPr>
        <p:sp>
          <p:nvSpPr>
            <p:cNvPr id="208" name="Google Shape;208;p21"/>
            <p:cNvSpPr/>
            <p:nvPr/>
          </p:nvSpPr>
          <p:spPr>
            <a:xfrm>
              <a:off x="7728600" y="4961050"/>
              <a:ext cx="1303500" cy="653700"/>
            </a:xfrm>
            <a:prstGeom prst="ellipse">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txBox="1"/>
            <p:nvPr/>
          </p:nvSpPr>
          <p:spPr>
            <a:xfrm>
              <a:off x="7573050" y="5073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観光推進</a:t>
              </a:r>
              <a:endParaRPr sz="1800"/>
            </a:p>
          </p:txBody>
        </p:sp>
      </p:grpSp>
      <p:grpSp>
        <p:nvGrpSpPr>
          <p:cNvPr id="209" name="Google Shape;209;p21"/>
          <p:cNvGrpSpPr/>
          <p:nvPr/>
        </p:nvGrpSpPr>
        <p:grpSpPr>
          <a:xfrm>
            <a:off x="6426625" y="4349475"/>
            <a:ext cx="1614600" cy="653700"/>
            <a:chOff x="7475750" y="3900775"/>
            <a:chExt cx="1614600" cy="653700"/>
          </a:xfrm>
        </p:grpSpPr>
        <p:sp>
          <p:nvSpPr>
            <p:cNvPr id="210" name="Google Shape;210;p21"/>
            <p:cNvSpPr/>
            <p:nvPr/>
          </p:nvSpPr>
          <p:spPr>
            <a:xfrm>
              <a:off x="7631300" y="3900775"/>
              <a:ext cx="1303500" cy="6537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nvSpPr>
          <p:spPr>
            <a:xfrm>
              <a:off x="7475750" y="40135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防災</a:t>
              </a:r>
              <a:endParaRPr sz="1800"/>
            </a:p>
          </p:txBody>
        </p:sp>
      </p:grpSp>
      <p:sp>
        <p:nvSpPr>
          <p:cNvPr id="212" name="Google Shape;212;p21"/>
          <p:cNvSpPr txBox="1"/>
          <p:nvPr/>
        </p:nvSpPr>
        <p:spPr>
          <a:xfrm>
            <a:off x="442675" y="5967900"/>
            <a:ext cx="8258700" cy="66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ja" sz="2400">
                <a:solidFill>
                  <a:srgbClr val="FF0000"/>
                </a:solidFill>
                <a:latin typeface="MS PGothic"/>
                <a:ea typeface="MS PGothic"/>
                <a:cs typeface="MS PGothic"/>
                <a:sym typeface="MS PGothic"/>
              </a:rPr>
              <a:t>LocalWikiを活用することで、それぞれの目的を達成</a:t>
            </a:r>
            <a:endParaRPr b="1" sz="2400">
              <a:solidFill>
                <a:srgbClr val="FF0000"/>
              </a:solidFill>
              <a:latin typeface="MS PGothic"/>
              <a:ea typeface="MS PGothic"/>
              <a:cs typeface="MS PGothic"/>
              <a:sym typeface="MS P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