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91fd78780_0_27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91fd78780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91fd78780_0_4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91fd78780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91fd78780_0_2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91fd78780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91fd78780_0_30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91fd78780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91fd78780_0_3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91fd78780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91fd78780_0_3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91fd78780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91fd78780_0_3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91fd78780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91fd78780_0_3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91fd78780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91fd78780_0_3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91fd78780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91fd78780_0_4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91fd78780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hyperlink" Target="http://wlk.civic.style/udc2019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0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hyperlink" Target="https://www.minakata.org/manabi/udc2020/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62350" y="4478050"/>
            <a:ext cx="6819300" cy="16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上仲　輝幸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株式会社 紀伊民報 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マルチメディア事業部 </a:t>
            </a:r>
            <a:endParaRPr sz="18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〒646-8660　和歌山県田辺市秋津町100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TEL.0739-26-7171　FAX.0739-81-7181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e-mail：t-kmnk@agara.co.jp</a:t>
            </a:r>
            <a:endParaRPr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761473"/>
            <a:ext cx="8520600" cy="18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ja" sz="5200">
                <a:solidFill>
                  <a:schemeClr val="dk1"/>
                </a:solidFill>
                <a:latin typeface="MS PMincho"/>
                <a:ea typeface="MS PMincho"/>
                <a:cs typeface="MS PMincho"/>
                <a:sym typeface="MS PMincho"/>
              </a:rPr>
              <a:t>和歌山ローカルナレッジ</a:t>
            </a:r>
            <a:endParaRPr b="1" sz="5200">
              <a:solidFill>
                <a:schemeClr val="dk1"/>
              </a:solidFill>
              <a:latin typeface="MS PMincho"/>
              <a:ea typeface="MS PMincho"/>
              <a:cs typeface="MS PMincho"/>
              <a:sym typeface="MS PMinch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《様々な活動主体による地域情報化》</a:t>
            </a:r>
            <a:b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32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地域を知り、共有すれば、心が動く。</a:t>
            </a:r>
            <a:endParaRPr sz="32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98500"/>
            <a:ext cx="5682300" cy="5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アーバンデータチャレンジ2020</a:t>
            </a:r>
            <a:endParaRPr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/>
          <p:nvPr/>
        </p:nvSpPr>
        <p:spPr>
          <a:xfrm>
            <a:off x="831250" y="3343875"/>
            <a:ext cx="7384230" cy="241596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2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和歌山ローカルナレッジが考えるシビックテック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221" name="Google Shape;221;p22"/>
          <p:cNvSpPr txBox="1"/>
          <p:nvPr/>
        </p:nvSpPr>
        <p:spPr>
          <a:xfrm>
            <a:off x="452400" y="1498350"/>
            <a:ext cx="8239200" cy="50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人と情報をつなぐ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情報と情報をつなぐ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4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4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人と人をつなぐ</a:t>
            </a:r>
            <a:endParaRPr sz="4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40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情報を共有すれば、心が動く</a:t>
            </a:r>
            <a:endParaRPr sz="4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和歌山ローカルナレッジが考えるシビックテックは、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技術の前に「</a:t>
            </a:r>
            <a:r>
              <a:rPr lang="ja" sz="2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つなぐ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」ことがスタートライン。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92D05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6356675" y="3650900"/>
            <a:ext cx="2606202" cy="244620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6630325" y="4406300"/>
            <a:ext cx="205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ホームページ</a:t>
            </a:r>
            <a:br>
              <a:rPr lang="ja" sz="24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latin typeface="MS PGothic"/>
                <a:ea typeface="MS PGothic"/>
                <a:cs typeface="MS PGothic"/>
                <a:sym typeface="MS PGothic"/>
              </a:rPr>
              <a:t>印刷物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364775"/>
            <a:ext cx="85206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和歌山ローカルナレッジとは</a:t>
            </a:r>
            <a:endParaRPr sz="32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75525" y="1422150"/>
            <a:ext cx="82659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オープンデータやデータベースを活用した地域学習とデータ作成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、和歌山大学が</a:t>
            </a: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きっかけで</a:t>
            </a:r>
            <a:b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 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広がったLocalWikiやOSMを活用した、</a:t>
            </a: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マッピングパーティーやシビックテックの活動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。</a:t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自治体や学校、さまざまな組織や企業、住民などが連携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して、地域の歴史や文化、地理、</a:t>
            </a:r>
            <a:b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 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産業、観光資源など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を集約し、</a:t>
            </a: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共有財産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とする。</a:t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紀伊民報のホームページ更新システム「ｅメイド」を通して、</a:t>
            </a: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WEBサイトや印刷物で見える化</a:t>
            </a: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。</a:t>
            </a:r>
            <a:b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　 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ソーシャルメディアなどを活用し、情報流通の促進をする。</a:t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さまざまな立場や多世代との交流活動を通じて、情報を共有し、地域課題の解決に</a:t>
            </a: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取り組み、</a:t>
            </a:r>
            <a:b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　 昔を知り、</a:t>
            </a:r>
            <a:r>
              <a:rPr lang="ja" sz="16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今に合った地域コミュニティーの再構築が最大の目的</a:t>
            </a:r>
            <a:r>
              <a:rPr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。</a:t>
            </a:r>
            <a:endParaRPr sz="1600">
              <a:solidFill>
                <a:srgbClr val="92D05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53275" y="4013850"/>
            <a:ext cx="2200200" cy="7800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931868" y="4078950"/>
            <a:ext cx="1643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24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LocalWiki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653275" y="4946369"/>
            <a:ext cx="2200200" cy="780000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551725" y="5011486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</a:rPr>
              <a:t>OpenStreetMap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471900" y="4408925"/>
            <a:ext cx="2200200" cy="18549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542400" y="4716275"/>
            <a:ext cx="2059200" cy="12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ホームページ</a:t>
            </a:r>
            <a:br>
              <a:rPr lang="ja" sz="20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印刷物</a:t>
            </a:r>
            <a:br>
              <a:rPr lang="ja" sz="20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制作システム</a:t>
            </a:r>
            <a:endParaRPr sz="20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1" name="Google Shape;71;p14"/>
          <p:cNvSpPr/>
          <p:nvPr/>
        </p:nvSpPr>
        <p:spPr>
          <a:xfrm rot="-900242">
            <a:off x="5672106" y="4736617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653275" y="5878894"/>
            <a:ext cx="2200200" cy="7800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551725" y="5944011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CSV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841341" y="5041463"/>
            <a:ext cx="960600" cy="58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 rot="900242">
            <a:off x="2841307" y="4374746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 rot="-900242">
            <a:off x="2841298" y="5708187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 rot="900242">
            <a:off x="5609707" y="5555021"/>
            <a:ext cx="960651" cy="5898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6491500" y="5878894"/>
            <a:ext cx="2200200" cy="7800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6389950" y="5944011"/>
            <a:ext cx="24033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オープンデータ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ホームページ更新システム「ｅメイド」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86375" y="1269750"/>
            <a:ext cx="86187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eメイドは、ホームページや印刷物を制作する紀伊民報のシステム。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さまざまAPIのサービスや、CSVからもインプットとアウトプットが可能。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0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和歌山ローカルナレッジでは、下記を使用して、情報流通の促進を図る</a:t>
            </a:r>
            <a:endParaRPr b="1" sz="20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LocalWikiからAPIで情報を取得し、WEBサイトや印刷物を生成する仕組み</a:t>
            </a:r>
            <a:endParaRPr sz="20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solidFill>
                  <a:srgbClr val="92D05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CSVデータから、WEBサイトを生成する仕組み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043" y="4097736"/>
            <a:ext cx="1816129" cy="221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5118" y="4091719"/>
            <a:ext cx="1577116" cy="22302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4718200" y="3846625"/>
            <a:ext cx="14457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WEBサイト</a:t>
            </a:r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7256937" y="3846613"/>
            <a:ext cx="1445700" cy="2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/>
              <a:t>印刷物（PDF）</a:t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213650" y="3740963"/>
            <a:ext cx="4755942" cy="2931768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13586" y="4541313"/>
            <a:ext cx="5156100" cy="13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CC BYライセンス</a:t>
            </a:r>
            <a:br>
              <a:rPr lang="ja" sz="32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4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(二次利用、再配布が自由)</a:t>
            </a:r>
            <a:endParaRPr sz="2400"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5123" y="4091723"/>
            <a:ext cx="1577100" cy="22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4050" y="4091725"/>
            <a:ext cx="1816125" cy="24138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5"/>
          <p:cNvGrpSpPr/>
          <p:nvPr/>
        </p:nvGrpSpPr>
        <p:grpSpPr>
          <a:xfrm>
            <a:off x="6091798" y="4442403"/>
            <a:ext cx="1062840" cy="2230314"/>
            <a:chOff x="7016025" y="225600"/>
            <a:chExt cx="1816200" cy="3811200"/>
          </a:xfrm>
        </p:grpSpPr>
        <p:sp>
          <p:nvSpPr>
            <p:cNvPr id="95" name="Google Shape;95;p15"/>
            <p:cNvSpPr/>
            <p:nvPr/>
          </p:nvSpPr>
          <p:spPr>
            <a:xfrm>
              <a:off x="7039413" y="236838"/>
              <a:ext cx="1769400" cy="37887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6" name="Google Shape;96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058224" y="375550"/>
              <a:ext cx="1731800" cy="3593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/>
            <p:cNvPicPr preferRelativeResize="0"/>
            <p:nvPr/>
          </p:nvPicPr>
          <p:blipFill rotWithShape="1">
            <a:blip r:embed="rId9">
              <a:alphaModFix/>
            </a:blip>
            <a:srcRect b="1762" l="3134" r="3841" t="1375"/>
            <a:stretch/>
          </p:blipFill>
          <p:spPr>
            <a:xfrm>
              <a:off x="7016025" y="225600"/>
              <a:ext cx="1816200" cy="3811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アーバンデータチャレンジ2020の活動紹介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86375" y="1574550"/>
            <a:ext cx="8618700" cy="5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南方熊楠を知る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～南方熊楠顕彰館資料とジャパンサーチを活用した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地域資源発見プロジェクト～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【主催：南紀こどもステーション】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800">
                <a:solidFill>
                  <a:srgbClr val="FF9900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串本古座高校CGS部</a:t>
            </a:r>
            <a:b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２０２１年　ワーケーションマッピングとアイデアソン</a:t>
            </a:r>
            <a:b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【主催：串本古座高校CGS部】</a:t>
            </a:r>
            <a:endParaRPr sz="2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24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リンク集：</a:t>
            </a:r>
            <a:r>
              <a:rPr lang="ja" sz="2400" u="sng">
                <a:solidFill>
                  <a:schemeClr val="hlink"/>
                </a:solidFill>
                <a:latin typeface="MS PGothic"/>
                <a:ea typeface="MS PGothic"/>
                <a:cs typeface="MS PGothic"/>
                <a:sym typeface="MS PGothic"/>
                <a:hlinkClick r:id="rId4"/>
              </a:rPr>
              <a:t>http://wlk.civic.style/udc2020/</a:t>
            </a:r>
            <a:endParaRPr sz="2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/>
        </p:nvSpPr>
        <p:spPr>
          <a:xfrm>
            <a:off x="235500" y="0"/>
            <a:ext cx="5418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地域にあるデータベースを活用した取り組み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486375" y="1498350"/>
            <a:ext cx="4560300" cy="4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【活動内容】</a:t>
            </a:r>
            <a:endParaRPr b="1"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南方熊楠顕彰館が、ジャパンサーチに登録してある南方熊楠（博物学、民俗学の分野における近代日本の先駆者的存在）の資料を活用した地域学習。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南方熊楠顕彰館常任理事の田村義也氏から、南方熊楠の生涯、南方熊楠顕彰館についての講演と、ジャパンサーチのワークスペースを活用したワークショップ。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【目的】</a:t>
            </a:r>
            <a:endParaRPr b="1"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地域にあるデータベースの活用の提案。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地域学習をするだけでなく、学んだことを共有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することで、さらに学びを深めることが目的。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また、デジタル情報を活用した新しい形の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仕組みを取り入れることで、新しい形の人づくり、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地域づくり、継承の形をつくる。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南方熊楠を知る～南方熊楠顕彰館資料と</a:t>
            </a:r>
            <a:br>
              <a:rPr lang="ja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>
                <a:latin typeface="MS PGothic"/>
                <a:ea typeface="MS PGothic"/>
                <a:cs typeface="MS PGothic"/>
                <a:sym typeface="MS PGothic"/>
              </a:rPr>
              <a:t>ジャパンサーチを活用した地域資源発見プロジェクト～</a:t>
            </a:r>
            <a:endParaRPr sz="2700"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4650" y="1773850"/>
            <a:ext cx="3469400" cy="428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175" y="4367998"/>
            <a:ext cx="2807400" cy="210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5195400" y="1422150"/>
            <a:ext cx="3813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>
                <a:latin typeface="MS PGothic"/>
                <a:ea typeface="MS PGothic"/>
                <a:cs typeface="MS PGothic"/>
                <a:sym typeface="MS PGothic"/>
              </a:rPr>
              <a:t>ジャパンサーチ「2020 アーバンデータチャレンジ和歌山ワークスペース」</a:t>
            </a:r>
            <a:endParaRPr sz="9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/>
        </p:nvSpPr>
        <p:spPr>
          <a:xfrm>
            <a:off x="235500" y="0"/>
            <a:ext cx="5418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地域にあるデータベースを活用した取り組み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28100"/>
            <a:ext cx="88323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南方熊楠を知る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～南方熊楠顕彰館資料とジャパンサーチを活用した地域資源発見プロジェクト～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b="32546" l="0" r="0" t="0"/>
          <a:stretch/>
        </p:blipFill>
        <p:spPr>
          <a:xfrm>
            <a:off x="4910325" y="1016213"/>
            <a:ext cx="4098948" cy="544417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4910325" y="6488700"/>
            <a:ext cx="321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latin typeface="MS PGothic"/>
                <a:ea typeface="MS PGothic"/>
                <a:cs typeface="MS PGothic"/>
                <a:sym typeface="MS PGothic"/>
              </a:rPr>
              <a:t>ジャパンサーチ「南方熊楠顕彰館データベース」</a:t>
            </a:r>
            <a:endParaRPr sz="1100"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40652" l="0" r="0" t="0"/>
          <a:stretch/>
        </p:blipFill>
        <p:spPr>
          <a:xfrm>
            <a:off x="446425" y="1016212"/>
            <a:ext cx="4098950" cy="544417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446425" y="6488700"/>
            <a:ext cx="321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latin typeface="MS PGothic"/>
                <a:ea typeface="MS PGothic"/>
                <a:cs typeface="MS PGothic"/>
                <a:sym typeface="MS PGothic"/>
              </a:rPr>
              <a:t>ジャパンサーチ</a:t>
            </a:r>
            <a:endParaRPr sz="11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76" y="987900"/>
            <a:ext cx="3683426" cy="549874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235500" y="0"/>
            <a:ext cx="5418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地域にあるデータベースを活用した取り組み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0" name="Google Shape;130;p19"/>
          <p:cNvSpPr txBox="1"/>
          <p:nvPr>
            <p:ph type="title"/>
          </p:nvPr>
        </p:nvSpPr>
        <p:spPr>
          <a:xfrm>
            <a:off x="311700" y="428100"/>
            <a:ext cx="88323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南方熊楠を知る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～南方熊楠顕彰館資料とジャパンサーチを活用した地域資源発見プロジェクト～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6389" y="987900"/>
            <a:ext cx="4143236" cy="549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544375" y="6488700"/>
            <a:ext cx="321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latin typeface="MS PGothic"/>
                <a:ea typeface="MS PGothic"/>
                <a:cs typeface="MS PGothic"/>
                <a:sym typeface="MS PGothic"/>
              </a:rPr>
              <a:t>イベント案内チラシ</a:t>
            </a:r>
            <a:endParaRPr sz="11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4456400" y="6488700"/>
            <a:ext cx="414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>
                <a:latin typeface="MS PGothic"/>
                <a:ea typeface="MS PGothic"/>
                <a:cs typeface="MS PGothic"/>
                <a:sym typeface="MS PGothic"/>
              </a:rPr>
              <a:t>イベント掲載記事（紀伊民報 2020年12月10日付）</a:t>
            </a:r>
            <a:endParaRPr sz="1100"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28100"/>
            <a:ext cx="88323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>
                <a:latin typeface="MS PGothic"/>
                <a:ea typeface="MS PGothic"/>
                <a:cs typeface="MS PGothic"/>
                <a:sym typeface="MS PGothic"/>
              </a:rPr>
              <a:t>南方熊楠を知る</a:t>
            </a:r>
            <a:r>
              <a:rPr lang="ja" sz="1600">
                <a:latin typeface="MS PGothic"/>
                <a:ea typeface="MS PGothic"/>
                <a:cs typeface="MS PGothic"/>
                <a:sym typeface="MS PGothic"/>
              </a:rPr>
              <a:t>～南方熊楠顕彰館資料とジャパンサーチを活用した地域資源発見プロジェクト～</a:t>
            </a:r>
            <a:endParaRPr sz="1600"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486375" y="1498350"/>
            <a:ext cx="4800000" cy="5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</a:t>
            </a: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開催日時・場所</a:t>
            </a: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】</a:t>
            </a:r>
            <a:br>
              <a:rPr lang="ja" sz="1600"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2020/12/6　南方熊楠顕彰館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【主催・共催・後援】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主催：南紀こどもステーション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協力：南方熊楠顕彰館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　　UDC和歌山実行委員会</a:t>
            </a:r>
            <a:endParaRPr sz="12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【</a:t>
            </a: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参加者数</a:t>
            </a:r>
            <a:r>
              <a:rPr b="1" lang="ja" sz="1600">
                <a:solidFill>
                  <a:srgbClr val="000000"/>
                </a:solidFill>
                <a:latin typeface="MS PGothic"/>
                <a:ea typeface="MS PGothic"/>
                <a:cs typeface="MS PGothic"/>
                <a:sym typeface="MS PGothic"/>
              </a:rPr>
              <a:t>】</a:t>
            </a:r>
            <a:endParaRPr b="1" sz="1600">
              <a:solidFill>
                <a:srgbClr val="00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17名：小学生と保護者1組2名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　　高校生4名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　　南方熊楠顕彰館・関係者3名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	 南紀こどもステーションスタッフ4名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　　　　講師・指導者3名</a:t>
            </a:r>
            <a:b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	 新聞社1名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16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【ホームページ】</a:t>
            </a:r>
            <a:endParaRPr b="1"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600" u="sng">
                <a:solidFill>
                  <a:schemeClr val="hlink"/>
                </a:solidFill>
                <a:latin typeface="MS PGothic"/>
                <a:ea typeface="MS PGothic"/>
                <a:cs typeface="MS PGothic"/>
                <a:sym typeface="MS PGothic"/>
                <a:hlinkClick r:id="rId4"/>
              </a:rPr>
              <a:t>https://www.minakata.org/manabi/udc2020/</a:t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35500" y="0"/>
            <a:ext cx="5418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lt1"/>
                </a:solidFill>
                <a:latin typeface="MS PGothic"/>
                <a:ea typeface="MS PGothic"/>
                <a:cs typeface="MS PGothic"/>
                <a:sym typeface="MS PGothic"/>
              </a:rPr>
              <a:t>●</a:t>
            </a: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地域にあるデータベースを活用した取り組み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b="66764" l="0" r="0" t="0"/>
          <a:stretch/>
        </p:blipFill>
        <p:spPr>
          <a:xfrm>
            <a:off x="5357498" y="1068625"/>
            <a:ext cx="3436653" cy="281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 rotWithShape="1">
          <a:blip r:embed="rId6">
            <a:alphaModFix/>
          </a:blip>
          <a:srcRect b="75245" l="0" r="0" t="0"/>
          <a:stretch/>
        </p:blipFill>
        <p:spPr>
          <a:xfrm>
            <a:off x="4531387" y="3453415"/>
            <a:ext cx="3436653" cy="3252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7" name="Google Shape;147;p21"/>
          <p:cNvCxnSpPr/>
          <p:nvPr/>
        </p:nvCxnSpPr>
        <p:spPr>
          <a:xfrm flipH="1" rot="10800000">
            <a:off x="4601175" y="3356025"/>
            <a:ext cx="1614900" cy="846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>
            <a:off x="4620650" y="4231525"/>
            <a:ext cx="1128600" cy="992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1"/>
          <p:cNvCxnSpPr/>
          <p:nvPr/>
        </p:nvCxnSpPr>
        <p:spPr>
          <a:xfrm>
            <a:off x="4620650" y="4221800"/>
            <a:ext cx="2480700" cy="1196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1"/>
          <p:cNvCxnSpPr/>
          <p:nvPr/>
        </p:nvCxnSpPr>
        <p:spPr>
          <a:xfrm>
            <a:off x="4649825" y="4173175"/>
            <a:ext cx="2616900" cy="544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1"/>
          <p:cNvCxnSpPr>
            <a:endCxn id="152" idx="2"/>
          </p:cNvCxnSpPr>
          <p:nvPr/>
        </p:nvCxnSpPr>
        <p:spPr>
          <a:xfrm>
            <a:off x="4727550" y="4231450"/>
            <a:ext cx="3729000" cy="106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1"/>
          <p:cNvCxnSpPr>
            <a:endCxn id="154" idx="2"/>
          </p:cNvCxnSpPr>
          <p:nvPr/>
        </p:nvCxnSpPr>
        <p:spPr>
          <a:xfrm>
            <a:off x="4717950" y="4231425"/>
            <a:ext cx="3510000" cy="113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/>
          <p:nvPr/>
        </p:nvCxnSpPr>
        <p:spPr>
          <a:xfrm flipH="1" rot="10800000">
            <a:off x="4630375" y="3317275"/>
            <a:ext cx="3132300" cy="855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1"/>
          <p:cNvCxnSpPr/>
          <p:nvPr/>
        </p:nvCxnSpPr>
        <p:spPr>
          <a:xfrm flipH="1" rot="10800000">
            <a:off x="4679000" y="4134175"/>
            <a:ext cx="1812600" cy="3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1215950" y="3511675"/>
            <a:ext cx="3395100" cy="66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1"/>
          <p:cNvCxnSpPr/>
          <p:nvPr/>
        </p:nvCxnSpPr>
        <p:spPr>
          <a:xfrm>
            <a:off x="2694550" y="3424125"/>
            <a:ext cx="1906500" cy="75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1"/>
          <p:cNvCxnSpPr/>
          <p:nvPr/>
        </p:nvCxnSpPr>
        <p:spPr>
          <a:xfrm flipH="1" rot="10800000">
            <a:off x="2694550" y="4153775"/>
            <a:ext cx="1935900" cy="97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1"/>
          <p:cNvCxnSpPr/>
          <p:nvPr/>
        </p:nvCxnSpPr>
        <p:spPr>
          <a:xfrm flipH="1" rot="10800000">
            <a:off x="2451350" y="4163525"/>
            <a:ext cx="2169300" cy="807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1"/>
          <p:cNvCxnSpPr/>
          <p:nvPr/>
        </p:nvCxnSpPr>
        <p:spPr>
          <a:xfrm flipH="1" rot="10800000">
            <a:off x="1201350" y="4221700"/>
            <a:ext cx="3380400" cy="308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1"/>
          <p:cNvCxnSpPr/>
          <p:nvPr/>
        </p:nvCxnSpPr>
        <p:spPr>
          <a:xfrm flipH="1" rot="10800000">
            <a:off x="1113800" y="4153650"/>
            <a:ext cx="3526200" cy="88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1"/>
          <p:cNvCxnSpPr/>
          <p:nvPr/>
        </p:nvCxnSpPr>
        <p:spPr>
          <a:xfrm flipH="1" rot="10800000">
            <a:off x="3584625" y="4153825"/>
            <a:ext cx="1016700" cy="1261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1"/>
          <p:cNvSpPr txBox="1"/>
          <p:nvPr>
            <p:ph type="title"/>
          </p:nvPr>
        </p:nvSpPr>
        <p:spPr>
          <a:xfrm>
            <a:off x="311700" y="364775"/>
            <a:ext cx="85206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3200">
                <a:latin typeface="MS PGothic"/>
                <a:ea typeface="MS PGothic"/>
                <a:cs typeface="MS PGothic"/>
                <a:sym typeface="MS PGothic"/>
              </a:rPr>
              <a:t>目的は違っても、共通の取り組み</a:t>
            </a:r>
            <a:endParaRPr sz="3200">
              <a:latin typeface="MS PGothic"/>
              <a:ea typeface="MS PGothic"/>
              <a:cs typeface="MS PGothic"/>
              <a:sym typeface="MS PGothic"/>
            </a:endParaRPr>
          </a:p>
        </p:txBody>
      </p:sp>
      <p:cxnSp>
        <p:nvCxnSpPr>
          <p:cNvPr id="165" name="Google Shape;165;p21"/>
          <p:cNvCxnSpPr/>
          <p:nvPr/>
        </p:nvCxnSpPr>
        <p:spPr>
          <a:xfrm>
            <a:off x="4572000" y="2483800"/>
            <a:ext cx="0" cy="3288000"/>
          </a:xfrm>
          <a:prstGeom prst="straightConnector1">
            <a:avLst/>
          </a:prstGeom>
          <a:noFill/>
          <a:ln cap="flat" cmpd="sng" w="28575">
            <a:solidFill>
              <a:srgbClr val="92D05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1"/>
          <p:cNvSpPr txBox="1"/>
          <p:nvPr/>
        </p:nvSpPr>
        <p:spPr>
          <a:xfrm>
            <a:off x="681000" y="2483800"/>
            <a:ext cx="3210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人（住民・組織）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5253000" y="2483800"/>
            <a:ext cx="32100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目的</a:t>
            </a:r>
            <a:endParaRPr/>
          </a:p>
        </p:txBody>
      </p:sp>
      <p:sp>
        <p:nvSpPr>
          <p:cNvPr id="168" name="Google Shape;168;p21"/>
          <p:cNvSpPr txBox="1"/>
          <p:nvPr/>
        </p:nvSpPr>
        <p:spPr>
          <a:xfrm>
            <a:off x="442675" y="1467475"/>
            <a:ext cx="82587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地域活性化という共通の目的があっても、それぞれの状況や立場によって、</a:t>
            </a:r>
            <a:br>
              <a:rPr lang="ja" sz="20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</a:br>
            <a:r>
              <a:rPr b="1"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目的は異なる。</a:t>
            </a:r>
            <a:endParaRPr b="1" sz="24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3137175" y="2858275"/>
            <a:ext cx="2869668" cy="2636010"/>
          </a:xfrm>
          <a:prstGeom prst="irregularSeal1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2967000" y="3411375"/>
            <a:ext cx="32100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8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地域活性化</a:t>
            </a:r>
            <a:endParaRPr sz="28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LocalWiki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オープンデータ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>
                <a:solidFill>
                  <a:schemeClr val="dk1"/>
                </a:solidFill>
                <a:latin typeface="MS PGothic"/>
                <a:ea typeface="MS PGothic"/>
                <a:cs typeface="MS PGothic"/>
                <a:sym typeface="MS PGothic"/>
              </a:rPr>
              <a:t>情報の集約と発信</a:t>
            </a:r>
            <a:endParaRPr sz="1800">
              <a:solidFill>
                <a:schemeClr val="dk1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  <p:grpSp>
        <p:nvGrpSpPr>
          <p:cNvPr id="171" name="Google Shape;171;p21"/>
          <p:cNvGrpSpPr/>
          <p:nvPr/>
        </p:nvGrpSpPr>
        <p:grpSpPr>
          <a:xfrm>
            <a:off x="1843450" y="3061550"/>
            <a:ext cx="1614600" cy="653700"/>
            <a:chOff x="442675" y="2752925"/>
            <a:chExt cx="1614600" cy="653700"/>
          </a:xfrm>
        </p:grpSpPr>
        <p:sp>
          <p:nvSpPr>
            <p:cNvPr id="172" name="Google Shape;172;p21"/>
            <p:cNvSpPr/>
            <p:nvPr/>
          </p:nvSpPr>
          <p:spPr>
            <a:xfrm>
              <a:off x="598225" y="2752925"/>
              <a:ext cx="1303500" cy="6537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442675" y="286572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学校</a:t>
              </a:r>
              <a:endParaRPr sz="1800"/>
            </a:p>
          </p:txBody>
        </p:sp>
      </p:grpSp>
      <p:grpSp>
        <p:nvGrpSpPr>
          <p:cNvPr id="174" name="Google Shape;174;p21"/>
          <p:cNvGrpSpPr/>
          <p:nvPr/>
        </p:nvGrpSpPr>
        <p:grpSpPr>
          <a:xfrm>
            <a:off x="1843450" y="3899088"/>
            <a:ext cx="1614600" cy="653700"/>
            <a:chOff x="442675" y="3463050"/>
            <a:chExt cx="1614600" cy="653700"/>
          </a:xfrm>
        </p:grpSpPr>
        <p:sp>
          <p:nvSpPr>
            <p:cNvPr id="175" name="Google Shape;175;p21"/>
            <p:cNvSpPr/>
            <p:nvPr/>
          </p:nvSpPr>
          <p:spPr>
            <a:xfrm>
              <a:off x="598225" y="3463050"/>
              <a:ext cx="1303500" cy="653700"/>
            </a:xfrm>
            <a:prstGeom prst="ellips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442675" y="3575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自治体</a:t>
              </a:r>
              <a:endParaRPr sz="1800"/>
            </a:p>
          </p:txBody>
        </p:sp>
      </p:grpSp>
      <p:grpSp>
        <p:nvGrpSpPr>
          <p:cNvPr id="177" name="Google Shape;177;p21"/>
          <p:cNvGrpSpPr/>
          <p:nvPr/>
        </p:nvGrpSpPr>
        <p:grpSpPr>
          <a:xfrm>
            <a:off x="292150" y="3191038"/>
            <a:ext cx="1614600" cy="653700"/>
            <a:chOff x="442675" y="4357975"/>
            <a:chExt cx="1614600" cy="653700"/>
          </a:xfrm>
        </p:grpSpPr>
        <p:sp>
          <p:nvSpPr>
            <p:cNvPr id="178" name="Google Shape;178;p21"/>
            <p:cNvSpPr/>
            <p:nvPr/>
          </p:nvSpPr>
          <p:spPr>
            <a:xfrm>
              <a:off x="598225" y="4357975"/>
              <a:ext cx="1303500" cy="653700"/>
            </a:xfrm>
            <a:prstGeom prst="ellipse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 txBox="1"/>
            <p:nvPr/>
          </p:nvSpPr>
          <p:spPr>
            <a:xfrm>
              <a:off x="442675" y="447077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観光協会</a:t>
              </a:r>
              <a:endParaRPr sz="1800"/>
            </a:p>
          </p:txBody>
        </p:sp>
      </p:grpSp>
      <p:grpSp>
        <p:nvGrpSpPr>
          <p:cNvPr id="180" name="Google Shape;180;p21"/>
          <p:cNvGrpSpPr/>
          <p:nvPr/>
        </p:nvGrpSpPr>
        <p:grpSpPr>
          <a:xfrm>
            <a:off x="374575" y="4007150"/>
            <a:ext cx="1614600" cy="653700"/>
            <a:chOff x="442675" y="5194550"/>
            <a:chExt cx="1614600" cy="653700"/>
          </a:xfrm>
        </p:grpSpPr>
        <p:sp>
          <p:nvSpPr>
            <p:cNvPr id="181" name="Google Shape;181;p21"/>
            <p:cNvSpPr/>
            <p:nvPr/>
          </p:nvSpPr>
          <p:spPr>
            <a:xfrm>
              <a:off x="598225" y="5194550"/>
              <a:ext cx="1303500" cy="6537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 txBox="1"/>
            <p:nvPr/>
          </p:nvSpPr>
          <p:spPr>
            <a:xfrm>
              <a:off x="442675" y="53073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商工会議所</a:t>
              </a:r>
              <a:endParaRPr sz="1800"/>
            </a:p>
          </p:txBody>
        </p:sp>
      </p:grpSp>
      <p:grpSp>
        <p:nvGrpSpPr>
          <p:cNvPr id="183" name="Google Shape;183;p21"/>
          <p:cNvGrpSpPr/>
          <p:nvPr/>
        </p:nvGrpSpPr>
        <p:grpSpPr>
          <a:xfrm>
            <a:off x="311700" y="4952750"/>
            <a:ext cx="1614600" cy="653700"/>
            <a:chOff x="442675" y="5992200"/>
            <a:chExt cx="1614600" cy="653700"/>
          </a:xfrm>
        </p:grpSpPr>
        <p:sp>
          <p:nvSpPr>
            <p:cNvPr id="184" name="Google Shape;184;p21"/>
            <p:cNvSpPr/>
            <p:nvPr/>
          </p:nvSpPr>
          <p:spPr>
            <a:xfrm>
              <a:off x="598225" y="5992200"/>
              <a:ext cx="1303500" cy="653700"/>
            </a:xfrm>
            <a:prstGeom prst="ellipse">
              <a:avLst/>
            </a:prstGeom>
            <a:solidFill>
              <a:srgbClr val="DD7E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 txBox="1"/>
            <p:nvPr/>
          </p:nvSpPr>
          <p:spPr>
            <a:xfrm>
              <a:off x="442675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企業</a:t>
              </a:r>
              <a:endParaRPr sz="1800"/>
            </a:p>
          </p:txBody>
        </p:sp>
      </p:grpSp>
      <p:grpSp>
        <p:nvGrpSpPr>
          <p:cNvPr id="186" name="Google Shape;186;p21"/>
          <p:cNvGrpSpPr/>
          <p:nvPr/>
        </p:nvGrpSpPr>
        <p:grpSpPr>
          <a:xfrm>
            <a:off x="2816225" y="5118100"/>
            <a:ext cx="1614600" cy="653700"/>
            <a:chOff x="2329850" y="5992200"/>
            <a:chExt cx="1614600" cy="653700"/>
          </a:xfrm>
        </p:grpSpPr>
        <p:sp>
          <p:nvSpPr>
            <p:cNvPr id="187" name="Google Shape;187;p21"/>
            <p:cNvSpPr/>
            <p:nvPr/>
          </p:nvSpPr>
          <p:spPr>
            <a:xfrm>
              <a:off x="2485400" y="5992200"/>
              <a:ext cx="1303500" cy="6537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2329850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地域メディア</a:t>
              </a:r>
              <a:endParaRPr sz="1800"/>
            </a:p>
          </p:txBody>
        </p:sp>
      </p:grpSp>
      <p:grpSp>
        <p:nvGrpSpPr>
          <p:cNvPr id="189" name="Google Shape;189;p21"/>
          <p:cNvGrpSpPr/>
          <p:nvPr/>
        </p:nvGrpSpPr>
        <p:grpSpPr>
          <a:xfrm>
            <a:off x="1590575" y="4662800"/>
            <a:ext cx="1614600" cy="653700"/>
            <a:chOff x="2329850" y="4961050"/>
            <a:chExt cx="1614600" cy="653700"/>
          </a:xfrm>
        </p:grpSpPr>
        <p:sp>
          <p:nvSpPr>
            <p:cNvPr id="190" name="Google Shape;190;p21"/>
            <p:cNvSpPr/>
            <p:nvPr/>
          </p:nvSpPr>
          <p:spPr>
            <a:xfrm>
              <a:off x="2485400" y="4961050"/>
              <a:ext cx="1303500" cy="6537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 txBox="1"/>
            <p:nvPr/>
          </p:nvSpPr>
          <p:spPr>
            <a:xfrm>
              <a:off x="2329850" y="5073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NPO</a:t>
              </a:r>
              <a:endParaRPr sz="1800"/>
            </a:p>
          </p:txBody>
        </p:sp>
      </p:grpSp>
      <p:grpSp>
        <p:nvGrpSpPr>
          <p:cNvPr id="192" name="Google Shape;192;p21"/>
          <p:cNvGrpSpPr/>
          <p:nvPr/>
        </p:nvGrpSpPr>
        <p:grpSpPr>
          <a:xfrm>
            <a:off x="5374600" y="3028550"/>
            <a:ext cx="1614600" cy="653700"/>
            <a:chOff x="5685875" y="2752925"/>
            <a:chExt cx="1614600" cy="653700"/>
          </a:xfrm>
        </p:grpSpPr>
        <p:sp>
          <p:nvSpPr>
            <p:cNvPr id="193" name="Google Shape;193;p21"/>
            <p:cNvSpPr/>
            <p:nvPr/>
          </p:nvSpPr>
          <p:spPr>
            <a:xfrm>
              <a:off x="5841425" y="2752925"/>
              <a:ext cx="1303500" cy="6537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 txBox="1"/>
            <p:nvPr/>
          </p:nvSpPr>
          <p:spPr>
            <a:xfrm>
              <a:off x="5685875" y="286572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教育</a:t>
              </a:r>
              <a:endParaRPr sz="1800"/>
            </a:p>
          </p:txBody>
        </p:sp>
      </p:grpSp>
      <p:grpSp>
        <p:nvGrpSpPr>
          <p:cNvPr id="195" name="Google Shape;195;p21"/>
          <p:cNvGrpSpPr/>
          <p:nvPr/>
        </p:nvGrpSpPr>
        <p:grpSpPr>
          <a:xfrm>
            <a:off x="7065400" y="2992900"/>
            <a:ext cx="1614600" cy="653700"/>
            <a:chOff x="5685875" y="3463050"/>
            <a:chExt cx="1614600" cy="653700"/>
          </a:xfrm>
        </p:grpSpPr>
        <p:sp>
          <p:nvSpPr>
            <p:cNvPr id="196" name="Google Shape;196;p21"/>
            <p:cNvSpPr/>
            <p:nvPr/>
          </p:nvSpPr>
          <p:spPr>
            <a:xfrm>
              <a:off x="5841425" y="3463050"/>
              <a:ext cx="1303500" cy="6537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5685875" y="3575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郷土愛の育み</a:t>
              </a:r>
              <a:endParaRPr sz="1800"/>
            </a:p>
          </p:txBody>
        </p:sp>
      </p:grpSp>
      <p:grpSp>
        <p:nvGrpSpPr>
          <p:cNvPr id="198" name="Google Shape;198;p21"/>
          <p:cNvGrpSpPr/>
          <p:nvPr/>
        </p:nvGrpSpPr>
        <p:grpSpPr>
          <a:xfrm>
            <a:off x="5684275" y="3745788"/>
            <a:ext cx="1614600" cy="653700"/>
            <a:chOff x="5685875" y="4357975"/>
            <a:chExt cx="1614600" cy="653700"/>
          </a:xfrm>
        </p:grpSpPr>
        <p:sp>
          <p:nvSpPr>
            <p:cNvPr id="199" name="Google Shape;199;p21"/>
            <p:cNvSpPr/>
            <p:nvPr/>
          </p:nvSpPr>
          <p:spPr>
            <a:xfrm>
              <a:off x="5841425" y="4357975"/>
              <a:ext cx="1303500" cy="653700"/>
            </a:xfrm>
            <a:prstGeom prst="ellipse">
              <a:avLst/>
            </a:prstGeom>
            <a:solidFill>
              <a:srgbClr val="CFE2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 txBox="1"/>
            <p:nvPr/>
          </p:nvSpPr>
          <p:spPr>
            <a:xfrm>
              <a:off x="5685875" y="447077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少子化対策</a:t>
              </a:r>
              <a:endParaRPr sz="1800"/>
            </a:p>
          </p:txBody>
        </p:sp>
      </p:grpSp>
      <p:grpSp>
        <p:nvGrpSpPr>
          <p:cNvPr id="201" name="Google Shape;201;p21"/>
          <p:cNvGrpSpPr/>
          <p:nvPr/>
        </p:nvGrpSpPr>
        <p:grpSpPr>
          <a:xfrm>
            <a:off x="4943325" y="4876550"/>
            <a:ext cx="1614600" cy="653700"/>
            <a:chOff x="5685875" y="5194550"/>
            <a:chExt cx="1614600" cy="653700"/>
          </a:xfrm>
        </p:grpSpPr>
        <p:sp>
          <p:nvSpPr>
            <p:cNvPr id="202" name="Google Shape;202;p21"/>
            <p:cNvSpPr/>
            <p:nvPr/>
          </p:nvSpPr>
          <p:spPr>
            <a:xfrm>
              <a:off x="5841425" y="5194550"/>
              <a:ext cx="1303500" cy="6537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1"/>
            <p:cNvSpPr txBox="1"/>
            <p:nvPr/>
          </p:nvSpPr>
          <p:spPr>
            <a:xfrm>
              <a:off x="5685875" y="53073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高齢者対策</a:t>
              </a:r>
              <a:endParaRPr sz="1800"/>
            </a:p>
          </p:txBody>
        </p:sp>
      </p:grpSp>
      <p:grpSp>
        <p:nvGrpSpPr>
          <p:cNvPr id="204" name="Google Shape;204;p21"/>
          <p:cNvGrpSpPr/>
          <p:nvPr/>
        </p:nvGrpSpPr>
        <p:grpSpPr>
          <a:xfrm>
            <a:off x="7649250" y="4751950"/>
            <a:ext cx="1614600" cy="653700"/>
            <a:chOff x="5685875" y="5992200"/>
            <a:chExt cx="1614600" cy="653700"/>
          </a:xfrm>
        </p:grpSpPr>
        <p:sp>
          <p:nvSpPr>
            <p:cNvPr id="205" name="Google Shape;205;p21"/>
            <p:cNvSpPr/>
            <p:nvPr/>
          </p:nvSpPr>
          <p:spPr>
            <a:xfrm>
              <a:off x="5841425" y="5992200"/>
              <a:ext cx="1303500" cy="653700"/>
            </a:xfrm>
            <a:prstGeom prst="ellips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5685875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地産地消</a:t>
              </a:r>
              <a:endParaRPr sz="1800"/>
            </a:p>
          </p:txBody>
        </p:sp>
      </p:grpSp>
      <p:grpSp>
        <p:nvGrpSpPr>
          <p:cNvPr id="206" name="Google Shape;206;p21"/>
          <p:cNvGrpSpPr/>
          <p:nvPr/>
        </p:nvGrpSpPr>
        <p:grpSpPr>
          <a:xfrm>
            <a:off x="6288975" y="5095925"/>
            <a:ext cx="1614600" cy="653700"/>
            <a:chOff x="7573050" y="5992200"/>
            <a:chExt cx="1614600" cy="653700"/>
          </a:xfrm>
        </p:grpSpPr>
        <p:sp>
          <p:nvSpPr>
            <p:cNvPr id="207" name="Google Shape;207;p21"/>
            <p:cNvSpPr/>
            <p:nvPr/>
          </p:nvSpPr>
          <p:spPr>
            <a:xfrm>
              <a:off x="7728600" y="5992200"/>
              <a:ext cx="1303500" cy="653700"/>
            </a:xfrm>
            <a:prstGeom prst="ellipse">
              <a:avLst/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 txBox="1"/>
            <p:nvPr/>
          </p:nvSpPr>
          <p:spPr>
            <a:xfrm>
              <a:off x="7573050" y="610500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ビジネス</a:t>
              </a:r>
              <a:endParaRPr sz="1800"/>
            </a:p>
          </p:txBody>
        </p:sp>
      </p:grpSp>
      <p:grpSp>
        <p:nvGrpSpPr>
          <p:cNvPr id="209" name="Google Shape;209;p21"/>
          <p:cNvGrpSpPr/>
          <p:nvPr/>
        </p:nvGrpSpPr>
        <p:grpSpPr>
          <a:xfrm>
            <a:off x="7420650" y="3804225"/>
            <a:ext cx="1614600" cy="653700"/>
            <a:chOff x="7573050" y="4961050"/>
            <a:chExt cx="1614600" cy="653700"/>
          </a:xfrm>
        </p:grpSpPr>
        <p:sp>
          <p:nvSpPr>
            <p:cNvPr id="210" name="Google Shape;210;p21"/>
            <p:cNvSpPr/>
            <p:nvPr/>
          </p:nvSpPr>
          <p:spPr>
            <a:xfrm>
              <a:off x="7728600" y="4961050"/>
              <a:ext cx="1303500" cy="653700"/>
            </a:xfrm>
            <a:prstGeom prst="ellipse">
              <a:avLst/>
            </a:prstGeom>
            <a:solidFill>
              <a:srgbClr val="EAD1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1"/>
            <p:cNvSpPr txBox="1"/>
            <p:nvPr/>
          </p:nvSpPr>
          <p:spPr>
            <a:xfrm>
              <a:off x="7573050" y="5073850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観光推進</a:t>
              </a:r>
              <a:endParaRPr sz="1800"/>
            </a:p>
          </p:txBody>
        </p:sp>
      </p:grpSp>
      <p:grpSp>
        <p:nvGrpSpPr>
          <p:cNvPr id="211" name="Google Shape;211;p21"/>
          <p:cNvGrpSpPr/>
          <p:nvPr/>
        </p:nvGrpSpPr>
        <p:grpSpPr>
          <a:xfrm>
            <a:off x="6426625" y="4349475"/>
            <a:ext cx="1614600" cy="653700"/>
            <a:chOff x="7475750" y="3900775"/>
            <a:chExt cx="1614600" cy="653700"/>
          </a:xfrm>
        </p:grpSpPr>
        <p:sp>
          <p:nvSpPr>
            <p:cNvPr id="212" name="Google Shape;212;p21"/>
            <p:cNvSpPr/>
            <p:nvPr/>
          </p:nvSpPr>
          <p:spPr>
            <a:xfrm>
              <a:off x="7631300" y="3900775"/>
              <a:ext cx="1303500" cy="653700"/>
            </a:xfrm>
            <a:prstGeom prst="ellipse">
              <a:avLst/>
            </a:prstGeom>
            <a:solidFill>
              <a:srgbClr val="F4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7475750" y="4013575"/>
              <a:ext cx="1614600" cy="42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1800">
                  <a:solidFill>
                    <a:schemeClr val="dk1"/>
                  </a:solidFill>
                  <a:latin typeface="MS PGothic"/>
                  <a:ea typeface="MS PGothic"/>
                  <a:cs typeface="MS PGothic"/>
                  <a:sym typeface="MS PGothic"/>
                </a:rPr>
                <a:t>防災</a:t>
              </a:r>
              <a:endParaRPr sz="1800"/>
            </a:p>
          </p:txBody>
        </p:sp>
      </p:grpSp>
      <p:sp>
        <p:nvSpPr>
          <p:cNvPr id="214" name="Google Shape;214;p21"/>
          <p:cNvSpPr txBox="1"/>
          <p:nvPr/>
        </p:nvSpPr>
        <p:spPr>
          <a:xfrm>
            <a:off x="442675" y="5967900"/>
            <a:ext cx="82587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ja" sz="2400">
                <a:solidFill>
                  <a:srgbClr val="FF0000"/>
                </a:solidFill>
                <a:latin typeface="MS PGothic"/>
                <a:ea typeface="MS PGothic"/>
                <a:cs typeface="MS PGothic"/>
                <a:sym typeface="MS PGothic"/>
              </a:rPr>
              <a:t>LocalWikiを活用することで、それぞれの目的を達成</a:t>
            </a:r>
            <a:endParaRPr b="1" sz="2400">
              <a:solidFill>
                <a:srgbClr val="FF0000"/>
              </a:solidFill>
              <a:latin typeface="MS PGothic"/>
              <a:ea typeface="MS PGothic"/>
              <a:cs typeface="MS PGothic"/>
              <a:sym typeface="MS P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