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4" Type="http://schemas.openxmlformats.org/officeDocument/2006/relationships/slide" Target="slides/slide10.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b91fd78780_0_272: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b91fd78780_0_2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b91fd78780_0_493: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48" name="Google Shape;248;gb91fd78780_0_4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b91fd78780_0_278: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b91fd78780_0_2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b91fd78780_0_300: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b91fd78780_0_3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b91fd78780_0_317: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b91fd78780_0_3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b91fd78780_0_357: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b91fd78780_0_3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b91fd78780_0_366: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b91fd78780_0_3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b91fd78780_0_377: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b91fd78780_0_3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b91fd78780_0_412: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b91fd78780_0_4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b91fd78780_0_422: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b91fd78780_0_4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992767"/>
            <a:ext cx="8520600" cy="27369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3778833"/>
            <a:ext cx="8520600" cy="10569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474833"/>
            <a:ext cx="8520600" cy="26181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4202967"/>
            <a:ext cx="8520600" cy="17343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867800"/>
            <a:ext cx="8520600" cy="11223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536633"/>
            <a:ext cx="8520600" cy="45552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536633"/>
            <a:ext cx="3999900" cy="4555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536633"/>
            <a:ext cx="3999900" cy="4555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740800"/>
            <a:ext cx="2808000" cy="1007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852800"/>
            <a:ext cx="2808000" cy="42393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600200"/>
            <a:ext cx="6367800" cy="54543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67"/>
            <a:ext cx="4572000" cy="6858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644233"/>
            <a:ext cx="4045200" cy="19764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3737433"/>
            <a:ext cx="4045200" cy="16467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965433"/>
            <a:ext cx="3837000" cy="49269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5640767"/>
            <a:ext cx="5998800" cy="8067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ja"/>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7.jpg"/><Relationship Id="rId4" Type="http://schemas.openxmlformats.org/officeDocument/2006/relationships/image" Target="../media/image20.png"/><Relationship Id="rId9" Type="http://schemas.openxmlformats.org/officeDocument/2006/relationships/image" Target="../media/image18.png"/><Relationship Id="rId5" Type="http://schemas.openxmlformats.org/officeDocument/2006/relationships/image" Target="../media/image5.png"/><Relationship Id="rId6" Type="http://schemas.openxmlformats.org/officeDocument/2006/relationships/image" Target="../media/image3.png"/><Relationship Id="rId7" Type="http://schemas.openxmlformats.org/officeDocument/2006/relationships/image" Target="../media/image16.png"/><Relationship Id="rId8"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2.jpg"/><Relationship Id="rId4" Type="http://schemas.openxmlformats.org/officeDocument/2006/relationships/hyperlink" Target="http://wlk.civic.style/udc2019/"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5.jpg"/><Relationship Id="rId4" Type="http://schemas.openxmlformats.org/officeDocument/2006/relationships/image" Target="../media/image6.png"/><Relationship Id="rId5" Type="http://schemas.openxmlformats.org/officeDocument/2006/relationships/image" Target="../media/image10.png"/><Relationship Id="rId6"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5.jpg"/><Relationship Id="rId4" Type="http://schemas.openxmlformats.org/officeDocument/2006/relationships/image" Target="../media/image9.jpg"/><Relationship Id="rId9" Type="http://schemas.openxmlformats.org/officeDocument/2006/relationships/image" Target="../media/image21.png"/><Relationship Id="rId5" Type="http://schemas.openxmlformats.org/officeDocument/2006/relationships/image" Target="../media/image11.jpg"/><Relationship Id="rId6" Type="http://schemas.openxmlformats.org/officeDocument/2006/relationships/image" Target="../media/image4.jpg"/><Relationship Id="rId7" Type="http://schemas.openxmlformats.org/officeDocument/2006/relationships/image" Target="../media/image17.jpg"/><Relationship Id="rId8" Type="http://schemas.openxmlformats.org/officeDocument/2006/relationships/image" Target="../media/image2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9.jpg"/><Relationship Id="rId4" Type="http://schemas.openxmlformats.org/officeDocument/2006/relationships/hyperlink" Target="https://kkhs.civic.style/" TargetMode="External"/><Relationship Id="rId9" Type="http://schemas.openxmlformats.org/officeDocument/2006/relationships/image" Target="../media/image22.png"/><Relationship Id="rId5" Type="http://schemas.openxmlformats.org/officeDocument/2006/relationships/image" Target="../media/image27.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2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 name="Shape 53"/>
        <p:cNvGrpSpPr/>
        <p:nvPr/>
      </p:nvGrpSpPr>
      <p:grpSpPr>
        <a:xfrm>
          <a:off x="0" y="0"/>
          <a:ext cx="0" cy="0"/>
          <a:chOff x="0" y="0"/>
          <a:chExt cx="0" cy="0"/>
        </a:xfrm>
      </p:grpSpPr>
      <p:sp>
        <p:nvSpPr>
          <p:cNvPr id="54" name="Google Shape;54;p13"/>
          <p:cNvSpPr txBox="1"/>
          <p:nvPr/>
        </p:nvSpPr>
        <p:spPr>
          <a:xfrm>
            <a:off x="1162350" y="4478050"/>
            <a:ext cx="6819300" cy="1637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ja" sz="2400">
                <a:latin typeface="MS PGothic"/>
                <a:ea typeface="MS PGothic"/>
                <a:cs typeface="MS PGothic"/>
                <a:sym typeface="MS PGothic"/>
              </a:rPr>
              <a:t>上仲　輝幸</a:t>
            </a:r>
            <a:endParaRPr sz="2400">
              <a:latin typeface="MS PGothic"/>
              <a:ea typeface="MS PGothic"/>
              <a:cs typeface="MS PGothic"/>
              <a:sym typeface="MS PGothic"/>
            </a:endParaRPr>
          </a:p>
          <a:p>
            <a:pPr indent="0" lvl="0" marL="0" rtl="0" algn="ctr">
              <a:lnSpc>
                <a:spcPct val="115000"/>
              </a:lnSpc>
              <a:spcBef>
                <a:spcPts val="0"/>
              </a:spcBef>
              <a:spcAft>
                <a:spcPts val="0"/>
              </a:spcAft>
              <a:buClr>
                <a:schemeClr val="dk1"/>
              </a:buClr>
              <a:buSzPts val="1100"/>
              <a:buFont typeface="Arial"/>
              <a:buNone/>
            </a:pPr>
            <a:r>
              <a:rPr b="1" lang="ja" sz="1800">
                <a:solidFill>
                  <a:schemeClr val="dk1"/>
                </a:solidFill>
                <a:latin typeface="MS PGothic"/>
                <a:ea typeface="MS PGothic"/>
                <a:cs typeface="MS PGothic"/>
                <a:sym typeface="MS PGothic"/>
              </a:rPr>
              <a:t>株式会社 紀伊民報 </a:t>
            </a:r>
            <a:r>
              <a:rPr lang="ja" sz="1800">
                <a:solidFill>
                  <a:schemeClr val="dk1"/>
                </a:solidFill>
                <a:latin typeface="MS PGothic"/>
                <a:ea typeface="MS PGothic"/>
                <a:cs typeface="MS PGothic"/>
                <a:sym typeface="MS PGothic"/>
              </a:rPr>
              <a:t>マルチメディア事業部 </a:t>
            </a:r>
            <a:endParaRPr sz="1800">
              <a:latin typeface="MS PGothic"/>
              <a:ea typeface="MS PGothic"/>
              <a:cs typeface="MS PGothic"/>
              <a:sym typeface="MS PGothic"/>
            </a:endParaRPr>
          </a:p>
          <a:p>
            <a:pPr indent="0" lvl="0" marL="0" rtl="0" algn="ctr">
              <a:lnSpc>
                <a:spcPct val="115000"/>
              </a:lnSpc>
              <a:spcBef>
                <a:spcPts val="0"/>
              </a:spcBef>
              <a:spcAft>
                <a:spcPts val="0"/>
              </a:spcAft>
              <a:buNone/>
            </a:pPr>
            <a:r>
              <a:rPr lang="ja">
                <a:latin typeface="MS PGothic"/>
                <a:ea typeface="MS PGothic"/>
                <a:cs typeface="MS PGothic"/>
                <a:sym typeface="MS PGothic"/>
              </a:rPr>
              <a:t>〒646-8660　和歌山県田辺市秋津町100</a:t>
            </a:r>
            <a:endParaRPr>
              <a:latin typeface="MS PGothic"/>
              <a:ea typeface="MS PGothic"/>
              <a:cs typeface="MS PGothic"/>
              <a:sym typeface="MS PGothic"/>
            </a:endParaRPr>
          </a:p>
          <a:p>
            <a:pPr indent="0" lvl="0" marL="0" rtl="0" algn="ctr">
              <a:lnSpc>
                <a:spcPct val="115000"/>
              </a:lnSpc>
              <a:spcBef>
                <a:spcPts val="0"/>
              </a:spcBef>
              <a:spcAft>
                <a:spcPts val="0"/>
              </a:spcAft>
              <a:buNone/>
            </a:pPr>
            <a:r>
              <a:rPr lang="ja">
                <a:latin typeface="MS PGothic"/>
                <a:ea typeface="MS PGothic"/>
                <a:cs typeface="MS PGothic"/>
                <a:sym typeface="MS PGothic"/>
              </a:rPr>
              <a:t>TEL.0739-26-7171　FAX.0739-81-7181</a:t>
            </a:r>
            <a:endParaRPr>
              <a:latin typeface="MS PGothic"/>
              <a:ea typeface="MS PGothic"/>
              <a:cs typeface="MS PGothic"/>
              <a:sym typeface="MS PGothic"/>
            </a:endParaRPr>
          </a:p>
          <a:p>
            <a:pPr indent="0" lvl="0" marL="0" rtl="0" algn="ctr">
              <a:lnSpc>
                <a:spcPct val="115000"/>
              </a:lnSpc>
              <a:spcBef>
                <a:spcPts val="0"/>
              </a:spcBef>
              <a:spcAft>
                <a:spcPts val="0"/>
              </a:spcAft>
              <a:buNone/>
            </a:pPr>
            <a:r>
              <a:rPr lang="ja">
                <a:latin typeface="MS PGothic"/>
                <a:ea typeface="MS PGothic"/>
                <a:cs typeface="MS PGothic"/>
                <a:sym typeface="MS PGothic"/>
              </a:rPr>
              <a:t>e-mail：t-kmnk@agara.co.jp</a:t>
            </a:r>
            <a:endParaRPr>
              <a:latin typeface="MS PGothic"/>
              <a:ea typeface="MS PGothic"/>
              <a:cs typeface="MS PGothic"/>
              <a:sym typeface="MS PGothic"/>
            </a:endParaRPr>
          </a:p>
        </p:txBody>
      </p:sp>
      <p:sp>
        <p:nvSpPr>
          <p:cNvPr id="55" name="Google Shape;55;p13"/>
          <p:cNvSpPr txBox="1"/>
          <p:nvPr>
            <p:ph idx="1" type="subTitle"/>
          </p:nvPr>
        </p:nvSpPr>
        <p:spPr>
          <a:xfrm>
            <a:off x="311700" y="1761473"/>
            <a:ext cx="8520600" cy="1896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Font typeface="Arial"/>
              <a:buNone/>
            </a:pPr>
            <a:r>
              <a:rPr b="1" lang="ja" sz="5200">
                <a:solidFill>
                  <a:schemeClr val="dk1"/>
                </a:solidFill>
                <a:latin typeface="MS PMincho"/>
                <a:ea typeface="MS PMincho"/>
                <a:cs typeface="MS PMincho"/>
                <a:sym typeface="MS PMincho"/>
              </a:rPr>
              <a:t>和歌山ローカルナレッジ</a:t>
            </a:r>
            <a:endParaRPr b="1" sz="5200">
              <a:solidFill>
                <a:schemeClr val="dk1"/>
              </a:solidFill>
              <a:latin typeface="MS PMincho"/>
              <a:ea typeface="MS PMincho"/>
              <a:cs typeface="MS PMincho"/>
              <a:sym typeface="MS PMincho"/>
            </a:endParaRPr>
          </a:p>
          <a:p>
            <a:pPr indent="0" lvl="0" marL="0" rtl="0" algn="ctr">
              <a:spcBef>
                <a:spcPts val="0"/>
              </a:spcBef>
              <a:spcAft>
                <a:spcPts val="0"/>
              </a:spcAft>
              <a:buClr>
                <a:schemeClr val="dk1"/>
              </a:buClr>
              <a:buFont typeface="Arial"/>
              <a:buNone/>
            </a:pPr>
            <a:r>
              <a:rPr lang="ja" sz="2400">
                <a:solidFill>
                  <a:schemeClr val="dk1"/>
                </a:solidFill>
                <a:latin typeface="MS PGothic"/>
                <a:ea typeface="MS PGothic"/>
                <a:cs typeface="MS PGothic"/>
                <a:sym typeface="MS PGothic"/>
              </a:rPr>
              <a:t>《様々な活動主体による地域情報化》</a:t>
            </a:r>
            <a:br>
              <a:rPr lang="ja" sz="2400">
                <a:solidFill>
                  <a:schemeClr val="dk1"/>
                </a:solidFill>
                <a:latin typeface="MS PGothic"/>
                <a:ea typeface="MS PGothic"/>
                <a:cs typeface="MS PGothic"/>
                <a:sym typeface="MS PGothic"/>
              </a:rPr>
            </a:br>
            <a:r>
              <a:rPr lang="ja" sz="3200">
                <a:solidFill>
                  <a:srgbClr val="FF0000"/>
                </a:solidFill>
                <a:latin typeface="MS PGothic"/>
                <a:ea typeface="MS PGothic"/>
                <a:cs typeface="MS PGothic"/>
                <a:sym typeface="MS PGothic"/>
              </a:rPr>
              <a:t>地域を知り、共有すれば、心が動く。</a:t>
            </a:r>
            <a:endParaRPr sz="3200">
              <a:solidFill>
                <a:srgbClr val="FF0000"/>
              </a:solidFill>
              <a:latin typeface="MS PGothic"/>
              <a:ea typeface="MS PGothic"/>
              <a:cs typeface="MS PGothic"/>
              <a:sym typeface="MS PGothic"/>
            </a:endParaRPr>
          </a:p>
        </p:txBody>
      </p:sp>
      <p:sp>
        <p:nvSpPr>
          <p:cNvPr id="56" name="Google Shape;56;p13"/>
          <p:cNvSpPr txBox="1"/>
          <p:nvPr>
            <p:ph idx="1" type="subTitle"/>
          </p:nvPr>
        </p:nvSpPr>
        <p:spPr>
          <a:xfrm>
            <a:off x="311700" y="398500"/>
            <a:ext cx="5682300" cy="542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Font typeface="Arial"/>
              <a:buNone/>
            </a:pPr>
            <a:r>
              <a:rPr lang="ja" sz="2400">
                <a:solidFill>
                  <a:schemeClr val="dk1"/>
                </a:solidFill>
                <a:latin typeface="MS PGothic"/>
                <a:ea typeface="MS PGothic"/>
                <a:cs typeface="MS PGothic"/>
                <a:sym typeface="MS PGothic"/>
              </a:rPr>
              <a:t>アーバンデータチャレンジ2020</a:t>
            </a:r>
            <a:endParaRPr>
              <a:solidFill>
                <a:srgbClr val="FF0000"/>
              </a:solidFill>
              <a:latin typeface="MS PGothic"/>
              <a:ea typeface="MS PGothic"/>
              <a:cs typeface="MS PGothic"/>
              <a:sym typeface="MS PGothic"/>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49" name="Shape 249"/>
        <p:cNvGrpSpPr/>
        <p:nvPr/>
      </p:nvGrpSpPr>
      <p:grpSpPr>
        <a:xfrm>
          <a:off x="0" y="0"/>
          <a:ext cx="0" cy="0"/>
          <a:chOff x="0" y="0"/>
          <a:chExt cx="0" cy="0"/>
        </a:xfrm>
      </p:grpSpPr>
      <p:sp>
        <p:nvSpPr>
          <p:cNvPr id="250" name="Google Shape;250;p22"/>
          <p:cNvSpPr/>
          <p:nvPr/>
        </p:nvSpPr>
        <p:spPr>
          <a:xfrm>
            <a:off x="831250" y="3343875"/>
            <a:ext cx="7384230" cy="2415960"/>
          </a:xfrm>
          <a:prstGeom prst="irregularSeal1">
            <a:avLst/>
          </a:prstGeom>
          <a:solidFill>
            <a:srgbClr val="FFD9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22"/>
          <p:cNvSpPr txBox="1"/>
          <p:nvPr>
            <p:ph type="title"/>
          </p:nvPr>
        </p:nvSpPr>
        <p:spPr>
          <a:xfrm>
            <a:off x="311700" y="364775"/>
            <a:ext cx="8520600" cy="127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ja" sz="3200">
                <a:latin typeface="MS PGothic"/>
                <a:ea typeface="MS PGothic"/>
                <a:cs typeface="MS PGothic"/>
                <a:sym typeface="MS PGothic"/>
              </a:rPr>
              <a:t>和歌山ローカルナレッジが考えるシビックテック</a:t>
            </a:r>
            <a:endParaRPr sz="3200">
              <a:latin typeface="MS PGothic"/>
              <a:ea typeface="MS PGothic"/>
              <a:cs typeface="MS PGothic"/>
              <a:sym typeface="MS PGothic"/>
            </a:endParaRPr>
          </a:p>
        </p:txBody>
      </p:sp>
      <p:sp>
        <p:nvSpPr>
          <p:cNvPr id="252" name="Google Shape;252;p22"/>
          <p:cNvSpPr txBox="1"/>
          <p:nvPr/>
        </p:nvSpPr>
        <p:spPr>
          <a:xfrm>
            <a:off x="452400" y="1498350"/>
            <a:ext cx="8239200" cy="50193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ja" sz="4000">
                <a:solidFill>
                  <a:srgbClr val="92D050"/>
                </a:solidFill>
                <a:latin typeface="MS PGothic"/>
                <a:ea typeface="MS PGothic"/>
                <a:cs typeface="MS PGothic"/>
                <a:sym typeface="MS PGothic"/>
              </a:rPr>
              <a:t>●</a:t>
            </a:r>
            <a:r>
              <a:rPr lang="ja" sz="4000">
                <a:solidFill>
                  <a:schemeClr val="dk1"/>
                </a:solidFill>
                <a:latin typeface="MS PGothic"/>
                <a:ea typeface="MS PGothic"/>
                <a:cs typeface="MS PGothic"/>
                <a:sym typeface="MS PGothic"/>
              </a:rPr>
              <a:t>人と情報をつなぐ</a:t>
            </a:r>
            <a:endParaRPr sz="4000">
              <a:solidFill>
                <a:schemeClr val="dk1"/>
              </a:solidFill>
              <a:latin typeface="MS PGothic"/>
              <a:ea typeface="MS PGothic"/>
              <a:cs typeface="MS PGothic"/>
              <a:sym typeface="MS PGothic"/>
            </a:endParaRPr>
          </a:p>
          <a:p>
            <a:pPr indent="0" lvl="0" marL="0" rtl="0" algn="ctr">
              <a:lnSpc>
                <a:spcPct val="115000"/>
              </a:lnSpc>
              <a:spcBef>
                <a:spcPts val="0"/>
              </a:spcBef>
              <a:spcAft>
                <a:spcPts val="0"/>
              </a:spcAft>
              <a:buNone/>
            </a:pPr>
            <a:r>
              <a:rPr lang="ja" sz="4000">
                <a:solidFill>
                  <a:srgbClr val="92D050"/>
                </a:solidFill>
                <a:latin typeface="MS PGothic"/>
                <a:ea typeface="MS PGothic"/>
                <a:cs typeface="MS PGothic"/>
                <a:sym typeface="MS PGothic"/>
              </a:rPr>
              <a:t>●</a:t>
            </a:r>
            <a:r>
              <a:rPr lang="ja" sz="4000">
                <a:solidFill>
                  <a:schemeClr val="dk1"/>
                </a:solidFill>
                <a:latin typeface="MS PGothic"/>
                <a:ea typeface="MS PGothic"/>
                <a:cs typeface="MS PGothic"/>
                <a:sym typeface="MS PGothic"/>
              </a:rPr>
              <a:t>情報と情報をつなぐ</a:t>
            </a:r>
            <a:endParaRPr sz="4000">
              <a:solidFill>
                <a:schemeClr val="dk1"/>
              </a:solidFill>
              <a:latin typeface="MS PGothic"/>
              <a:ea typeface="MS PGothic"/>
              <a:cs typeface="MS PGothic"/>
              <a:sym typeface="MS PGothic"/>
            </a:endParaRPr>
          </a:p>
          <a:p>
            <a:pPr indent="0" lvl="0" marL="0" rtl="0" algn="ctr">
              <a:lnSpc>
                <a:spcPct val="115000"/>
              </a:lnSpc>
              <a:spcBef>
                <a:spcPts val="0"/>
              </a:spcBef>
              <a:spcAft>
                <a:spcPts val="0"/>
              </a:spcAft>
              <a:buNone/>
            </a:pPr>
            <a:r>
              <a:rPr lang="ja" sz="4000">
                <a:solidFill>
                  <a:srgbClr val="92D050"/>
                </a:solidFill>
                <a:latin typeface="MS PGothic"/>
                <a:ea typeface="MS PGothic"/>
                <a:cs typeface="MS PGothic"/>
                <a:sym typeface="MS PGothic"/>
              </a:rPr>
              <a:t>●</a:t>
            </a:r>
            <a:r>
              <a:rPr lang="ja" sz="4000">
                <a:solidFill>
                  <a:schemeClr val="dk1"/>
                </a:solidFill>
                <a:latin typeface="MS PGothic"/>
                <a:ea typeface="MS PGothic"/>
                <a:cs typeface="MS PGothic"/>
                <a:sym typeface="MS PGothic"/>
              </a:rPr>
              <a:t>人と人をつなぐ</a:t>
            </a:r>
            <a:endParaRPr sz="4000">
              <a:solidFill>
                <a:schemeClr val="dk1"/>
              </a:solidFill>
              <a:latin typeface="MS PGothic"/>
              <a:ea typeface="MS PGothic"/>
              <a:cs typeface="MS PGothic"/>
              <a:sym typeface="MS PGothic"/>
            </a:endParaRPr>
          </a:p>
          <a:p>
            <a:pPr indent="0" lvl="0" marL="0" rtl="0" algn="ctr">
              <a:lnSpc>
                <a:spcPct val="115000"/>
              </a:lnSpc>
              <a:spcBef>
                <a:spcPts val="0"/>
              </a:spcBef>
              <a:spcAft>
                <a:spcPts val="0"/>
              </a:spcAft>
              <a:buNone/>
            </a:pPr>
            <a:r>
              <a:rPr lang="ja" sz="2800">
                <a:solidFill>
                  <a:schemeClr val="dk1"/>
                </a:solidFill>
                <a:latin typeface="MS PGothic"/>
                <a:ea typeface="MS PGothic"/>
                <a:cs typeface="MS PGothic"/>
                <a:sym typeface="MS PGothic"/>
              </a:rPr>
              <a:t>　</a:t>
            </a:r>
            <a:endParaRPr sz="2800">
              <a:solidFill>
                <a:schemeClr val="dk1"/>
              </a:solidFill>
              <a:latin typeface="MS PGothic"/>
              <a:ea typeface="MS PGothic"/>
              <a:cs typeface="MS PGothic"/>
              <a:sym typeface="MS PGothic"/>
            </a:endParaRPr>
          </a:p>
          <a:p>
            <a:pPr indent="0" lvl="0" marL="0" rtl="0" algn="ctr">
              <a:lnSpc>
                <a:spcPct val="115000"/>
              </a:lnSpc>
              <a:spcBef>
                <a:spcPts val="0"/>
              </a:spcBef>
              <a:spcAft>
                <a:spcPts val="0"/>
              </a:spcAft>
              <a:buClr>
                <a:schemeClr val="dk1"/>
              </a:buClr>
              <a:buSzPts val="1100"/>
              <a:buFont typeface="Arial"/>
              <a:buNone/>
            </a:pPr>
            <a:r>
              <a:rPr lang="ja" sz="4000">
                <a:solidFill>
                  <a:srgbClr val="FF0000"/>
                </a:solidFill>
                <a:latin typeface="MS PGothic"/>
                <a:ea typeface="MS PGothic"/>
                <a:cs typeface="MS PGothic"/>
                <a:sym typeface="MS PGothic"/>
              </a:rPr>
              <a:t>情報を共有すれば、心が動く</a:t>
            </a:r>
            <a:endParaRPr sz="4000">
              <a:solidFill>
                <a:srgbClr val="FF0000"/>
              </a:solidFill>
              <a:latin typeface="MS PGothic"/>
              <a:ea typeface="MS PGothic"/>
              <a:cs typeface="MS PGothic"/>
              <a:sym typeface="MS PGothic"/>
            </a:endParaRPr>
          </a:p>
          <a:p>
            <a:pPr indent="0" lvl="0" marL="0" rtl="0" algn="ctr">
              <a:lnSpc>
                <a:spcPct val="115000"/>
              </a:lnSpc>
              <a:spcBef>
                <a:spcPts val="0"/>
              </a:spcBef>
              <a:spcAft>
                <a:spcPts val="0"/>
              </a:spcAft>
              <a:buNone/>
            </a:pPr>
            <a:r>
              <a:t/>
            </a:r>
            <a:endParaRPr sz="2800">
              <a:solidFill>
                <a:srgbClr val="FF0000"/>
              </a:solidFill>
              <a:latin typeface="MS PGothic"/>
              <a:ea typeface="MS PGothic"/>
              <a:cs typeface="MS PGothic"/>
              <a:sym typeface="MS PGothic"/>
            </a:endParaRPr>
          </a:p>
          <a:p>
            <a:pPr indent="0" lvl="0" marL="0" rtl="0" algn="ctr">
              <a:lnSpc>
                <a:spcPct val="115000"/>
              </a:lnSpc>
              <a:spcBef>
                <a:spcPts val="0"/>
              </a:spcBef>
              <a:spcAft>
                <a:spcPts val="0"/>
              </a:spcAft>
              <a:buNone/>
            </a:pPr>
            <a:r>
              <a:rPr lang="ja" sz="2800">
                <a:solidFill>
                  <a:schemeClr val="dk1"/>
                </a:solidFill>
                <a:latin typeface="MS PGothic"/>
                <a:ea typeface="MS PGothic"/>
                <a:cs typeface="MS PGothic"/>
                <a:sym typeface="MS PGothic"/>
              </a:rPr>
              <a:t>和歌山ローカルナレッジが考えるシビックテックは、</a:t>
            </a:r>
            <a:endParaRPr sz="2800">
              <a:solidFill>
                <a:schemeClr val="dk1"/>
              </a:solidFill>
              <a:latin typeface="MS PGothic"/>
              <a:ea typeface="MS PGothic"/>
              <a:cs typeface="MS PGothic"/>
              <a:sym typeface="MS PGothic"/>
            </a:endParaRPr>
          </a:p>
          <a:p>
            <a:pPr indent="0" lvl="0" marL="0" rtl="0" algn="ctr">
              <a:lnSpc>
                <a:spcPct val="115000"/>
              </a:lnSpc>
              <a:spcBef>
                <a:spcPts val="0"/>
              </a:spcBef>
              <a:spcAft>
                <a:spcPts val="0"/>
              </a:spcAft>
              <a:buNone/>
            </a:pPr>
            <a:r>
              <a:rPr lang="ja" sz="2800">
                <a:solidFill>
                  <a:schemeClr val="dk1"/>
                </a:solidFill>
                <a:latin typeface="MS PGothic"/>
                <a:ea typeface="MS PGothic"/>
                <a:cs typeface="MS PGothic"/>
                <a:sym typeface="MS PGothic"/>
              </a:rPr>
              <a:t>技術の前に「</a:t>
            </a:r>
            <a:r>
              <a:rPr lang="ja" sz="2800">
                <a:solidFill>
                  <a:srgbClr val="FF0000"/>
                </a:solidFill>
                <a:latin typeface="MS PGothic"/>
                <a:ea typeface="MS PGothic"/>
                <a:cs typeface="MS PGothic"/>
                <a:sym typeface="MS PGothic"/>
              </a:rPr>
              <a:t>つなぐ</a:t>
            </a:r>
            <a:r>
              <a:rPr lang="ja" sz="2800">
                <a:solidFill>
                  <a:schemeClr val="dk1"/>
                </a:solidFill>
                <a:latin typeface="MS PGothic"/>
                <a:ea typeface="MS PGothic"/>
                <a:cs typeface="MS PGothic"/>
                <a:sym typeface="MS PGothic"/>
              </a:rPr>
              <a:t>」ことがスタートライン。</a:t>
            </a:r>
            <a:endParaRPr sz="2800">
              <a:solidFill>
                <a:schemeClr val="dk1"/>
              </a:solidFill>
              <a:latin typeface="MS PGothic"/>
              <a:ea typeface="MS PGothic"/>
              <a:cs typeface="MS PGothic"/>
              <a:sym typeface="MS PGothic"/>
            </a:endParaRPr>
          </a:p>
          <a:p>
            <a:pPr indent="0" lvl="0" marL="0" rtl="0" algn="l">
              <a:lnSpc>
                <a:spcPct val="115000"/>
              </a:lnSpc>
              <a:spcBef>
                <a:spcPts val="0"/>
              </a:spcBef>
              <a:spcAft>
                <a:spcPts val="0"/>
              </a:spcAft>
              <a:buNone/>
            </a:pPr>
            <a:r>
              <a:t/>
            </a:r>
            <a:endParaRPr sz="2800">
              <a:solidFill>
                <a:srgbClr val="92D050"/>
              </a:solidFill>
              <a:latin typeface="MS PGothic"/>
              <a:ea typeface="MS PGothic"/>
              <a:cs typeface="MS PGothic"/>
              <a:sym typeface="MS PGothic"/>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0" name="Shape 60"/>
        <p:cNvGrpSpPr/>
        <p:nvPr/>
      </p:nvGrpSpPr>
      <p:grpSpPr>
        <a:xfrm>
          <a:off x="0" y="0"/>
          <a:ext cx="0" cy="0"/>
          <a:chOff x="0" y="0"/>
          <a:chExt cx="0" cy="0"/>
        </a:xfrm>
      </p:grpSpPr>
      <p:sp>
        <p:nvSpPr>
          <p:cNvPr id="61" name="Google Shape;61;p14"/>
          <p:cNvSpPr/>
          <p:nvPr/>
        </p:nvSpPr>
        <p:spPr>
          <a:xfrm>
            <a:off x="6356675" y="3650900"/>
            <a:ext cx="2606202" cy="2446200"/>
          </a:xfrm>
          <a:prstGeom prst="irregularSeal1">
            <a:avLst/>
          </a:prstGeom>
          <a:solidFill>
            <a:srgbClr val="FFD9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14"/>
          <p:cNvSpPr txBox="1"/>
          <p:nvPr/>
        </p:nvSpPr>
        <p:spPr>
          <a:xfrm>
            <a:off x="6630325" y="4406300"/>
            <a:ext cx="2059200" cy="12402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ja" sz="2400">
                <a:latin typeface="MS PGothic"/>
                <a:ea typeface="MS PGothic"/>
                <a:cs typeface="MS PGothic"/>
                <a:sym typeface="MS PGothic"/>
              </a:rPr>
              <a:t>ホームページ</a:t>
            </a:r>
            <a:br>
              <a:rPr lang="ja" sz="2400">
                <a:latin typeface="MS PGothic"/>
                <a:ea typeface="MS PGothic"/>
                <a:cs typeface="MS PGothic"/>
                <a:sym typeface="MS PGothic"/>
              </a:rPr>
            </a:br>
            <a:r>
              <a:rPr lang="ja" sz="2400">
                <a:latin typeface="MS PGothic"/>
                <a:ea typeface="MS PGothic"/>
                <a:cs typeface="MS PGothic"/>
                <a:sym typeface="MS PGothic"/>
              </a:rPr>
              <a:t>印刷物</a:t>
            </a:r>
            <a:endParaRPr sz="2400">
              <a:latin typeface="MS PGothic"/>
              <a:ea typeface="MS PGothic"/>
              <a:cs typeface="MS PGothic"/>
              <a:sym typeface="MS PGothic"/>
            </a:endParaRPr>
          </a:p>
        </p:txBody>
      </p:sp>
      <p:sp>
        <p:nvSpPr>
          <p:cNvPr id="63" name="Google Shape;63;p14"/>
          <p:cNvSpPr txBox="1"/>
          <p:nvPr/>
        </p:nvSpPr>
        <p:spPr>
          <a:xfrm>
            <a:off x="311700" y="364775"/>
            <a:ext cx="8520600" cy="127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ja" sz="3200">
                <a:solidFill>
                  <a:srgbClr val="000000"/>
                </a:solidFill>
                <a:latin typeface="MS PGothic"/>
                <a:ea typeface="MS PGothic"/>
                <a:cs typeface="MS PGothic"/>
                <a:sym typeface="MS PGothic"/>
              </a:rPr>
              <a:t>和歌山ローカルナレッジとは</a:t>
            </a:r>
            <a:endParaRPr sz="3200">
              <a:solidFill>
                <a:srgbClr val="000000"/>
              </a:solidFill>
              <a:latin typeface="MS PGothic"/>
              <a:ea typeface="MS PGothic"/>
              <a:cs typeface="MS PGothic"/>
              <a:sym typeface="MS PGothic"/>
            </a:endParaRPr>
          </a:p>
        </p:txBody>
      </p:sp>
      <p:sp>
        <p:nvSpPr>
          <p:cNvPr id="64" name="Google Shape;64;p14"/>
          <p:cNvSpPr txBox="1"/>
          <p:nvPr/>
        </p:nvSpPr>
        <p:spPr>
          <a:xfrm>
            <a:off x="475525" y="1422150"/>
            <a:ext cx="8265900" cy="2399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ja" sz="1600">
                <a:solidFill>
                  <a:srgbClr val="92D050"/>
                </a:solidFill>
                <a:latin typeface="MS PGothic"/>
                <a:ea typeface="MS PGothic"/>
                <a:cs typeface="MS PGothic"/>
                <a:sym typeface="MS PGothic"/>
              </a:rPr>
              <a:t>●</a:t>
            </a:r>
            <a:r>
              <a:rPr lang="ja" sz="1600">
                <a:solidFill>
                  <a:srgbClr val="FF0000"/>
                </a:solidFill>
                <a:latin typeface="MS PGothic"/>
                <a:ea typeface="MS PGothic"/>
                <a:cs typeface="MS PGothic"/>
                <a:sym typeface="MS PGothic"/>
              </a:rPr>
              <a:t>オープンデータやデータベースを活用した地域学習とデータ作成</a:t>
            </a:r>
            <a:r>
              <a:rPr lang="ja" sz="1600">
                <a:solidFill>
                  <a:srgbClr val="000000"/>
                </a:solidFill>
                <a:latin typeface="MS PGothic"/>
                <a:ea typeface="MS PGothic"/>
                <a:cs typeface="MS PGothic"/>
                <a:sym typeface="MS PGothic"/>
              </a:rPr>
              <a:t>、和歌山大学が</a:t>
            </a:r>
            <a:r>
              <a:rPr lang="ja" sz="1600">
                <a:solidFill>
                  <a:schemeClr val="dk1"/>
                </a:solidFill>
                <a:latin typeface="MS PGothic"/>
                <a:ea typeface="MS PGothic"/>
                <a:cs typeface="MS PGothic"/>
                <a:sym typeface="MS PGothic"/>
              </a:rPr>
              <a:t>きっかけで</a:t>
            </a:r>
            <a:br>
              <a:rPr lang="ja" sz="1600">
                <a:solidFill>
                  <a:srgbClr val="000000"/>
                </a:solidFill>
                <a:latin typeface="MS PGothic"/>
                <a:ea typeface="MS PGothic"/>
                <a:cs typeface="MS PGothic"/>
                <a:sym typeface="MS PGothic"/>
              </a:rPr>
            </a:br>
            <a:r>
              <a:rPr lang="ja" sz="1600">
                <a:solidFill>
                  <a:schemeClr val="dk1"/>
                </a:solidFill>
                <a:latin typeface="MS PGothic"/>
                <a:ea typeface="MS PGothic"/>
                <a:cs typeface="MS PGothic"/>
                <a:sym typeface="MS PGothic"/>
              </a:rPr>
              <a:t>　 </a:t>
            </a:r>
            <a:r>
              <a:rPr lang="ja" sz="1600">
                <a:solidFill>
                  <a:srgbClr val="000000"/>
                </a:solidFill>
                <a:latin typeface="MS PGothic"/>
                <a:ea typeface="MS PGothic"/>
                <a:cs typeface="MS PGothic"/>
                <a:sym typeface="MS PGothic"/>
              </a:rPr>
              <a:t>広がったLocalWikiやOSMを活用した、</a:t>
            </a:r>
            <a:r>
              <a:rPr lang="ja" sz="1600">
                <a:solidFill>
                  <a:srgbClr val="FF0000"/>
                </a:solidFill>
                <a:latin typeface="MS PGothic"/>
                <a:ea typeface="MS PGothic"/>
                <a:cs typeface="MS PGothic"/>
                <a:sym typeface="MS PGothic"/>
              </a:rPr>
              <a:t>マッピングパーティーやシビックテックの活動</a:t>
            </a:r>
            <a:r>
              <a:rPr lang="ja" sz="1600">
                <a:solidFill>
                  <a:srgbClr val="000000"/>
                </a:solidFill>
                <a:latin typeface="MS PGothic"/>
                <a:ea typeface="MS PGothic"/>
                <a:cs typeface="MS PGothic"/>
                <a:sym typeface="MS PGothic"/>
              </a:rPr>
              <a:t>。</a:t>
            </a:r>
            <a:endParaRPr sz="1600">
              <a:solidFill>
                <a:srgbClr val="000000"/>
              </a:solidFill>
              <a:latin typeface="MS PGothic"/>
              <a:ea typeface="MS PGothic"/>
              <a:cs typeface="MS PGothic"/>
              <a:sym typeface="MS PGothic"/>
            </a:endParaRPr>
          </a:p>
          <a:p>
            <a:pPr indent="0" lvl="0" marL="0" rtl="0" algn="l">
              <a:lnSpc>
                <a:spcPct val="115000"/>
              </a:lnSpc>
              <a:spcBef>
                <a:spcPts val="0"/>
              </a:spcBef>
              <a:spcAft>
                <a:spcPts val="0"/>
              </a:spcAft>
              <a:buNone/>
            </a:pPr>
            <a:r>
              <a:rPr lang="ja" sz="1600">
                <a:solidFill>
                  <a:srgbClr val="92D050"/>
                </a:solidFill>
                <a:latin typeface="MS PGothic"/>
                <a:ea typeface="MS PGothic"/>
                <a:cs typeface="MS PGothic"/>
                <a:sym typeface="MS PGothic"/>
              </a:rPr>
              <a:t>●</a:t>
            </a:r>
            <a:r>
              <a:rPr lang="ja" sz="1600">
                <a:solidFill>
                  <a:srgbClr val="FF0000"/>
                </a:solidFill>
                <a:latin typeface="MS PGothic"/>
                <a:ea typeface="MS PGothic"/>
                <a:cs typeface="MS PGothic"/>
                <a:sym typeface="MS PGothic"/>
              </a:rPr>
              <a:t>自治体や学校、さまざまな組織や企業、住民などが連携</a:t>
            </a:r>
            <a:r>
              <a:rPr lang="ja" sz="1600">
                <a:solidFill>
                  <a:srgbClr val="000000"/>
                </a:solidFill>
                <a:latin typeface="MS PGothic"/>
                <a:ea typeface="MS PGothic"/>
                <a:cs typeface="MS PGothic"/>
                <a:sym typeface="MS PGothic"/>
              </a:rPr>
              <a:t>して、地域の歴史や文化、地理、</a:t>
            </a:r>
            <a:br>
              <a:rPr lang="ja" sz="1600">
                <a:solidFill>
                  <a:srgbClr val="000000"/>
                </a:solidFill>
                <a:latin typeface="MS PGothic"/>
                <a:ea typeface="MS PGothic"/>
                <a:cs typeface="MS PGothic"/>
                <a:sym typeface="MS PGothic"/>
              </a:rPr>
            </a:br>
            <a:r>
              <a:rPr lang="ja" sz="1600">
                <a:solidFill>
                  <a:schemeClr val="dk1"/>
                </a:solidFill>
                <a:latin typeface="MS PGothic"/>
                <a:ea typeface="MS PGothic"/>
                <a:cs typeface="MS PGothic"/>
                <a:sym typeface="MS PGothic"/>
              </a:rPr>
              <a:t>　 </a:t>
            </a:r>
            <a:r>
              <a:rPr lang="ja" sz="1600">
                <a:solidFill>
                  <a:srgbClr val="000000"/>
                </a:solidFill>
                <a:latin typeface="MS PGothic"/>
                <a:ea typeface="MS PGothic"/>
                <a:cs typeface="MS PGothic"/>
                <a:sym typeface="MS PGothic"/>
              </a:rPr>
              <a:t>産業、観光資源など</a:t>
            </a:r>
            <a:r>
              <a:rPr lang="ja" sz="1600">
                <a:latin typeface="MS PGothic"/>
                <a:ea typeface="MS PGothic"/>
                <a:cs typeface="MS PGothic"/>
                <a:sym typeface="MS PGothic"/>
              </a:rPr>
              <a:t>を集約し、</a:t>
            </a:r>
            <a:r>
              <a:rPr lang="ja" sz="1600">
                <a:solidFill>
                  <a:srgbClr val="FF0000"/>
                </a:solidFill>
                <a:latin typeface="MS PGothic"/>
                <a:ea typeface="MS PGothic"/>
                <a:cs typeface="MS PGothic"/>
                <a:sym typeface="MS PGothic"/>
              </a:rPr>
              <a:t>共有財産</a:t>
            </a:r>
            <a:r>
              <a:rPr lang="ja" sz="1600">
                <a:latin typeface="MS PGothic"/>
                <a:ea typeface="MS PGothic"/>
                <a:cs typeface="MS PGothic"/>
                <a:sym typeface="MS PGothic"/>
              </a:rPr>
              <a:t>とする。</a:t>
            </a:r>
            <a:endParaRPr sz="1600">
              <a:solidFill>
                <a:srgbClr val="000000"/>
              </a:solidFill>
              <a:latin typeface="MS PGothic"/>
              <a:ea typeface="MS PGothic"/>
              <a:cs typeface="MS PGothic"/>
              <a:sym typeface="MS PGothic"/>
            </a:endParaRPr>
          </a:p>
          <a:p>
            <a:pPr indent="0" lvl="0" marL="0" rtl="0" algn="l">
              <a:lnSpc>
                <a:spcPct val="115000"/>
              </a:lnSpc>
              <a:spcBef>
                <a:spcPts val="0"/>
              </a:spcBef>
              <a:spcAft>
                <a:spcPts val="0"/>
              </a:spcAft>
              <a:buNone/>
            </a:pPr>
            <a:r>
              <a:rPr lang="ja" sz="1600">
                <a:solidFill>
                  <a:srgbClr val="92D050"/>
                </a:solidFill>
                <a:latin typeface="MS PGothic"/>
                <a:ea typeface="MS PGothic"/>
                <a:cs typeface="MS PGothic"/>
                <a:sym typeface="MS PGothic"/>
              </a:rPr>
              <a:t>●</a:t>
            </a:r>
            <a:r>
              <a:rPr lang="ja" sz="1600">
                <a:solidFill>
                  <a:srgbClr val="000000"/>
                </a:solidFill>
                <a:latin typeface="MS PGothic"/>
                <a:ea typeface="MS PGothic"/>
                <a:cs typeface="MS PGothic"/>
                <a:sym typeface="MS PGothic"/>
              </a:rPr>
              <a:t>紀伊民報のホームページ更新システム「ｅメイド」を通して、</a:t>
            </a:r>
            <a:r>
              <a:rPr lang="ja" sz="1600">
                <a:solidFill>
                  <a:srgbClr val="FF0000"/>
                </a:solidFill>
                <a:latin typeface="MS PGothic"/>
                <a:ea typeface="MS PGothic"/>
                <a:cs typeface="MS PGothic"/>
                <a:sym typeface="MS PGothic"/>
              </a:rPr>
              <a:t>WEBサイトや印刷物で見える化</a:t>
            </a:r>
            <a:r>
              <a:rPr lang="ja" sz="1600">
                <a:solidFill>
                  <a:schemeClr val="dk1"/>
                </a:solidFill>
                <a:latin typeface="MS PGothic"/>
                <a:ea typeface="MS PGothic"/>
                <a:cs typeface="MS PGothic"/>
                <a:sym typeface="MS PGothic"/>
              </a:rPr>
              <a:t>。</a:t>
            </a:r>
            <a:br>
              <a:rPr lang="ja" sz="1600">
                <a:solidFill>
                  <a:srgbClr val="FF0000"/>
                </a:solidFill>
                <a:latin typeface="MS PGothic"/>
                <a:ea typeface="MS PGothic"/>
                <a:cs typeface="MS PGothic"/>
                <a:sym typeface="MS PGothic"/>
              </a:rPr>
            </a:br>
            <a:r>
              <a:rPr lang="ja" sz="1600">
                <a:solidFill>
                  <a:srgbClr val="FF0000"/>
                </a:solidFill>
                <a:latin typeface="MS PGothic"/>
                <a:ea typeface="MS PGothic"/>
                <a:cs typeface="MS PGothic"/>
                <a:sym typeface="MS PGothic"/>
              </a:rPr>
              <a:t>　 </a:t>
            </a:r>
            <a:r>
              <a:rPr lang="ja" sz="1600">
                <a:solidFill>
                  <a:srgbClr val="000000"/>
                </a:solidFill>
                <a:latin typeface="MS PGothic"/>
                <a:ea typeface="MS PGothic"/>
                <a:cs typeface="MS PGothic"/>
                <a:sym typeface="MS PGothic"/>
              </a:rPr>
              <a:t>ソーシャルメディアなどを活用し、情報流通の促進をする。</a:t>
            </a:r>
            <a:endParaRPr sz="1600">
              <a:solidFill>
                <a:srgbClr val="000000"/>
              </a:solidFill>
              <a:latin typeface="MS PGothic"/>
              <a:ea typeface="MS PGothic"/>
              <a:cs typeface="MS PGothic"/>
              <a:sym typeface="MS PGothic"/>
            </a:endParaRPr>
          </a:p>
          <a:p>
            <a:pPr indent="0" lvl="0" marL="0" rtl="0" algn="l">
              <a:lnSpc>
                <a:spcPct val="115000"/>
              </a:lnSpc>
              <a:spcBef>
                <a:spcPts val="0"/>
              </a:spcBef>
              <a:spcAft>
                <a:spcPts val="0"/>
              </a:spcAft>
              <a:buNone/>
            </a:pPr>
            <a:r>
              <a:rPr lang="ja" sz="1600">
                <a:solidFill>
                  <a:srgbClr val="92D050"/>
                </a:solidFill>
                <a:latin typeface="MS PGothic"/>
                <a:ea typeface="MS PGothic"/>
                <a:cs typeface="MS PGothic"/>
                <a:sym typeface="MS PGothic"/>
              </a:rPr>
              <a:t>●</a:t>
            </a:r>
            <a:r>
              <a:rPr lang="ja" sz="1600">
                <a:solidFill>
                  <a:srgbClr val="000000"/>
                </a:solidFill>
                <a:latin typeface="MS PGothic"/>
                <a:ea typeface="MS PGothic"/>
                <a:cs typeface="MS PGothic"/>
                <a:sym typeface="MS PGothic"/>
              </a:rPr>
              <a:t>さまざまな立場や多世代との交流活動を通じて、情報を共有し、地域課題の解決に</a:t>
            </a:r>
            <a:r>
              <a:rPr lang="ja" sz="1600">
                <a:solidFill>
                  <a:schemeClr val="dk1"/>
                </a:solidFill>
                <a:latin typeface="MS PGothic"/>
                <a:ea typeface="MS PGothic"/>
                <a:cs typeface="MS PGothic"/>
                <a:sym typeface="MS PGothic"/>
              </a:rPr>
              <a:t>取り組み、</a:t>
            </a:r>
            <a:br>
              <a:rPr lang="ja" sz="1600">
                <a:solidFill>
                  <a:srgbClr val="000000"/>
                </a:solidFill>
                <a:latin typeface="MS PGothic"/>
                <a:ea typeface="MS PGothic"/>
                <a:cs typeface="MS PGothic"/>
                <a:sym typeface="MS PGothic"/>
              </a:rPr>
            </a:br>
            <a:r>
              <a:rPr lang="ja" sz="1600">
                <a:solidFill>
                  <a:srgbClr val="000000"/>
                </a:solidFill>
                <a:latin typeface="MS PGothic"/>
                <a:ea typeface="MS PGothic"/>
                <a:cs typeface="MS PGothic"/>
                <a:sym typeface="MS PGothic"/>
              </a:rPr>
              <a:t>　 昔を知り、</a:t>
            </a:r>
            <a:r>
              <a:rPr lang="ja" sz="1600">
                <a:solidFill>
                  <a:srgbClr val="FF0000"/>
                </a:solidFill>
                <a:latin typeface="MS PGothic"/>
                <a:ea typeface="MS PGothic"/>
                <a:cs typeface="MS PGothic"/>
                <a:sym typeface="MS PGothic"/>
              </a:rPr>
              <a:t>今に合った地域コミュニティーの再構築が最大の目的</a:t>
            </a:r>
            <a:r>
              <a:rPr lang="ja" sz="1600">
                <a:solidFill>
                  <a:srgbClr val="000000"/>
                </a:solidFill>
                <a:latin typeface="MS PGothic"/>
                <a:ea typeface="MS PGothic"/>
                <a:cs typeface="MS PGothic"/>
                <a:sym typeface="MS PGothic"/>
              </a:rPr>
              <a:t>。</a:t>
            </a:r>
            <a:endParaRPr sz="1600">
              <a:solidFill>
                <a:srgbClr val="92D050"/>
              </a:solidFill>
              <a:latin typeface="MS PGothic"/>
              <a:ea typeface="MS PGothic"/>
              <a:cs typeface="MS PGothic"/>
              <a:sym typeface="MS PGothic"/>
            </a:endParaRPr>
          </a:p>
        </p:txBody>
      </p:sp>
      <p:sp>
        <p:nvSpPr>
          <p:cNvPr id="65" name="Google Shape;65;p14"/>
          <p:cNvSpPr/>
          <p:nvPr/>
        </p:nvSpPr>
        <p:spPr>
          <a:xfrm>
            <a:off x="653275" y="4013850"/>
            <a:ext cx="2200200" cy="780000"/>
          </a:xfrm>
          <a:prstGeom prst="ellipse">
            <a:avLst/>
          </a:prstGeom>
          <a:solidFill>
            <a:srgbClr val="D9EAD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14"/>
          <p:cNvSpPr txBox="1"/>
          <p:nvPr/>
        </p:nvSpPr>
        <p:spPr>
          <a:xfrm>
            <a:off x="931868" y="4078950"/>
            <a:ext cx="1643100" cy="6498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Clr>
                <a:srgbClr val="000000"/>
              </a:buClr>
              <a:buSzPts val="1100"/>
              <a:buFont typeface="Arial"/>
              <a:buNone/>
            </a:pPr>
            <a:r>
              <a:rPr lang="ja" sz="2400">
                <a:solidFill>
                  <a:srgbClr val="000000"/>
                </a:solidFill>
                <a:latin typeface="MS PGothic"/>
                <a:ea typeface="MS PGothic"/>
                <a:cs typeface="MS PGothic"/>
                <a:sym typeface="MS PGothic"/>
              </a:rPr>
              <a:t>LocalWiki</a:t>
            </a:r>
            <a:endParaRPr sz="2400">
              <a:latin typeface="MS PGothic"/>
              <a:ea typeface="MS PGothic"/>
              <a:cs typeface="MS PGothic"/>
              <a:sym typeface="MS PGothic"/>
            </a:endParaRPr>
          </a:p>
        </p:txBody>
      </p:sp>
      <p:sp>
        <p:nvSpPr>
          <p:cNvPr id="67" name="Google Shape;67;p14"/>
          <p:cNvSpPr/>
          <p:nvPr/>
        </p:nvSpPr>
        <p:spPr>
          <a:xfrm>
            <a:off x="653275" y="4946369"/>
            <a:ext cx="2200200" cy="780000"/>
          </a:xfrm>
          <a:prstGeom prst="ellipse">
            <a:avLst/>
          </a:prstGeom>
          <a:solidFill>
            <a:srgbClr val="D9D2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14"/>
          <p:cNvSpPr txBox="1"/>
          <p:nvPr/>
        </p:nvSpPr>
        <p:spPr>
          <a:xfrm>
            <a:off x="551725" y="5011486"/>
            <a:ext cx="2403300" cy="6498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ja" sz="2400">
                <a:solidFill>
                  <a:srgbClr val="000000"/>
                </a:solidFill>
              </a:rPr>
              <a:t>OpenStreetMap</a:t>
            </a:r>
            <a:endParaRPr sz="2400">
              <a:latin typeface="MS PGothic"/>
              <a:ea typeface="MS PGothic"/>
              <a:cs typeface="MS PGothic"/>
              <a:sym typeface="MS PGothic"/>
            </a:endParaRPr>
          </a:p>
        </p:txBody>
      </p:sp>
      <p:sp>
        <p:nvSpPr>
          <p:cNvPr id="69" name="Google Shape;69;p14"/>
          <p:cNvSpPr/>
          <p:nvPr/>
        </p:nvSpPr>
        <p:spPr>
          <a:xfrm>
            <a:off x="3471900" y="4408925"/>
            <a:ext cx="2200200" cy="1854900"/>
          </a:xfrm>
          <a:prstGeom prst="ellipse">
            <a:avLst/>
          </a:pr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14"/>
          <p:cNvSpPr txBox="1"/>
          <p:nvPr/>
        </p:nvSpPr>
        <p:spPr>
          <a:xfrm>
            <a:off x="3542400" y="4716275"/>
            <a:ext cx="2059200" cy="12402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ja" sz="2000">
                <a:latin typeface="MS PGothic"/>
                <a:ea typeface="MS PGothic"/>
                <a:cs typeface="MS PGothic"/>
                <a:sym typeface="MS PGothic"/>
              </a:rPr>
              <a:t>ホームページ</a:t>
            </a:r>
            <a:br>
              <a:rPr lang="ja" sz="2000">
                <a:latin typeface="MS PGothic"/>
                <a:ea typeface="MS PGothic"/>
                <a:cs typeface="MS PGothic"/>
                <a:sym typeface="MS PGothic"/>
              </a:rPr>
            </a:br>
            <a:r>
              <a:rPr lang="ja" sz="2000">
                <a:latin typeface="MS PGothic"/>
                <a:ea typeface="MS PGothic"/>
                <a:cs typeface="MS PGothic"/>
                <a:sym typeface="MS PGothic"/>
              </a:rPr>
              <a:t>印刷物</a:t>
            </a:r>
            <a:br>
              <a:rPr lang="ja" sz="2000">
                <a:latin typeface="MS PGothic"/>
                <a:ea typeface="MS PGothic"/>
                <a:cs typeface="MS PGothic"/>
                <a:sym typeface="MS PGothic"/>
              </a:rPr>
            </a:br>
            <a:r>
              <a:rPr lang="ja" sz="2000">
                <a:latin typeface="MS PGothic"/>
                <a:ea typeface="MS PGothic"/>
                <a:cs typeface="MS PGothic"/>
                <a:sym typeface="MS PGothic"/>
              </a:rPr>
              <a:t>制作システム</a:t>
            </a:r>
            <a:endParaRPr sz="2000">
              <a:latin typeface="MS PGothic"/>
              <a:ea typeface="MS PGothic"/>
              <a:cs typeface="MS PGothic"/>
              <a:sym typeface="MS PGothic"/>
            </a:endParaRPr>
          </a:p>
        </p:txBody>
      </p:sp>
      <p:sp>
        <p:nvSpPr>
          <p:cNvPr id="71" name="Google Shape;71;p14"/>
          <p:cNvSpPr/>
          <p:nvPr/>
        </p:nvSpPr>
        <p:spPr>
          <a:xfrm rot="-900242">
            <a:off x="5672106" y="4736617"/>
            <a:ext cx="960651" cy="589810"/>
          </a:xfrm>
          <a:prstGeom prst="rightArrow">
            <a:avLst>
              <a:gd fmla="val 50000" name="adj1"/>
              <a:gd fmla="val 50000" name="adj2"/>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14"/>
          <p:cNvSpPr/>
          <p:nvPr/>
        </p:nvSpPr>
        <p:spPr>
          <a:xfrm>
            <a:off x="653275" y="5878894"/>
            <a:ext cx="2200200" cy="780000"/>
          </a:xfrm>
          <a:prstGeom prst="ellipse">
            <a:avLst/>
          </a:pr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14"/>
          <p:cNvSpPr txBox="1"/>
          <p:nvPr/>
        </p:nvSpPr>
        <p:spPr>
          <a:xfrm>
            <a:off x="551725" y="5944011"/>
            <a:ext cx="2403300" cy="6498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ja" sz="2400"/>
              <a:t>CSV</a:t>
            </a:r>
            <a:endParaRPr sz="2400">
              <a:latin typeface="MS PGothic"/>
              <a:ea typeface="MS PGothic"/>
              <a:cs typeface="MS PGothic"/>
              <a:sym typeface="MS PGothic"/>
            </a:endParaRPr>
          </a:p>
        </p:txBody>
      </p:sp>
      <p:sp>
        <p:nvSpPr>
          <p:cNvPr id="74" name="Google Shape;74;p14"/>
          <p:cNvSpPr/>
          <p:nvPr/>
        </p:nvSpPr>
        <p:spPr>
          <a:xfrm>
            <a:off x="2841341" y="5041463"/>
            <a:ext cx="960600" cy="589800"/>
          </a:xfrm>
          <a:prstGeom prst="rightArrow">
            <a:avLst>
              <a:gd fmla="val 50000" name="adj1"/>
              <a:gd fmla="val 50000" name="adj2"/>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14"/>
          <p:cNvSpPr/>
          <p:nvPr/>
        </p:nvSpPr>
        <p:spPr>
          <a:xfrm rot="900242">
            <a:off x="2841307" y="4374746"/>
            <a:ext cx="960651" cy="589810"/>
          </a:xfrm>
          <a:prstGeom prst="rightArrow">
            <a:avLst>
              <a:gd fmla="val 50000" name="adj1"/>
              <a:gd fmla="val 50000" name="adj2"/>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4"/>
          <p:cNvSpPr/>
          <p:nvPr/>
        </p:nvSpPr>
        <p:spPr>
          <a:xfrm rot="-900242">
            <a:off x="2841298" y="5708187"/>
            <a:ext cx="960651" cy="589810"/>
          </a:xfrm>
          <a:prstGeom prst="rightArrow">
            <a:avLst>
              <a:gd fmla="val 50000" name="adj1"/>
              <a:gd fmla="val 50000" name="adj2"/>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14"/>
          <p:cNvSpPr/>
          <p:nvPr/>
        </p:nvSpPr>
        <p:spPr>
          <a:xfrm rot="900242">
            <a:off x="5609707" y="5555021"/>
            <a:ext cx="960651" cy="589810"/>
          </a:xfrm>
          <a:prstGeom prst="rightArrow">
            <a:avLst>
              <a:gd fmla="val 50000" name="adj1"/>
              <a:gd fmla="val 50000" name="adj2"/>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14"/>
          <p:cNvSpPr/>
          <p:nvPr/>
        </p:nvSpPr>
        <p:spPr>
          <a:xfrm>
            <a:off x="6491500" y="5878894"/>
            <a:ext cx="2200200" cy="780000"/>
          </a:xfrm>
          <a:prstGeom prst="ellipse">
            <a:avLst/>
          </a:pr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14"/>
          <p:cNvSpPr txBox="1"/>
          <p:nvPr/>
        </p:nvSpPr>
        <p:spPr>
          <a:xfrm>
            <a:off x="6389950" y="5944011"/>
            <a:ext cx="2403300" cy="6498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ja" sz="2400"/>
              <a:t>オープンデータ</a:t>
            </a:r>
            <a:endParaRPr sz="2400">
              <a:latin typeface="MS PGothic"/>
              <a:ea typeface="MS PGothic"/>
              <a:cs typeface="MS PGothic"/>
              <a:sym typeface="MS PGothic"/>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3" name="Shape 83"/>
        <p:cNvGrpSpPr/>
        <p:nvPr/>
      </p:nvGrpSpPr>
      <p:grpSpPr>
        <a:xfrm>
          <a:off x="0" y="0"/>
          <a:ext cx="0" cy="0"/>
          <a:chOff x="0" y="0"/>
          <a:chExt cx="0" cy="0"/>
        </a:xfrm>
      </p:grpSpPr>
      <p:sp>
        <p:nvSpPr>
          <p:cNvPr id="84" name="Google Shape;84;p15"/>
          <p:cNvSpPr txBox="1"/>
          <p:nvPr>
            <p:ph type="title"/>
          </p:nvPr>
        </p:nvSpPr>
        <p:spPr>
          <a:xfrm>
            <a:off x="311700" y="364775"/>
            <a:ext cx="8520600" cy="127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ja" sz="3200">
                <a:latin typeface="MS PGothic"/>
                <a:ea typeface="MS PGothic"/>
                <a:cs typeface="MS PGothic"/>
                <a:sym typeface="MS PGothic"/>
              </a:rPr>
              <a:t>ホームページ更新システム「ｅメイド」</a:t>
            </a:r>
            <a:endParaRPr sz="3200">
              <a:latin typeface="MS PGothic"/>
              <a:ea typeface="MS PGothic"/>
              <a:cs typeface="MS PGothic"/>
              <a:sym typeface="MS PGothic"/>
            </a:endParaRPr>
          </a:p>
        </p:txBody>
      </p:sp>
      <p:sp>
        <p:nvSpPr>
          <p:cNvPr id="85" name="Google Shape;85;p15"/>
          <p:cNvSpPr txBox="1"/>
          <p:nvPr/>
        </p:nvSpPr>
        <p:spPr>
          <a:xfrm>
            <a:off x="486375" y="1269750"/>
            <a:ext cx="8618700" cy="2305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ja" sz="2000">
                <a:solidFill>
                  <a:srgbClr val="92D050"/>
                </a:solidFill>
                <a:latin typeface="MS PGothic"/>
                <a:ea typeface="MS PGothic"/>
                <a:cs typeface="MS PGothic"/>
                <a:sym typeface="MS PGothic"/>
              </a:rPr>
              <a:t>●</a:t>
            </a:r>
            <a:r>
              <a:rPr lang="ja" sz="2000">
                <a:solidFill>
                  <a:schemeClr val="dk1"/>
                </a:solidFill>
                <a:latin typeface="MS PGothic"/>
                <a:ea typeface="MS PGothic"/>
                <a:cs typeface="MS PGothic"/>
                <a:sym typeface="MS PGothic"/>
              </a:rPr>
              <a:t>eメイドは、ホームページや印刷物を制作する紀伊民報のシステム。</a:t>
            </a:r>
            <a:endParaRPr sz="2000">
              <a:solidFill>
                <a:schemeClr val="dk1"/>
              </a:solidFill>
              <a:latin typeface="MS PGothic"/>
              <a:ea typeface="MS PGothic"/>
              <a:cs typeface="MS PGothic"/>
              <a:sym typeface="MS PGothic"/>
            </a:endParaRPr>
          </a:p>
          <a:p>
            <a:pPr indent="0" lvl="0" marL="0" rtl="0" algn="l">
              <a:lnSpc>
                <a:spcPct val="115000"/>
              </a:lnSpc>
              <a:spcBef>
                <a:spcPts val="0"/>
              </a:spcBef>
              <a:spcAft>
                <a:spcPts val="0"/>
              </a:spcAft>
              <a:buNone/>
            </a:pPr>
            <a:r>
              <a:rPr lang="ja" sz="2000">
                <a:solidFill>
                  <a:srgbClr val="92D050"/>
                </a:solidFill>
                <a:latin typeface="MS PGothic"/>
                <a:ea typeface="MS PGothic"/>
                <a:cs typeface="MS PGothic"/>
                <a:sym typeface="MS PGothic"/>
              </a:rPr>
              <a:t>●</a:t>
            </a:r>
            <a:r>
              <a:rPr lang="ja" sz="2000">
                <a:solidFill>
                  <a:schemeClr val="dk1"/>
                </a:solidFill>
                <a:latin typeface="MS PGothic"/>
                <a:ea typeface="MS PGothic"/>
                <a:cs typeface="MS PGothic"/>
                <a:sym typeface="MS PGothic"/>
              </a:rPr>
              <a:t>さまざまAPIのサービスや、CSVからもインプットとアウトプットが可能。</a:t>
            </a:r>
            <a:endParaRPr sz="2000">
              <a:solidFill>
                <a:schemeClr val="dk1"/>
              </a:solidFill>
              <a:latin typeface="MS PGothic"/>
              <a:ea typeface="MS PGothic"/>
              <a:cs typeface="MS PGothic"/>
              <a:sym typeface="MS PGothic"/>
            </a:endParaRPr>
          </a:p>
          <a:p>
            <a:pPr indent="0" lvl="0" marL="0" rtl="0" algn="l">
              <a:lnSpc>
                <a:spcPct val="115000"/>
              </a:lnSpc>
              <a:spcBef>
                <a:spcPts val="0"/>
              </a:spcBef>
              <a:spcAft>
                <a:spcPts val="0"/>
              </a:spcAft>
              <a:buNone/>
            </a:pPr>
            <a:r>
              <a:t/>
            </a:r>
            <a:endParaRPr sz="2000">
              <a:solidFill>
                <a:schemeClr val="dk1"/>
              </a:solidFill>
              <a:latin typeface="MS PGothic"/>
              <a:ea typeface="MS PGothic"/>
              <a:cs typeface="MS PGothic"/>
              <a:sym typeface="MS PGothic"/>
            </a:endParaRPr>
          </a:p>
          <a:p>
            <a:pPr indent="0" lvl="0" marL="0" rtl="0" algn="l">
              <a:lnSpc>
                <a:spcPct val="115000"/>
              </a:lnSpc>
              <a:spcBef>
                <a:spcPts val="0"/>
              </a:spcBef>
              <a:spcAft>
                <a:spcPts val="0"/>
              </a:spcAft>
              <a:buNone/>
            </a:pPr>
            <a:r>
              <a:rPr b="1" lang="ja" sz="2000">
                <a:solidFill>
                  <a:srgbClr val="FF0000"/>
                </a:solidFill>
                <a:latin typeface="MS PGothic"/>
                <a:ea typeface="MS PGothic"/>
                <a:cs typeface="MS PGothic"/>
                <a:sym typeface="MS PGothic"/>
              </a:rPr>
              <a:t>和歌山ローカルナレッジでは、下記を使用して、情報流通の促進を図る</a:t>
            </a:r>
            <a:endParaRPr b="1" sz="2000">
              <a:solidFill>
                <a:srgbClr val="FF0000"/>
              </a:solidFill>
              <a:latin typeface="MS PGothic"/>
              <a:ea typeface="MS PGothic"/>
              <a:cs typeface="MS PGothic"/>
              <a:sym typeface="MS PGothic"/>
            </a:endParaRPr>
          </a:p>
          <a:p>
            <a:pPr indent="0" lvl="0" marL="0" rtl="0" algn="l">
              <a:lnSpc>
                <a:spcPct val="115000"/>
              </a:lnSpc>
              <a:spcBef>
                <a:spcPts val="0"/>
              </a:spcBef>
              <a:spcAft>
                <a:spcPts val="0"/>
              </a:spcAft>
              <a:buNone/>
            </a:pPr>
            <a:r>
              <a:rPr lang="ja" sz="2000">
                <a:solidFill>
                  <a:srgbClr val="92D050"/>
                </a:solidFill>
                <a:latin typeface="MS PGothic"/>
                <a:ea typeface="MS PGothic"/>
                <a:cs typeface="MS PGothic"/>
                <a:sym typeface="MS PGothic"/>
              </a:rPr>
              <a:t>●</a:t>
            </a:r>
            <a:r>
              <a:rPr lang="ja" sz="2000">
                <a:solidFill>
                  <a:schemeClr val="dk1"/>
                </a:solidFill>
                <a:latin typeface="MS PGothic"/>
                <a:ea typeface="MS PGothic"/>
                <a:cs typeface="MS PGothic"/>
                <a:sym typeface="MS PGothic"/>
              </a:rPr>
              <a:t>LocalWikiからAPIで情報を取得し、WEBサイトや印刷物を生成する仕組み</a:t>
            </a:r>
            <a:endParaRPr sz="2000">
              <a:solidFill>
                <a:schemeClr val="dk1"/>
              </a:solidFill>
              <a:latin typeface="MS PGothic"/>
              <a:ea typeface="MS PGothic"/>
              <a:cs typeface="MS PGothic"/>
              <a:sym typeface="MS PGothic"/>
            </a:endParaRPr>
          </a:p>
          <a:p>
            <a:pPr indent="0" lvl="0" marL="0" rtl="0" algn="l">
              <a:lnSpc>
                <a:spcPct val="115000"/>
              </a:lnSpc>
              <a:spcBef>
                <a:spcPts val="0"/>
              </a:spcBef>
              <a:spcAft>
                <a:spcPts val="0"/>
              </a:spcAft>
              <a:buNone/>
            </a:pPr>
            <a:r>
              <a:rPr lang="ja" sz="2000">
                <a:solidFill>
                  <a:srgbClr val="92D050"/>
                </a:solidFill>
                <a:latin typeface="MS PGothic"/>
                <a:ea typeface="MS PGothic"/>
                <a:cs typeface="MS PGothic"/>
                <a:sym typeface="MS PGothic"/>
              </a:rPr>
              <a:t>●</a:t>
            </a:r>
            <a:r>
              <a:rPr lang="ja" sz="2000">
                <a:solidFill>
                  <a:schemeClr val="dk1"/>
                </a:solidFill>
                <a:latin typeface="MS PGothic"/>
                <a:ea typeface="MS PGothic"/>
                <a:cs typeface="MS PGothic"/>
                <a:sym typeface="MS PGothic"/>
              </a:rPr>
              <a:t>CSVデータから、WEBサイトを生成する仕組み</a:t>
            </a:r>
            <a:endParaRPr sz="1800">
              <a:solidFill>
                <a:schemeClr val="dk1"/>
              </a:solidFill>
              <a:latin typeface="MS PGothic"/>
              <a:ea typeface="MS PGothic"/>
              <a:cs typeface="MS PGothic"/>
              <a:sym typeface="MS PGothic"/>
            </a:endParaRPr>
          </a:p>
        </p:txBody>
      </p:sp>
      <p:pic>
        <p:nvPicPr>
          <p:cNvPr id="86" name="Google Shape;86;p15"/>
          <p:cNvPicPr preferRelativeResize="0"/>
          <p:nvPr/>
        </p:nvPicPr>
        <p:blipFill>
          <a:blip r:embed="rId4">
            <a:alphaModFix/>
          </a:blip>
          <a:stretch>
            <a:fillRect/>
          </a:stretch>
        </p:blipFill>
        <p:spPr>
          <a:xfrm>
            <a:off x="4754043" y="4097736"/>
            <a:ext cx="1816129" cy="2218248"/>
          </a:xfrm>
          <a:prstGeom prst="rect">
            <a:avLst/>
          </a:prstGeom>
          <a:noFill/>
          <a:ln>
            <a:noFill/>
          </a:ln>
        </p:spPr>
      </p:pic>
      <p:pic>
        <p:nvPicPr>
          <p:cNvPr id="87" name="Google Shape;87;p15"/>
          <p:cNvPicPr preferRelativeResize="0"/>
          <p:nvPr/>
        </p:nvPicPr>
        <p:blipFill>
          <a:blip r:embed="rId5">
            <a:alphaModFix/>
          </a:blip>
          <a:stretch>
            <a:fillRect/>
          </a:stretch>
        </p:blipFill>
        <p:spPr>
          <a:xfrm>
            <a:off x="7255118" y="4091719"/>
            <a:ext cx="1577116" cy="2230269"/>
          </a:xfrm>
          <a:prstGeom prst="rect">
            <a:avLst/>
          </a:prstGeom>
          <a:noFill/>
          <a:ln>
            <a:noFill/>
          </a:ln>
        </p:spPr>
      </p:pic>
      <p:sp>
        <p:nvSpPr>
          <p:cNvPr id="88" name="Google Shape;88;p15"/>
          <p:cNvSpPr txBox="1"/>
          <p:nvPr/>
        </p:nvSpPr>
        <p:spPr>
          <a:xfrm>
            <a:off x="4718200" y="3846625"/>
            <a:ext cx="1445700" cy="2931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ja"/>
              <a:t>WEBサイト</a:t>
            </a:r>
            <a:endParaRPr/>
          </a:p>
        </p:txBody>
      </p:sp>
      <p:sp>
        <p:nvSpPr>
          <p:cNvPr id="89" name="Google Shape;89;p15"/>
          <p:cNvSpPr txBox="1"/>
          <p:nvPr/>
        </p:nvSpPr>
        <p:spPr>
          <a:xfrm>
            <a:off x="7256937" y="3846613"/>
            <a:ext cx="1445700" cy="2931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ja"/>
              <a:t>印刷物（PDF）</a:t>
            </a:r>
            <a:endParaRPr/>
          </a:p>
        </p:txBody>
      </p:sp>
      <p:sp>
        <p:nvSpPr>
          <p:cNvPr id="90" name="Google Shape;90;p15"/>
          <p:cNvSpPr/>
          <p:nvPr/>
        </p:nvSpPr>
        <p:spPr>
          <a:xfrm>
            <a:off x="213650" y="3740963"/>
            <a:ext cx="4755942" cy="2931768"/>
          </a:xfrm>
          <a:prstGeom prst="irregularSeal1">
            <a:avLst/>
          </a:prstGeom>
          <a:solidFill>
            <a:srgbClr val="FFD9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15"/>
          <p:cNvSpPr txBox="1"/>
          <p:nvPr/>
        </p:nvSpPr>
        <p:spPr>
          <a:xfrm>
            <a:off x="13586" y="4541313"/>
            <a:ext cx="5156100" cy="1357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ja" sz="3200">
                <a:solidFill>
                  <a:srgbClr val="000000"/>
                </a:solidFill>
                <a:latin typeface="MS PGothic"/>
                <a:ea typeface="MS PGothic"/>
                <a:cs typeface="MS PGothic"/>
                <a:sym typeface="MS PGothic"/>
              </a:rPr>
              <a:t>CC BYライセンス</a:t>
            </a:r>
            <a:br>
              <a:rPr lang="ja" sz="3200">
                <a:solidFill>
                  <a:srgbClr val="000000"/>
                </a:solidFill>
                <a:latin typeface="MS PGothic"/>
                <a:ea typeface="MS PGothic"/>
                <a:cs typeface="MS PGothic"/>
                <a:sym typeface="MS PGothic"/>
              </a:rPr>
            </a:br>
            <a:r>
              <a:rPr lang="ja" sz="2400">
                <a:solidFill>
                  <a:srgbClr val="000000"/>
                </a:solidFill>
                <a:latin typeface="MS PGothic"/>
                <a:ea typeface="MS PGothic"/>
                <a:cs typeface="MS PGothic"/>
                <a:sym typeface="MS PGothic"/>
              </a:rPr>
              <a:t>(二次利用、再配布が自由)</a:t>
            </a:r>
            <a:endParaRPr sz="2400">
              <a:latin typeface="MS PGothic"/>
              <a:ea typeface="MS PGothic"/>
              <a:cs typeface="MS PGothic"/>
              <a:sym typeface="MS PGothic"/>
            </a:endParaRPr>
          </a:p>
        </p:txBody>
      </p:sp>
      <p:pic>
        <p:nvPicPr>
          <p:cNvPr id="92" name="Google Shape;92;p15"/>
          <p:cNvPicPr preferRelativeResize="0"/>
          <p:nvPr/>
        </p:nvPicPr>
        <p:blipFill>
          <a:blip r:embed="rId6">
            <a:alphaModFix/>
          </a:blip>
          <a:stretch>
            <a:fillRect/>
          </a:stretch>
        </p:blipFill>
        <p:spPr>
          <a:xfrm>
            <a:off x="7255123" y="4091723"/>
            <a:ext cx="1577100" cy="2228580"/>
          </a:xfrm>
          <a:prstGeom prst="rect">
            <a:avLst/>
          </a:prstGeom>
          <a:noFill/>
          <a:ln>
            <a:noFill/>
          </a:ln>
        </p:spPr>
      </p:pic>
      <p:pic>
        <p:nvPicPr>
          <p:cNvPr id="93" name="Google Shape;93;p15"/>
          <p:cNvPicPr preferRelativeResize="0"/>
          <p:nvPr/>
        </p:nvPicPr>
        <p:blipFill>
          <a:blip r:embed="rId7">
            <a:alphaModFix/>
          </a:blip>
          <a:stretch>
            <a:fillRect/>
          </a:stretch>
        </p:blipFill>
        <p:spPr>
          <a:xfrm>
            <a:off x="4754050" y="4091725"/>
            <a:ext cx="1816125" cy="2413892"/>
          </a:xfrm>
          <a:prstGeom prst="rect">
            <a:avLst/>
          </a:prstGeom>
          <a:noFill/>
          <a:ln>
            <a:noFill/>
          </a:ln>
        </p:spPr>
      </p:pic>
      <p:grpSp>
        <p:nvGrpSpPr>
          <p:cNvPr id="94" name="Google Shape;94;p15"/>
          <p:cNvGrpSpPr/>
          <p:nvPr/>
        </p:nvGrpSpPr>
        <p:grpSpPr>
          <a:xfrm>
            <a:off x="6091798" y="4442403"/>
            <a:ext cx="1062840" cy="2230314"/>
            <a:chOff x="7016025" y="225600"/>
            <a:chExt cx="1816200" cy="3811200"/>
          </a:xfrm>
        </p:grpSpPr>
        <p:sp>
          <p:nvSpPr>
            <p:cNvPr id="95" name="Google Shape;95;p15"/>
            <p:cNvSpPr/>
            <p:nvPr/>
          </p:nvSpPr>
          <p:spPr>
            <a:xfrm>
              <a:off x="7039413" y="236838"/>
              <a:ext cx="1769400" cy="3788700"/>
            </a:xfrm>
            <a:prstGeom prst="roundRect">
              <a:avLst>
                <a:gd fmla="val 16667"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96" name="Google Shape;96;p15"/>
            <p:cNvPicPr preferRelativeResize="0"/>
            <p:nvPr/>
          </p:nvPicPr>
          <p:blipFill>
            <a:blip r:embed="rId8">
              <a:alphaModFix/>
            </a:blip>
            <a:stretch>
              <a:fillRect/>
            </a:stretch>
          </p:blipFill>
          <p:spPr>
            <a:xfrm>
              <a:off x="7058224" y="375550"/>
              <a:ext cx="1731800" cy="3593279"/>
            </a:xfrm>
            <a:prstGeom prst="rect">
              <a:avLst/>
            </a:prstGeom>
            <a:noFill/>
            <a:ln>
              <a:noFill/>
            </a:ln>
          </p:spPr>
        </p:pic>
        <p:pic>
          <p:nvPicPr>
            <p:cNvPr id="97" name="Google Shape;97;p15"/>
            <p:cNvPicPr preferRelativeResize="0"/>
            <p:nvPr/>
          </p:nvPicPr>
          <p:blipFill rotWithShape="1">
            <a:blip r:embed="rId9">
              <a:alphaModFix/>
            </a:blip>
            <a:srcRect b="1762" l="3134" r="3841" t="1375"/>
            <a:stretch/>
          </p:blipFill>
          <p:spPr>
            <a:xfrm>
              <a:off x="7016025" y="225600"/>
              <a:ext cx="1816200" cy="3811200"/>
            </a:xfrm>
            <a:prstGeom prst="roundRect">
              <a:avLst>
                <a:gd fmla="val 16667" name="adj"/>
              </a:avLst>
            </a:prstGeom>
            <a:noFill/>
            <a:ln>
              <a:noFill/>
            </a:ln>
          </p:spPr>
        </p:pic>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1" name="Shape 101"/>
        <p:cNvGrpSpPr/>
        <p:nvPr/>
      </p:nvGrpSpPr>
      <p:grpSpPr>
        <a:xfrm>
          <a:off x="0" y="0"/>
          <a:ext cx="0" cy="0"/>
          <a:chOff x="0" y="0"/>
          <a:chExt cx="0" cy="0"/>
        </a:xfrm>
      </p:grpSpPr>
      <p:sp>
        <p:nvSpPr>
          <p:cNvPr id="102" name="Google Shape;102;p16"/>
          <p:cNvSpPr txBox="1"/>
          <p:nvPr>
            <p:ph type="title"/>
          </p:nvPr>
        </p:nvSpPr>
        <p:spPr>
          <a:xfrm>
            <a:off x="311700" y="364775"/>
            <a:ext cx="8520600" cy="127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ja" sz="3200">
                <a:latin typeface="MS PGothic"/>
                <a:ea typeface="MS PGothic"/>
                <a:cs typeface="MS PGothic"/>
                <a:sym typeface="MS PGothic"/>
              </a:rPr>
              <a:t>アーバンデータチャレンジ2020の活動紹介</a:t>
            </a:r>
            <a:endParaRPr sz="3200">
              <a:latin typeface="MS PGothic"/>
              <a:ea typeface="MS PGothic"/>
              <a:cs typeface="MS PGothic"/>
              <a:sym typeface="MS PGothic"/>
            </a:endParaRPr>
          </a:p>
        </p:txBody>
      </p:sp>
      <p:sp>
        <p:nvSpPr>
          <p:cNvPr id="103" name="Google Shape;103;p16"/>
          <p:cNvSpPr txBox="1"/>
          <p:nvPr/>
        </p:nvSpPr>
        <p:spPr>
          <a:xfrm>
            <a:off x="486375" y="1574550"/>
            <a:ext cx="8618700" cy="5135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ja" sz="2800">
                <a:solidFill>
                  <a:srgbClr val="FF9900"/>
                </a:solidFill>
                <a:latin typeface="MS PGothic"/>
                <a:ea typeface="MS PGothic"/>
                <a:cs typeface="MS PGothic"/>
                <a:sym typeface="MS PGothic"/>
              </a:rPr>
              <a:t>●</a:t>
            </a:r>
            <a:r>
              <a:rPr lang="ja" sz="2800">
                <a:solidFill>
                  <a:schemeClr val="dk1"/>
                </a:solidFill>
                <a:latin typeface="MS PGothic"/>
                <a:ea typeface="MS PGothic"/>
                <a:cs typeface="MS PGothic"/>
                <a:sym typeface="MS PGothic"/>
              </a:rPr>
              <a:t>南方熊楠を知る</a:t>
            </a:r>
            <a:endParaRPr sz="2800">
              <a:solidFill>
                <a:schemeClr val="dk1"/>
              </a:solidFill>
              <a:latin typeface="MS PGothic"/>
              <a:ea typeface="MS PGothic"/>
              <a:cs typeface="MS PGothic"/>
              <a:sym typeface="MS PGothic"/>
            </a:endParaRPr>
          </a:p>
          <a:p>
            <a:pPr indent="0" lvl="0" marL="0" rtl="0" algn="l">
              <a:lnSpc>
                <a:spcPct val="115000"/>
              </a:lnSpc>
              <a:spcBef>
                <a:spcPts val="0"/>
              </a:spcBef>
              <a:spcAft>
                <a:spcPts val="0"/>
              </a:spcAft>
              <a:buNone/>
            </a:pPr>
            <a:r>
              <a:rPr lang="ja" sz="2800">
                <a:solidFill>
                  <a:schemeClr val="dk1"/>
                </a:solidFill>
                <a:latin typeface="MS PGothic"/>
                <a:ea typeface="MS PGothic"/>
                <a:cs typeface="MS PGothic"/>
                <a:sym typeface="MS PGothic"/>
              </a:rPr>
              <a:t>　　～南方熊楠顕彰館資料とジャパンサーチを活用した</a:t>
            </a:r>
            <a:endParaRPr sz="2800">
              <a:solidFill>
                <a:schemeClr val="dk1"/>
              </a:solidFill>
              <a:latin typeface="MS PGothic"/>
              <a:ea typeface="MS PGothic"/>
              <a:cs typeface="MS PGothic"/>
              <a:sym typeface="MS PGothic"/>
            </a:endParaRPr>
          </a:p>
          <a:p>
            <a:pPr indent="0" lvl="0" marL="0" rtl="0" algn="l">
              <a:lnSpc>
                <a:spcPct val="115000"/>
              </a:lnSpc>
              <a:spcBef>
                <a:spcPts val="0"/>
              </a:spcBef>
              <a:spcAft>
                <a:spcPts val="0"/>
              </a:spcAft>
              <a:buNone/>
            </a:pPr>
            <a:r>
              <a:rPr lang="ja" sz="2800">
                <a:solidFill>
                  <a:schemeClr val="dk1"/>
                </a:solidFill>
                <a:latin typeface="MS PGothic"/>
                <a:ea typeface="MS PGothic"/>
                <a:cs typeface="MS PGothic"/>
                <a:sym typeface="MS PGothic"/>
              </a:rPr>
              <a:t>　　地域資源発見プロジェクト～</a:t>
            </a:r>
            <a:endParaRPr sz="2800">
              <a:solidFill>
                <a:schemeClr val="dk1"/>
              </a:solidFill>
              <a:latin typeface="MS PGothic"/>
              <a:ea typeface="MS PGothic"/>
              <a:cs typeface="MS PGothic"/>
              <a:sym typeface="MS PGothic"/>
            </a:endParaRPr>
          </a:p>
          <a:p>
            <a:pPr indent="0" lvl="0" marL="0" rtl="0" algn="l">
              <a:lnSpc>
                <a:spcPct val="115000"/>
              </a:lnSpc>
              <a:spcBef>
                <a:spcPts val="0"/>
              </a:spcBef>
              <a:spcAft>
                <a:spcPts val="0"/>
              </a:spcAft>
              <a:buNone/>
            </a:pPr>
            <a:r>
              <a:rPr lang="ja" sz="2800">
                <a:solidFill>
                  <a:schemeClr val="dk1"/>
                </a:solidFill>
                <a:latin typeface="MS PGothic"/>
                <a:ea typeface="MS PGothic"/>
                <a:cs typeface="MS PGothic"/>
                <a:sym typeface="MS PGothic"/>
              </a:rPr>
              <a:t>　　【主催：南紀こどもステーション】</a:t>
            </a:r>
            <a:endParaRPr sz="2800">
              <a:solidFill>
                <a:schemeClr val="dk1"/>
              </a:solidFill>
              <a:latin typeface="MS PGothic"/>
              <a:ea typeface="MS PGothic"/>
              <a:cs typeface="MS PGothic"/>
              <a:sym typeface="MS PGothic"/>
            </a:endParaRPr>
          </a:p>
          <a:p>
            <a:pPr indent="0" lvl="0" marL="0" rtl="0" algn="l">
              <a:lnSpc>
                <a:spcPct val="115000"/>
              </a:lnSpc>
              <a:spcBef>
                <a:spcPts val="0"/>
              </a:spcBef>
              <a:spcAft>
                <a:spcPts val="0"/>
              </a:spcAft>
              <a:buNone/>
            </a:pPr>
            <a:r>
              <a:t/>
            </a:r>
            <a:endParaRPr sz="2800">
              <a:solidFill>
                <a:schemeClr val="dk1"/>
              </a:solidFill>
              <a:latin typeface="MS PGothic"/>
              <a:ea typeface="MS PGothic"/>
              <a:cs typeface="MS PGothic"/>
              <a:sym typeface="MS PGothic"/>
            </a:endParaRPr>
          </a:p>
          <a:p>
            <a:pPr indent="0" lvl="0" marL="0" rtl="0" algn="l">
              <a:lnSpc>
                <a:spcPct val="115000"/>
              </a:lnSpc>
              <a:spcBef>
                <a:spcPts val="0"/>
              </a:spcBef>
              <a:spcAft>
                <a:spcPts val="0"/>
              </a:spcAft>
              <a:buClr>
                <a:schemeClr val="dk1"/>
              </a:buClr>
              <a:buSzPts val="1100"/>
              <a:buFont typeface="Arial"/>
              <a:buNone/>
            </a:pPr>
            <a:r>
              <a:rPr lang="ja" sz="2800">
                <a:solidFill>
                  <a:srgbClr val="FF9900"/>
                </a:solidFill>
                <a:latin typeface="MS PGothic"/>
                <a:ea typeface="MS PGothic"/>
                <a:cs typeface="MS PGothic"/>
                <a:sym typeface="MS PGothic"/>
              </a:rPr>
              <a:t>●</a:t>
            </a:r>
            <a:r>
              <a:rPr lang="ja" sz="2800">
                <a:solidFill>
                  <a:schemeClr val="dk1"/>
                </a:solidFill>
                <a:latin typeface="MS PGothic"/>
                <a:ea typeface="MS PGothic"/>
                <a:cs typeface="MS PGothic"/>
                <a:sym typeface="MS PGothic"/>
              </a:rPr>
              <a:t>串本古座高校CGS部</a:t>
            </a:r>
            <a:br>
              <a:rPr lang="ja" sz="2800">
                <a:solidFill>
                  <a:schemeClr val="dk1"/>
                </a:solidFill>
                <a:latin typeface="MS PGothic"/>
                <a:ea typeface="MS PGothic"/>
                <a:cs typeface="MS PGothic"/>
                <a:sym typeface="MS PGothic"/>
              </a:rPr>
            </a:br>
            <a:r>
              <a:rPr lang="ja" sz="2800">
                <a:solidFill>
                  <a:schemeClr val="dk1"/>
                </a:solidFill>
                <a:latin typeface="MS PGothic"/>
                <a:ea typeface="MS PGothic"/>
                <a:cs typeface="MS PGothic"/>
                <a:sym typeface="MS PGothic"/>
              </a:rPr>
              <a:t>　　２０２１年　ワーケーションマッピングとアイデアソン</a:t>
            </a:r>
            <a:br>
              <a:rPr lang="ja" sz="2800">
                <a:solidFill>
                  <a:schemeClr val="dk1"/>
                </a:solidFill>
                <a:latin typeface="MS PGothic"/>
                <a:ea typeface="MS PGothic"/>
                <a:cs typeface="MS PGothic"/>
                <a:sym typeface="MS PGothic"/>
              </a:rPr>
            </a:br>
            <a:r>
              <a:rPr lang="ja" sz="2800">
                <a:solidFill>
                  <a:schemeClr val="dk1"/>
                </a:solidFill>
                <a:latin typeface="MS PGothic"/>
                <a:ea typeface="MS PGothic"/>
                <a:cs typeface="MS PGothic"/>
                <a:sym typeface="MS PGothic"/>
              </a:rPr>
              <a:t>　　【主催：串本古座高校CGS部】</a:t>
            </a:r>
            <a:endParaRPr sz="2800">
              <a:solidFill>
                <a:schemeClr val="dk1"/>
              </a:solidFill>
              <a:latin typeface="MS PGothic"/>
              <a:ea typeface="MS PGothic"/>
              <a:cs typeface="MS PGothic"/>
              <a:sym typeface="MS PGothic"/>
            </a:endParaRPr>
          </a:p>
          <a:p>
            <a:pPr indent="0" lvl="0" marL="0" rtl="0" algn="l">
              <a:lnSpc>
                <a:spcPct val="115000"/>
              </a:lnSpc>
              <a:spcBef>
                <a:spcPts val="0"/>
              </a:spcBef>
              <a:spcAft>
                <a:spcPts val="0"/>
              </a:spcAft>
              <a:buNone/>
            </a:pPr>
            <a:r>
              <a:t/>
            </a:r>
            <a:endParaRPr sz="2200">
              <a:solidFill>
                <a:schemeClr val="dk1"/>
              </a:solidFill>
              <a:latin typeface="MS PGothic"/>
              <a:ea typeface="MS PGothic"/>
              <a:cs typeface="MS PGothic"/>
              <a:sym typeface="MS PGothic"/>
            </a:endParaRPr>
          </a:p>
          <a:p>
            <a:pPr indent="0" lvl="0" marL="0" rtl="0" algn="l">
              <a:lnSpc>
                <a:spcPct val="115000"/>
              </a:lnSpc>
              <a:spcBef>
                <a:spcPts val="0"/>
              </a:spcBef>
              <a:spcAft>
                <a:spcPts val="0"/>
              </a:spcAft>
              <a:buClr>
                <a:schemeClr val="dk1"/>
              </a:buClr>
              <a:buSzPts val="1100"/>
              <a:buFont typeface="Arial"/>
              <a:buNone/>
            </a:pPr>
            <a:r>
              <a:rPr lang="ja" sz="2400">
                <a:solidFill>
                  <a:schemeClr val="dk1"/>
                </a:solidFill>
                <a:latin typeface="MS PGothic"/>
                <a:ea typeface="MS PGothic"/>
                <a:cs typeface="MS PGothic"/>
                <a:sym typeface="MS PGothic"/>
              </a:rPr>
              <a:t>リンク集：</a:t>
            </a:r>
            <a:r>
              <a:rPr lang="ja" sz="2400" u="sng">
                <a:solidFill>
                  <a:schemeClr val="hlink"/>
                </a:solidFill>
                <a:latin typeface="MS PGothic"/>
                <a:ea typeface="MS PGothic"/>
                <a:cs typeface="MS PGothic"/>
                <a:sym typeface="MS PGothic"/>
                <a:hlinkClick r:id="rId4"/>
              </a:rPr>
              <a:t>http://wlk.civic.style/udc2020/</a:t>
            </a:r>
            <a:endParaRPr sz="2200">
              <a:solidFill>
                <a:schemeClr val="dk1"/>
              </a:solidFill>
              <a:latin typeface="MS PGothic"/>
              <a:ea typeface="MS PGothic"/>
              <a:cs typeface="MS PGothic"/>
              <a:sym typeface="MS PGothic"/>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7" name="Shape 107"/>
        <p:cNvGrpSpPr/>
        <p:nvPr/>
      </p:nvGrpSpPr>
      <p:grpSpPr>
        <a:xfrm>
          <a:off x="0" y="0"/>
          <a:ext cx="0" cy="0"/>
          <a:chOff x="0" y="0"/>
          <a:chExt cx="0" cy="0"/>
        </a:xfrm>
      </p:grpSpPr>
      <p:sp>
        <p:nvSpPr>
          <p:cNvPr id="108" name="Google Shape;108;p17"/>
          <p:cNvSpPr txBox="1"/>
          <p:nvPr/>
        </p:nvSpPr>
        <p:spPr>
          <a:xfrm>
            <a:off x="235500" y="0"/>
            <a:ext cx="5732100" cy="4281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ja" sz="1800">
                <a:solidFill>
                  <a:schemeClr val="lt1"/>
                </a:solidFill>
                <a:latin typeface="MS PGothic"/>
                <a:ea typeface="MS PGothic"/>
                <a:cs typeface="MS PGothic"/>
                <a:sym typeface="MS PGothic"/>
              </a:rPr>
              <a:t>●</a:t>
            </a:r>
            <a:r>
              <a:rPr lang="ja" sz="1800">
                <a:solidFill>
                  <a:schemeClr val="dk1"/>
                </a:solidFill>
                <a:latin typeface="MS PGothic"/>
                <a:ea typeface="MS PGothic"/>
                <a:cs typeface="MS PGothic"/>
                <a:sym typeface="MS PGothic"/>
              </a:rPr>
              <a:t>LocalWikiの活用・オープンデータ化とアイデアソン</a:t>
            </a:r>
            <a:endParaRPr sz="1800">
              <a:solidFill>
                <a:schemeClr val="dk1"/>
              </a:solidFill>
              <a:latin typeface="MS PGothic"/>
              <a:ea typeface="MS PGothic"/>
              <a:cs typeface="MS PGothic"/>
              <a:sym typeface="MS PGothic"/>
            </a:endParaRPr>
          </a:p>
        </p:txBody>
      </p:sp>
      <p:sp>
        <p:nvSpPr>
          <p:cNvPr id="109" name="Google Shape;109;p17"/>
          <p:cNvSpPr txBox="1"/>
          <p:nvPr/>
        </p:nvSpPr>
        <p:spPr>
          <a:xfrm>
            <a:off x="486375" y="1498350"/>
            <a:ext cx="4686300" cy="5090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ja" sz="1600">
                <a:solidFill>
                  <a:srgbClr val="000000"/>
                </a:solidFill>
                <a:latin typeface="MS PGothic"/>
                <a:ea typeface="MS PGothic"/>
                <a:cs typeface="MS PGothic"/>
                <a:sym typeface="MS PGothic"/>
              </a:rPr>
              <a:t>【活動内容】</a:t>
            </a:r>
            <a:endParaRPr b="1" sz="1600">
              <a:solidFill>
                <a:srgbClr val="000000"/>
              </a:solidFill>
              <a:latin typeface="MS PGothic"/>
              <a:ea typeface="MS PGothic"/>
              <a:cs typeface="MS PGothic"/>
              <a:sym typeface="MS PGothic"/>
            </a:endParaRPr>
          </a:p>
          <a:p>
            <a:pPr indent="0" lvl="0" marL="0" rtl="0" algn="l">
              <a:lnSpc>
                <a:spcPct val="115000"/>
              </a:lnSpc>
              <a:spcBef>
                <a:spcPts val="0"/>
              </a:spcBef>
              <a:spcAft>
                <a:spcPts val="0"/>
              </a:spcAft>
              <a:buClr>
                <a:schemeClr val="dk1"/>
              </a:buClr>
              <a:buSzPts val="1100"/>
              <a:buFont typeface="Arial"/>
              <a:buNone/>
            </a:pPr>
            <a:r>
              <a:rPr lang="ja" sz="1300">
                <a:solidFill>
                  <a:schemeClr val="dk1"/>
                </a:solidFill>
                <a:latin typeface="MS PGothic"/>
                <a:ea typeface="MS PGothic"/>
                <a:cs typeface="MS PGothic"/>
                <a:sym typeface="MS PGothic"/>
              </a:rPr>
              <a:t>和歌山県は休暇を兼ねてリモートワークを行う労働形態「ワーケーション」の先進地域。和歌山県情報政策課の桐明祐治氏から、和歌山県におけるワーケーションの取り組みや特徴の説明を受け、ワーケーションのツアー行程を考えるアイデアソン。紀伊民報が開発したLoacalWikiやOSMにあるデータをWebサイトや印刷物に出力するシステムを使ってUDC提出作品とする。また、オープンデータとしても同サイトで公開する。</a:t>
            </a:r>
            <a:endParaRPr sz="1300">
              <a:solidFill>
                <a:schemeClr val="dk1"/>
              </a:solidFill>
              <a:latin typeface="MS PGothic"/>
              <a:ea typeface="MS PGothic"/>
              <a:cs typeface="MS PGothic"/>
              <a:sym typeface="MS PGothic"/>
            </a:endParaRPr>
          </a:p>
          <a:p>
            <a:pPr indent="0" lvl="0" marL="0" rtl="0" algn="l">
              <a:lnSpc>
                <a:spcPct val="115000"/>
              </a:lnSpc>
              <a:spcBef>
                <a:spcPts val="0"/>
              </a:spcBef>
              <a:spcAft>
                <a:spcPts val="0"/>
              </a:spcAft>
              <a:buNone/>
            </a:pPr>
            <a:r>
              <a:t/>
            </a:r>
            <a:endParaRPr sz="1600">
              <a:solidFill>
                <a:srgbClr val="000000"/>
              </a:solidFill>
              <a:latin typeface="MS PGothic"/>
              <a:ea typeface="MS PGothic"/>
              <a:cs typeface="MS PGothic"/>
              <a:sym typeface="MS PGothic"/>
            </a:endParaRPr>
          </a:p>
          <a:p>
            <a:pPr indent="0" lvl="0" marL="0" rtl="0" algn="l">
              <a:lnSpc>
                <a:spcPct val="115000"/>
              </a:lnSpc>
              <a:spcBef>
                <a:spcPts val="0"/>
              </a:spcBef>
              <a:spcAft>
                <a:spcPts val="0"/>
              </a:spcAft>
              <a:buNone/>
            </a:pPr>
            <a:r>
              <a:rPr b="1" lang="ja" sz="1600">
                <a:solidFill>
                  <a:srgbClr val="000000"/>
                </a:solidFill>
                <a:latin typeface="MS PGothic"/>
                <a:ea typeface="MS PGothic"/>
                <a:cs typeface="MS PGothic"/>
                <a:sym typeface="MS PGothic"/>
              </a:rPr>
              <a:t>【目的】</a:t>
            </a:r>
            <a:endParaRPr b="1" sz="1600">
              <a:solidFill>
                <a:srgbClr val="000000"/>
              </a:solidFill>
              <a:latin typeface="MS PGothic"/>
              <a:ea typeface="MS PGothic"/>
              <a:cs typeface="MS PGothic"/>
              <a:sym typeface="MS PGothic"/>
            </a:endParaRPr>
          </a:p>
          <a:p>
            <a:pPr indent="0" lvl="0" marL="0" rtl="0" algn="l">
              <a:lnSpc>
                <a:spcPct val="115000"/>
              </a:lnSpc>
              <a:spcBef>
                <a:spcPts val="0"/>
              </a:spcBef>
              <a:spcAft>
                <a:spcPts val="0"/>
              </a:spcAft>
              <a:buNone/>
            </a:pPr>
            <a:r>
              <a:rPr lang="ja" sz="1300">
                <a:solidFill>
                  <a:schemeClr val="dk1"/>
                </a:solidFill>
                <a:latin typeface="MS PGothic"/>
                <a:ea typeface="MS PGothic"/>
                <a:cs typeface="MS PGothic"/>
                <a:sym typeface="MS PGothic"/>
              </a:rPr>
              <a:t>串本古座高校CGS（地域包括的支援）部は、地域の魅力と課題を知り、その課題解決や地域活性化のために考えて行動する人材、地域の良さを発信できる人材となることを目的に日々活動に取り組んでいる。</a:t>
            </a:r>
            <a:endParaRPr sz="1300">
              <a:solidFill>
                <a:schemeClr val="dk1"/>
              </a:solidFill>
              <a:latin typeface="MS PGothic"/>
              <a:ea typeface="MS PGothic"/>
              <a:cs typeface="MS PGothic"/>
              <a:sym typeface="MS PGothic"/>
            </a:endParaRPr>
          </a:p>
          <a:p>
            <a:pPr indent="0" lvl="0" marL="0" rtl="0" algn="l">
              <a:lnSpc>
                <a:spcPct val="115000"/>
              </a:lnSpc>
              <a:spcBef>
                <a:spcPts val="0"/>
              </a:spcBef>
              <a:spcAft>
                <a:spcPts val="0"/>
              </a:spcAft>
              <a:buNone/>
            </a:pPr>
            <a:r>
              <a:rPr lang="ja" sz="1300">
                <a:solidFill>
                  <a:schemeClr val="dk1"/>
                </a:solidFill>
                <a:latin typeface="MS PGothic"/>
                <a:ea typeface="MS PGothic"/>
                <a:cs typeface="MS PGothic"/>
                <a:sym typeface="MS PGothic"/>
              </a:rPr>
              <a:t>今年度のマッピングパーティーでは、昨年度に引き続きワーケーションをテーマとし、串本・古座川の紀南地域で２泊３日の滞在プランを提案することが目的である。また、この活動を通して、地域隠れたスポットや当地域でしかできないアクティビティ等も見つけ出し、その魅力とワーケーションを結ぶストーリーを作成することを通して、地域の良さを再確認することを目的とする。</a:t>
            </a:r>
            <a:endParaRPr sz="1300">
              <a:solidFill>
                <a:schemeClr val="dk1"/>
              </a:solidFill>
              <a:latin typeface="MS PGothic"/>
              <a:ea typeface="MS PGothic"/>
              <a:cs typeface="MS PGothic"/>
              <a:sym typeface="MS PGothic"/>
            </a:endParaRPr>
          </a:p>
          <a:p>
            <a:pPr indent="0" lvl="0" marL="0" rtl="0" algn="l">
              <a:lnSpc>
                <a:spcPct val="115000"/>
              </a:lnSpc>
              <a:spcBef>
                <a:spcPts val="0"/>
              </a:spcBef>
              <a:spcAft>
                <a:spcPts val="0"/>
              </a:spcAft>
              <a:buNone/>
            </a:pPr>
            <a:r>
              <a:t/>
            </a:r>
            <a:endParaRPr>
              <a:solidFill>
                <a:schemeClr val="dk1"/>
              </a:solidFill>
              <a:latin typeface="MS PGothic"/>
              <a:ea typeface="MS PGothic"/>
              <a:cs typeface="MS PGothic"/>
              <a:sym typeface="MS PGothic"/>
            </a:endParaRPr>
          </a:p>
        </p:txBody>
      </p:sp>
      <p:sp>
        <p:nvSpPr>
          <p:cNvPr id="110" name="Google Shape;110;p17"/>
          <p:cNvSpPr txBox="1"/>
          <p:nvPr>
            <p:ph type="title"/>
          </p:nvPr>
        </p:nvSpPr>
        <p:spPr>
          <a:xfrm>
            <a:off x="311700" y="364775"/>
            <a:ext cx="8520600" cy="127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ja" sz="3200">
                <a:latin typeface="MS PGothic"/>
                <a:ea typeface="MS PGothic"/>
                <a:cs typeface="MS PGothic"/>
                <a:sym typeface="MS PGothic"/>
              </a:rPr>
              <a:t>串本古座高校ＣＧＳ部</a:t>
            </a:r>
            <a:br>
              <a:rPr lang="ja" sz="3200">
                <a:latin typeface="MS PGothic"/>
                <a:ea typeface="MS PGothic"/>
                <a:cs typeface="MS PGothic"/>
                <a:sym typeface="MS PGothic"/>
              </a:rPr>
            </a:br>
            <a:r>
              <a:rPr lang="ja" sz="3200">
                <a:latin typeface="MS PGothic"/>
                <a:ea typeface="MS PGothic"/>
                <a:cs typeface="MS PGothic"/>
                <a:sym typeface="MS PGothic"/>
              </a:rPr>
              <a:t>ワーケーションマッピングとアイデアソン</a:t>
            </a:r>
            <a:endParaRPr sz="3200">
              <a:latin typeface="MS PGothic"/>
              <a:ea typeface="MS PGothic"/>
              <a:cs typeface="MS PGothic"/>
              <a:sym typeface="MS PGothic"/>
            </a:endParaRPr>
          </a:p>
        </p:txBody>
      </p:sp>
      <p:pic>
        <p:nvPicPr>
          <p:cNvPr id="111" name="Google Shape;111;p17"/>
          <p:cNvPicPr preferRelativeResize="0"/>
          <p:nvPr/>
        </p:nvPicPr>
        <p:blipFill>
          <a:blip r:embed="rId4">
            <a:alphaModFix/>
          </a:blip>
          <a:stretch>
            <a:fillRect/>
          </a:stretch>
        </p:blipFill>
        <p:spPr>
          <a:xfrm>
            <a:off x="5347100" y="5033243"/>
            <a:ext cx="3314375" cy="1657182"/>
          </a:xfrm>
          <a:prstGeom prst="rect">
            <a:avLst/>
          </a:prstGeom>
          <a:noFill/>
          <a:ln>
            <a:noFill/>
          </a:ln>
        </p:spPr>
      </p:pic>
      <p:pic>
        <p:nvPicPr>
          <p:cNvPr id="112" name="Google Shape;112;p17"/>
          <p:cNvPicPr preferRelativeResize="0"/>
          <p:nvPr/>
        </p:nvPicPr>
        <p:blipFill>
          <a:blip r:embed="rId5">
            <a:alphaModFix/>
          </a:blip>
          <a:stretch>
            <a:fillRect/>
          </a:stretch>
        </p:blipFill>
        <p:spPr>
          <a:xfrm>
            <a:off x="5347100" y="3299873"/>
            <a:ext cx="3314375" cy="1657182"/>
          </a:xfrm>
          <a:prstGeom prst="rect">
            <a:avLst/>
          </a:prstGeom>
          <a:noFill/>
          <a:ln>
            <a:noFill/>
          </a:ln>
        </p:spPr>
      </p:pic>
      <p:pic>
        <p:nvPicPr>
          <p:cNvPr id="113" name="Google Shape;113;p17"/>
          <p:cNvPicPr preferRelativeResize="0"/>
          <p:nvPr/>
        </p:nvPicPr>
        <p:blipFill>
          <a:blip r:embed="rId6">
            <a:alphaModFix/>
          </a:blip>
          <a:stretch>
            <a:fillRect/>
          </a:stretch>
        </p:blipFill>
        <p:spPr>
          <a:xfrm>
            <a:off x="5347100" y="1566500"/>
            <a:ext cx="3314352" cy="165717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7" name="Shape 117"/>
        <p:cNvGrpSpPr/>
        <p:nvPr/>
      </p:nvGrpSpPr>
      <p:grpSpPr>
        <a:xfrm>
          <a:off x="0" y="0"/>
          <a:ext cx="0" cy="0"/>
          <a:chOff x="0" y="0"/>
          <a:chExt cx="0" cy="0"/>
        </a:xfrm>
      </p:grpSpPr>
      <p:sp>
        <p:nvSpPr>
          <p:cNvPr id="118" name="Google Shape;118;p18"/>
          <p:cNvSpPr txBox="1"/>
          <p:nvPr>
            <p:ph type="title"/>
          </p:nvPr>
        </p:nvSpPr>
        <p:spPr>
          <a:xfrm>
            <a:off x="311700" y="334375"/>
            <a:ext cx="8520600" cy="811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ja" sz="3200">
                <a:latin typeface="MS PGothic"/>
                <a:ea typeface="MS PGothic"/>
                <a:cs typeface="MS PGothic"/>
                <a:sym typeface="MS PGothic"/>
              </a:rPr>
              <a:t>ワーケーションとは</a:t>
            </a:r>
            <a:endParaRPr sz="3200">
              <a:latin typeface="MS PGothic"/>
              <a:ea typeface="MS PGothic"/>
              <a:cs typeface="MS PGothic"/>
              <a:sym typeface="MS PGothic"/>
            </a:endParaRPr>
          </a:p>
        </p:txBody>
      </p:sp>
      <p:sp>
        <p:nvSpPr>
          <p:cNvPr id="119" name="Google Shape;119;p18"/>
          <p:cNvSpPr txBox="1"/>
          <p:nvPr/>
        </p:nvSpPr>
        <p:spPr>
          <a:xfrm>
            <a:off x="235500" y="0"/>
            <a:ext cx="5732100" cy="4281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ja" sz="1800">
                <a:solidFill>
                  <a:schemeClr val="lt1"/>
                </a:solidFill>
                <a:latin typeface="MS PGothic"/>
                <a:ea typeface="MS PGothic"/>
                <a:cs typeface="MS PGothic"/>
                <a:sym typeface="MS PGothic"/>
              </a:rPr>
              <a:t>●</a:t>
            </a:r>
            <a:r>
              <a:rPr lang="ja" sz="1800">
                <a:solidFill>
                  <a:schemeClr val="dk1"/>
                </a:solidFill>
                <a:latin typeface="MS PGothic"/>
                <a:ea typeface="MS PGothic"/>
                <a:cs typeface="MS PGothic"/>
                <a:sym typeface="MS PGothic"/>
              </a:rPr>
              <a:t>LocalWikiの活用・オープンデータ化とアイデアソン</a:t>
            </a:r>
            <a:endParaRPr sz="1800">
              <a:solidFill>
                <a:schemeClr val="lt1"/>
              </a:solidFill>
              <a:latin typeface="MS PGothic"/>
              <a:ea typeface="MS PGothic"/>
              <a:cs typeface="MS PGothic"/>
              <a:sym typeface="MS PGothic"/>
            </a:endParaRPr>
          </a:p>
        </p:txBody>
      </p:sp>
      <p:grpSp>
        <p:nvGrpSpPr>
          <p:cNvPr id="120" name="Google Shape;120;p18"/>
          <p:cNvGrpSpPr/>
          <p:nvPr/>
        </p:nvGrpSpPr>
        <p:grpSpPr>
          <a:xfrm>
            <a:off x="245925" y="1221835"/>
            <a:ext cx="8652160" cy="5315319"/>
            <a:chOff x="109248" y="836712"/>
            <a:chExt cx="9686700" cy="5950872"/>
          </a:xfrm>
        </p:grpSpPr>
        <p:sp>
          <p:nvSpPr>
            <p:cNvPr id="121" name="Google Shape;121;p18"/>
            <p:cNvSpPr txBox="1"/>
            <p:nvPr/>
          </p:nvSpPr>
          <p:spPr>
            <a:xfrm>
              <a:off x="114081" y="836712"/>
              <a:ext cx="9677400" cy="6462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ja" sz="3600" u="sng" cap="none" strike="noStrike">
                  <a:solidFill>
                    <a:srgbClr val="FF0000"/>
                  </a:solidFill>
                  <a:latin typeface="MS PGothic"/>
                  <a:ea typeface="MS PGothic"/>
                  <a:cs typeface="MS PGothic"/>
                  <a:sym typeface="MS PGothic"/>
                </a:rPr>
                <a:t>Work</a:t>
              </a:r>
              <a:r>
                <a:rPr i="0" lang="ja" sz="2000" u="none" cap="none" strike="noStrike">
                  <a:solidFill>
                    <a:srgbClr val="5F5F5F"/>
                  </a:solidFill>
                  <a:latin typeface="MS PGothic"/>
                  <a:ea typeface="MS PGothic"/>
                  <a:cs typeface="MS PGothic"/>
                  <a:sym typeface="MS PGothic"/>
                </a:rPr>
                <a:t>（仕事）</a:t>
              </a:r>
              <a:r>
                <a:rPr i="0" lang="ja" sz="3200" u="none" cap="none" strike="noStrike">
                  <a:solidFill>
                    <a:srgbClr val="5F5F5F"/>
                  </a:solidFill>
                  <a:latin typeface="MS PGothic"/>
                  <a:ea typeface="MS PGothic"/>
                  <a:cs typeface="MS PGothic"/>
                  <a:sym typeface="MS PGothic"/>
                </a:rPr>
                <a:t>＋ </a:t>
              </a:r>
              <a:r>
                <a:rPr b="1" i="0" lang="ja" sz="3600" u="sng" cap="none" strike="noStrike">
                  <a:solidFill>
                    <a:srgbClr val="00B0F0"/>
                  </a:solidFill>
                  <a:latin typeface="MS PGothic"/>
                  <a:ea typeface="MS PGothic"/>
                  <a:cs typeface="MS PGothic"/>
                  <a:sym typeface="MS PGothic"/>
                </a:rPr>
                <a:t>Vacation</a:t>
              </a:r>
              <a:r>
                <a:rPr i="0" lang="ja" sz="2000" u="none" cap="none" strike="noStrike">
                  <a:solidFill>
                    <a:srgbClr val="5F5F5F"/>
                  </a:solidFill>
                  <a:latin typeface="MS PGothic"/>
                  <a:ea typeface="MS PGothic"/>
                  <a:cs typeface="MS PGothic"/>
                  <a:sym typeface="MS PGothic"/>
                </a:rPr>
                <a:t>（休暇）</a:t>
              </a:r>
              <a:endParaRPr i="0" sz="2000" u="none" cap="none" strike="noStrike">
                <a:solidFill>
                  <a:srgbClr val="5F5F5F"/>
                </a:solidFill>
                <a:latin typeface="MS PGothic"/>
                <a:ea typeface="MS PGothic"/>
                <a:cs typeface="MS PGothic"/>
                <a:sym typeface="MS PGothic"/>
              </a:endParaRPr>
            </a:p>
          </p:txBody>
        </p:sp>
        <p:sp>
          <p:nvSpPr>
            <p:cNvPr id="122" name="Google Shape;122;p18"/>
            <p:cNvSpPr txBox="1"/>
            <p:nvPr/>
          </p:nvSpPr>
          <p:spPr>
            <a:xfrm>
              <a:off x="109248" y="1599827"/>
              <a:ext cx="9686700" cy="838200"/>
            </a:xfrm>
            <a:prstGeom prst="rect">
              <a:avLst/>
            </a:prstGeom>
            <a:noFill/>
            <a:ln cap="flat" cmpd="sng" w="9525">
              <a:solidFill>
                <a:srgbClr val="000000"/>
              </a:solidFill>
              <a:prstDash val="dot"/>
              <a:round/>
              <a:headEnd len="sm" w="sm" type="none"/>
              <a:tailEnd len="sm" w="sm" type="none"/>
            </a:ln>
          </p:spPr>
          <p:txBody>
            <a:bodyPr anchorCtr="0" anchor="t" bIns="0" lIns="91425" spcFirstLastPara="1" rIns="91425" wrap="square" tIns="108000">
              <a:noAutofit/>
            </a:bodyPr>
            <a:lstStyle/>
            <a:p>
              <a:pPr indent="0" lvl="0" marL="0" marR="0" rtl="0" algn="ctr">
                <a:spcBef>
                  <a:spcPts val="0"/>
                </a:spcBef>
                <a:spcAft>
                  <a:spcPts val="0"/>
                </a:spcAft>
                <a:buNone/>
              </a:pPr>
              <a:r>
                <a:rPr i="0" lang="ja" sz="1800" u="none" cap="none" strike="noStrike">
                  <a:solidFill>
                    <a:srgbClr val="5F5F5F"/>
                  </a:solidFill>
                  <a:latin typeface="MS PGothic"/>
                  <a:ea typeface="MS PGothic"/>
                  <a:cs typeface="MS PGothic"/>
                  <a:sym typeface="MS PGothic"/>
                </a:rPr>
                <a:t>ＩＣＴの活用等をすることで、リゾート地や地方など、</a:t>
              </a:r>
              <a:endParaRPr i="0" sz="1800" u="none" cap="none" strike="noStrike">
                <a:solidFill>
                  <a:srgbClr val="5F5F5F"/>
                </a:solidFill>
                <a:latin typeface="MS PGothic"/>
                <a:ea typeface="MS PGothic"/>
                <a:cs typeface="MS PGothic"/>
                <a:sym typeface="MS PGothic"/>
              </a:endParaRPr>
            </a:p>
            <a:p>
              <a:pPr indent="0" lvl="0" marL="0" marR="0" rtl="0" algn="ctr">
                <a:spcBef>
                  <a:spcPts val="0"/>
                </a:spcBef>
                <a:spcAft>
                  <a:spcPts val="0"/>
                </a:spcAft>
                <a:buNone/>
              </a:pPr>
              <a:r>
                <a:rPr i="0" lang="ja" sz="1800" u="none" cap="none" strike="noStrike">
                  <a:solidFill>
                    <a:srgbClr val="5F5F5F"/>
                  </a:solidFill>
                  <a:latin typeface="MS PGothic"/>
                  <a:ea typeface="MS PGothic"/>
                  <a:cs typeface="MS PGothic"/>
                  <a:sym typeface="MS PGothic"/>
                </a:rPr>
                <a:t>普段の職場とは異なる場所で、働きながらも地域の魅力に触れることのできる取組</a:t>
              </a:r>
              <a:endParaRPr i="0" sz="1800" u="none" cap="none" strike="noStrike">
                <a:solidFill>
                  <a:srgbClr val="5F5F5F"/>
                </a:solidFill>
                <a:latin typeface="MS PGothic"/>
                <a:ea typeface="MS PGothic"/>
                <a:cs typeface="MS PGothic"/>
                <a:sym typeface="MS PGothic"/>
              </a:endParaRPr>
            </a:p>
          </p:txBody>
        </p:sp>
        <p:sp>
          <p:nvSpPr>
            <p:cNvPr id="123" name="Google Shape;123;p18"/>
            <p:cNvSpPr txBox="1"/>
            <p:nvPr/>
          </p:nvSpPr>
          <p:spPr>
            <a:xfrm>
              <a:off x="1598079" y="2654798"/>
              <a:ext cx="6622200" cy="12003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None/>
              </a:pPr>
              <a:r>
                <a:rPr b="1" i="0" lang="ja" sz="2400" u="sng" cap="none" strike="noStrike">
                  <a:solidFill>
                    <a:srgbClr val="FF0000"/>
                  </a:solidFill>
                  <a:latin typeface="MS PGothic"/>
                  <a:ea typeface="MS PGothic"/>
                  <a:cs typeface="MS PGothic"/>
                  <a:sym typeface="MS PGothic"/>
                </a:rPr>
                <a:t>いつもどおりの仕事</a:t>
              </a:r>
              <a:r>
                <a:rPr i="0" lang="ja" sz="2400" u="none" cap="none" strike="noStrike">
                  <a:solidFill>
                    <a:srgbClr val="5F5F5F"/>
                  </a:solidFill>
                  <a:latin typeface="MS PGothic"/>
                  <a:ea typeface="MS PGothic"/>
                  <a:cs typeface="MS PGothic"/>
                  <a:sym typeface="MS PGothic"/>
                </a:rPr>
                <a:t>を行いながら、</a:t>
              </a:r>
              <a:endParaRPr sz="2400">
                <a:solidFill>
                  <a:srgbClr val="5F5F5F"/>
                </a:solidFill>
                <a:latin typeface="MS PGothic"/>
                <a:ea typeface="MS PGothic"/>
                <a:cs typeface="MS PGothic"/>
                <a:sym typeface="MS PGothic"/>
              </a:endParaRPr>
            </a:p>
            <a:p>
              <a:pPr indent="0" lvl="0" marL="0" marR="0" rtl="0" algn="l">
                <a:lnSpc>
                  <a:spcPct val="115000"/>
                </a:lnSpc>
                <a:spcBef>
                  <a:spcPts val="0"/>
                </a:spcBef>
                <a:spcAft>
                  <a:spcPts val="0"/>
                </a:spcAft>
                <a:buNone/>
              </a:pPr>
              <a:r>
                <a:rPr b="1" lang="ja" sz="2400" u="sng">
                  <a:solidFill>
                    <a:srgbClr val="00B0F0"/>
                  </a:solidFill>
                  <a:latin typeface="MS PGothic"/>
                  <a:ea typeface="MS PGothic"/>
                  <a:cs typeface="MS PGothic"/>
                  <a:sym typeface="MS PGothic"/>
                </a:rPr>
                <a:t>いつもと違う場所</a:t>
              </a:r>
              <a:r>
                <a:rPr lang="ja" sz="1600">
                  <a:solidFill>
                    <a:srgbClr val="5F5F5F"/>
                  </a:solidFill>
                  <a:latin typeface="MS PGothic"/>
                  <a:ea typeface="MS PGothic"/>
                  <a:cs typeface="MS PGothic"/>
                  <a:sym typeface="MS PGothic"/>
                </a:rPr>
                <a:t>（普段の生活圏外）</a:t>
              </a:r>
              <a:r>
                <a:rPr lang="ja" sz="2400">
                  <a:solidFill>
                    <a:srgbClr val="5F5F5F"/>
                  </a:solidFill>
                  <a:latin typeface="MS PGothic"/>
                  <a:ea typeface="MS PGothic"/>
                  <a:cs typeface="MS PGothic"/>
                  <a:sym typeface="MS PGothic"/>
                </a:rPr>
                <a:t>に滞在し、</a:t>
              </a:r>
              <a:endParaRPr sz="2400">
                <a:solidFill>
                  <a:srgbClr val="5F5F5F"/>
                </a:solidFill>
                <a:latin typeface="MS PGothic"/>
                <a:ea typeface="MS PGothic"/>
                <a:cs typeface="MS PGothic"/>
                <a:sym typeface="MS PGothic"/>
              </a:endParaRPr>
            </a:p>
            <a:p>
              <a:pPr indent="0" lvl="0" marL="0" marR="0" rtl="0" algn="l">
                <a:lnSpc>
                  <a:spcPct val="115000"/>
                </a:lnSpc>
                <a:spcBef>
                  <a:spcPts val="0"/>
                </a:spcBef>
                <a:spcAft>
                  <a:spcPts val="0"/>
                </a:spcAft>
                <a:buNone/>
              </a:pPr>
              <a:r>
                <a:rPr b="1" lang="ja" sz="2400" u="sng">
                  <a:solidFill>
                    <a:srgbClr val="00B0F0"/>
                  </a:solidFill>
                  <a:latin typeface="MS PGothic"/>
                  <a:ea typeface="MS PGothic"/>
                  <a:cs typeface="MS PGothic"/>
                  <a:sym typeface="MS PGothic"/>
                </a:rPr>
                <a:t>いつもと違う経験・体験</a:t>
              </a:r>
              <a:r>
                <a:rPr lang="ja" sz="2400">
                  <a:solidFill>
                    <a:srgbClr val="5F5F5F"/>
                  </a:solidFill>
                  <a:latin typeface="MS PGothic"/>
                  <a:ea typeface="MS PGothic"/>
                  <a:cs typeface="MS PGothic"/>
                  <a:sym typeface="MS PGothic"/>
                </a:rPr>
                <a:t>をすることができる</a:t>
              </a:r>
              <a:endParaRPr sz="2400">
                <a:solidFill>
                  <a:srgbClr val="5F5F5F"/>
                </a:solidFill>
                <a:latin typeface="MS PGothic"/>
                <a:ea typeface="MS PGothic"/>
                <a:cs typeface="MS PGothic"/>
                <a:sym typeface="MS PGothic"/>
              </a:endParaRPr>
            </a:p>
          </p:txBody>
        </p:sp>
        <p:sp>
          <p:nvSpPr>
            <p:cNvPr id="124" name="Google Shape;124;p18"/>
            <p:cNvSpPr/>
            <p:nvPr/>
          </p:nvSpPr>
          <p:spPr>
            <a:xfrm>
              <a:off x="4472683" y="4242355"/>
              <a:ext cx="873000" cy="491100"/>
            </a:xfrm>
            <a:prstGeom prst="downArrow">
              <a:avLst>
                <a:gd fmla="val 50000" name="adj1"/>
                <a:gd fmla="val 50000" name="adj2"/>
              </a:avLst>
            </a:prstGeom>
            <a:solidFill>
              <a:srgbClr val="23045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MS PGothic"/>
                <a:ea typeface="MS PGothic"/>
                <a:cs typeface="MS PGothic"/>
                <a:sym typeface="MS PGothic"/>
              </a:endParaRPr>
            </a:p>
          </p:txBody>
        </p:sp>
        <p:sp>
          <p:nvSpPr>
            <p:cNvPr id="125" name="Google Shape;125;p18"/>
            <p:cNvSpPr txBox="1"/>
            <p:nvPr/>
          </p:nvSpPr>
          <p:spPr>
            <a:xfrm>
              <a:off x="892625" y="4755084"/>
              <a:ext cx="8033100" cy="20325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ja" sz="1600">
                  <a:solidFill>
                    <a:srgbClr val="5F5F5F"/>
                  </a:solidFill>
                  <a:latin typeface="MS PGothic"/>
                  <a:ea typeface="MS PGothic"/>
                  <a:cs typeface="MS PGothic"/>
                  <a:sym typeface="MS PGothic"/>
                </a:rPr>
                <a:t>和歌山県のワーケーションにおいては、</a:t>
              </a:r>
              <a:r>
                <a:rPr b="1" lang="ja" sz="2400" u="sng">
                  <a:solidFill>
                    <a:srgbClr val="00B0F0"/>
                  </a:solidFill>
                  <a:latin typeface="MS PGothic"/>
                  <a:ea typeface="MS PGothic"/>
                  <a:cs typeface="MS PGothic"/>
                  <a:sym typeface="MS PGothic"/>
                </a:rPr>
                <a:t>Vacation</a:t>
              </a:r>
              <a:r>
                <a:rPr lang="ja" sz="2000">
                  <a:solidFill>
                    <a:srgbClr val="5F5F5F"/>
                  </a:solidFill>
                  <a:latin typeface="MS PGothic"/>
                  <a:ea typeface="MS PGothic"/>
                  <a:cs typeface="MS PGothic"/>
                  <a:sym typeface="MS PGothic"/>
                </a:rPr>
                <a:t> </a:t>
              </a:r>
              <a:r>
                <a:rPr lang="ja" sz="1600">
                  <a:solidFill>
                    <a:srgbClr val="5F5F5F"/>
                  </a:solidFill>
                  <a:latin typeface="MS PGothic"/>
                  <a:ea typeface="MS PGothic"/>
                  <a:cs typeface="MS PGothic"/>
                  <a:sym typeface="MS PGothic"/>
                </a:rPr>
                <a:t>のみならず、</a:t>
              </a:r>
              <a:endParaRPr sz="1400">
                <a:solidFill>
                  <a:srgbClr val="5F5F5F"/>
                </a:solidFill>
                <a:latin typeface="MS PGothic"/>
                <a:ea typeface="MS PGothic"/>
                <a:cs typeface="MS PGothic"/>
                <a:sym typeface="MS PGothic"/>
              </a:endParaRPr>
            </a:p>
            <a:p>
              <a:pPr indent="0" lvl="0" marL="0" marR="0" rtl="0" algn="l">
                <a:spcBef>
                  <a:spcPts val="600"/>
                </a:spcBef>
                <a:spcAft>
                  <a:spcPts val="0"/>
                </a:spcAft>
                <a:buNone/>
              </a:pPr>
              <a:r>
                <a:rPr lang="ja" sz="1600">
                  <a:solidFill>
                    <a:srgbClr val="5F5F5F"/>
                  </a:solidFill>
                  <a:latin typeface="MS PGothic"/>
                  <a:ea typeface="MS PGothic"/>
                  <a:cs typeface="MS PGothic"/>
                  <a:sym typeface="MS PGothic"/>
                </a:rPr>
                <a:t>企業では</a:t>
              </a:r>
              <a:r>
                <a:rPr lang="ja" sz="1800">
                  <a:solidFill>
                    <a:srgbClr val="5F5F5F"/>
                  </a:solidFill>
                  <a:latin typeface="MS PGothic"/>
                  <a:ea typeface="MS PGothic"/>
                  <a:cs typeface="MS PGothic"/>
                  <a:sym typeface="MS PGothic"/>
                </a:rPr>
                <a:t>  </a:t>
              </a:r>
              <a:r>
                <a:rPr b="1" lang="ja" sz="2800" u="sng">
                  <a:solidFill>
                    <a:srgbClr val="00B050"/>
                  </a:solidFill>
                  <a:latin typeface="MS PGothic"/>
                  <a:ea typeface="MS PGothic"/>
                  <a:cs typeface="MS PGothic"/>
                  <a:sym typeface="MS PGothic"/>
                </a:rPr>
                <a:t>Innovation</a:t>
              </a:r>
              <a:endParaRPr>
                <a:latin typeface="MS PGothic"/>
                <a:ea typeface="MS PGothic"/>
                <a:cs typeface="MS PGothic"/>
                <a:sym typeface="MS PGothic"/>
              </a:endParaRPr>
            </a:p>
            <a:p>
              <a:pPr indent="0" lvl="0" marL="0" marR="0" rtl="0" algn="l">
                <a:spcBef>
                  <a:spcPts val="0"/>
                </a:spcBef>
                <a:spcAft>
                  <a:spcPts val="0"/>
                </a:spcAft>
                <a:buNone/>
              </a:pPr>
              <a:r>
                <a:rPr lang="ja" sz="1600">
                  <a:solidFill>
                    <a:srgbClr val="5F5F5F"/>
                  </a:solidFill>
                  <a:latin typeface="MS PGothic"/>
                  <a:ea typeface="MS PGothic"/>
                  <a:cs typeface="MS PGothic"/>
                  <a:sym typeface="MS PGothic"/>
                </a:rPr>
                <a:t>個人では</a:t>
              </a:r>
              <a:r>
                <a:rPr lang="ja" sz="1800">
                  <a:solidFill>
                    <a:srgbClr val="5F5F5F"/>
                  </a:solidFill>
                  <a:latin typeface="MS PGothic"/>
                  <a:ea typeface="MS PGothic"/>
                  <a:cs typeface="MS PGothic"/>
                  <a:sym typeface="MS PGothic"/>
                </a:rPr>
                <a:t>  </a:t>
              </a:r>
              <a:r>
                <a:rPr b="1" lang="ja" sz="2800" u="sng">
                  <a:solidFill>
                    <a:srgbClr val="00B050"/>
                  </a:solidFill>
                  <a:latin typeface="MS PGothic"/>
                  <a:ea typeface="MS PGothic"/>
                  <a:cs typeface="MS PGothic"/>
                  <a:sym typeface="MS PGothic"/>
                </a:rPr>
                <a:t>Motivation／Education</a:t>
              </a:r>
              <a:endParaRPr sz="1600">
                <a:solidFill>
                  <a:srgbClr val="00B050"/>
                </a:solidFill>
                <a:latin typeface="MS PGothic"/>
                <a:ea typeface="MS PGothic"/>
                <a:cs typeface="MS PGothic"/>
                <a:sym typeface="MS PGothic"/>
              </a:endParaRPr>
            </a:p>
            <a:p>
              <a:pPr indent="0" lvl="0" marL="0" marR="0" rtl="0" algn="l">
                <a:spcBef>
                  <a:spcPts val="0"/>
                </a:spcBef>
                <a:spcAft>
                  <a:spcPts val="0"/>
                </a:spcAft>
                <a:buNone/>
              </a:pPr>
              <a:r>
                <a:rPr lang="ja" sz="1600">
                  <a:solidFill>
                    <a:srgbClr val="5F5F5F"/>
                  </a:solidFill>
                  <a:latin typeface="MS PGothic"/>
                  <a:ea typeface="MS PGothic"/>
                  <a:cs typeface="MS PGothic"/>
                  <a:sym typeface="MS PGothic"/>
                </a:rPr>
                <a:t>地域では</a:t>
              </a:r>
              <a:r>
                <a:rPr lang="ja" sz="1800">
                  <a:solidFill>
                    <a:srgbClr val="5F5F5F"/>
                  </a:solidFill>
                  <a:latin typeface="MS PGothic"/>
                  <a:ea typeface="MS PGothic"/>
                  <a:cs typeface="MS PGothic"/>
                  <a:sym typeface="MS PGothic"/>
                </a:rPr>
                <a:t>  </a:t>
              </a:r>
              <a:r>
                <a:rPr b="1" lang="ja" sz="2800" u="sng">
                  <a:solidFill>
                    <a:srgbClr val="00B050"/>
                  </a:solidFill>
                  <a:latin typeface="MS PGothic"/>
                  <a:ea typeface="MS PGothic"/>
                  <a:cs typeface="MS PGothic"/>
                  <a:sym typeface="MS PGothic"/>
                </a:rPr>
                <a:t>Collaboration</a:t>
              </a:r>
              <a:r>
                <a:rPr lang="ja" sz="1800">
                  <a:solidFill>
                    <a:srgbClr val="5F5F5F"/>
                  </a:solidFill>
                  <a:latin typeface="MS PGothic"/>
                  <a:ea typeface="MS PGothic"/>
                  <a:cs typeface="MS PGothic"/>
                  <a:sym typeface="MS PGothic"/>
                </a:rPr>
                <a:t>　</a:t>
              </a:r>
              <a:r>
                <a:rPr lang="ja" sz="1600">
                  <a:solidFill>
                    <a:srgbClr val="5F5F5F"/>
                  </a:solidFill>
                  <a:latin typeface="MS PGothic"/>
                  <a:ea typeface="MS PGothic"/>
                  <a:cs typeface="MS PGothic"/>
                  <a:sym typeface="MS PGothic"/>
                </a:rPr>
                <a:t>など、さまざまな観点から受入体制を整備中。</a:t>
              </a:r>
              <a:endParaRPr sz="1600">
                <a:solidFill>
                  <a:srgbClr val="5F5F5F"/>
                </a:solidFill>
                <a:latin typeface="MS PGothic"/>
                <a:ea typeface="MS PGothic"/>
                <a:cs typeface="MS PGothic"/>
                <a:sym typeface="MS PGothic"/>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9" name="Shape 129"/>
        <p:cNvGrpSpPr/>
        <p:nvPr/>
      </p:nvGrpSpPr>
      <p:grpSpPr>
        <a:xfrm>
          <a:off x="0" y="0"/>
          <a:ext cx="0" cy="0"/>
          <a:chOff x="0" y="0"/>
          <a:chExt cx="0" cy="0"/>
        </a:xfrm>
      </p:grpSpPr>
      <p:sp>
        <p:nvSpPr>
          <p:cNvPr id="130" name="Google Shape;130;p19"/>
          <p:cNvSpPr/>
          <p:nvPr/>
        </p:nvSpPr>
        <p:spPr>
          <a:xfrm>
            <a:off x="4635275" y="2487525"/>
            <a:ext cx="4336800" cy="4312800"/>
          </a:xfrm>
          <a:prstGeom prst="rect">
            <a:avLst/>
          </a:prstGeom>
          <a:noFill/>
          <a:ln cap="flat" cmpd="sng" w="25400">
            <a:solidFill>
              <a:srgbClr val="395E89"/>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31" name="Google Shape;131;p19"/>
          <p:cNvSpPr/>
          <p:nvPr/>
        </p:nvSpPr>
        <p:spPr>
          <a:xfrm>
            <a:off x="206075" y="2483725"/>
            <a:ext cx="4378800" cy="4312800"/>
          </a:xfrm>
          <a:prstGeom prst="rect">
            <a:avLst/>
          </a:prstGeom>
          <a:noFill/>
          <a:ln cap="flat" cmpd="sng" w="25400">
            <a:solidFill>
              <a:srgbClr val="395E89"/>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32" name="Google Shape;132;p19"/>
          <p:cNvSpPr txBox="1"/>
          <p:nvPr/>
        </p:nvSpPr>
        <p:spPr>
          <a:xfrm>
            <a:off x="235500" y="0"/>
            <a:ext cx="5732100" cy="4281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ja" sz="1800">
                <a:solidFill>
                  <a:schemeClr val="lt1"/>
                </a:solidFill>
                <a:latin typeface="MS PGothic"/>
                <a:ea typeface="MS PGothic"/>
                <a:cs typeface="MS PGothic"/>
                <a:sym typeface="MS PGothic"/>
              </a:rPr>
              <a:t>●</a:t>
            </a:r>
            <a:r>
              <a:rPr lang="ja" sz="1800">
                <a:solidFill>
                  <a:schemeClr val="dk1"/>
                </a:solidFill>
                <a:latin typeface="MS PGothic"/>
                <a:ea typeface="MS PGothic"/>
                <a:cs typeface="MS PGothic"/>
                <a:sym typeface="MS PGothic"/>
              </a:rPr>
              <a:t>LocalWikiの活用・オープンデータ化とアイデアソン</a:t>
            </a:r>
            <a:endParaRPr sz="1800">
              <a:solidFill>
                <a:schemeClr val="lt1"/>
              </a:solidFill>
              <a:latin typeface="MS PGothic"/>
              <a:ea typeface="MS PGothic"/>
              <a:cs typeface="MS PGothic"/>
              <a:sym typeface="MS PGothic"/>
            </a:endParaRPr>
          </a:p>
        </p:txBody>
      </p:sp>
      <p:sp>
        <p:nvSpPr>
          <p:cNvPr id="133" name="Google Shape;133;p19"/>
          <p:cNvSpPr txBox="1"/>
          <p:nvPr/>
        </p:nvSpPr>
        <p:spPr>
          <a:xfrm>
            <a:off x="296583" y="6334887"/>
            <a:ext cx="4192800" cy="381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ja" sz="1050">
                <a:solidFill>
                  <a:srgbClr val="000000"/>
                </a:solidFill>
                <a:latin typeface="Meiryo"/>
                <a:ea typeface="Meiryo"/>
                <a:cs typeface="Meiryo"/>
                <a:sym typeface="Meiryo"/>
              </a:rPr>
              <a:t>・和歌山県と長野県が連携し全国の自治体に賛同を呼びかけ</a:t>
            </a:r>
            <a:endParaRPr sz="1050">
              <a:solidFill>
                <a:srgbClr val="000000"/>
              </a:solidFill>
              <a:latin typeface="Meiryo"/>
              <a:ea typeface="Meiryo"/>
              <a:cs typeface="Meiryo"/>
              <a:sym typeface="Meiryo"/>
            </a:endParaRPr>
          </a:p>
          <a:p>
            <a:pPr indent="0" lvl="0" marL="0" marR="0" rtl="0" algn="l">
              <a:spcBef>
                <a:spcPts val="0"/>
              </a:spcBef>
              <a:spcAft>
                <a:spcPts val="0"/>
              </a:spcAft>
              <a:buNone/>
            </a:pPr>
            <a:r>
              <a:rPr lang="ja" sz="1050">
                <a:solidFill>
                  <a:srgbClr val="000000"/>
                </a:solidFill>
                <a:latin typeface="Meiryo"/>
                <a:ea typeface="Meiryo"/>
                <a:cs typeface="Meiryo"/>
                <a:sym typeface="Meiryo"/>
              </a:rPr>
              <a:t>　（令和元年11月設立、</a:t>
            </a:r>
            <a:r>
              <a:rPr lang="ja" sz="1050">
                <a:solidFill>
                  <a:srgbClr val="FF0000"/>
                </a:solidFill>
                <a:latin typeface="Meiryo"/>
                <a:ea typeface="Meiryo"/>
                <a:cs typeface="Meiryo"/>
                <a:sym typeface="Meiryo"/>
              </a:rPr>
              <a:t>令和３年1月12日現在162自治体</a:t>
            </a:r>
            <a:r>
              <a:rPr lang="ja" sz="1050">
                <a:solidFill>
                  <a:srgbClr val="000000"/>
                </a:solidFill>
                <a:latin typeface="Meiryo"/>
                <a:ea typeface="Meiryo"/>
                <a:cs typeface="Meiryo"/>
                <a:sym typeface="Meiryo"/>
              </a:rPr>
              <a:t>）</a:t>
            </a:r>
            <a:endParaRPr sz="1050">
              <a:solidFill>
                <a:srgbClr val="000000"/>
              </a:solidFill>
              <a:latin typeface="Meiryo"/>
              <a:ea typeface="Meiryo"/>
              <a:cs typeface="Meiryo"/>
              <a:sym typeface="Meiryo"/>
            </a:endParaRPr>
          </a:p>
        </p:txBody>
      </p:sp>
      <p:sp>
        <p:nvSpPr>
          <p:cNvPr id="134" name="Google Shape;134;p19"/>
          <p:cNvSpPr txBox="1"/>
          <p:nvPr/>
        </p:nvSpPr>
        <p:spPr>
          <a:xfrm>
            <a:off x="209128" y="2781824"/>
            <a:ext cx="4293900" cy="6399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None/>
            </a:pPr>
            <a:r>
              <a:rPr b="1" lang="ja" sz="1100">
                <a:solidFill>
                  <a:srgbClr val="000000"/>
                </a:solidFill>
                <a:latin typeface="MS PGothic"/>
                <a:ea typeface="MS PGothic"/>
                <a:cs typeface="MS PGothic"/>
                <a:sym typeface="MS PGothic"/>
              </a:rPr>
              <a:t>◯ 平成29年度より、全国の自治体に先駆けて、新たな働き方 </a:t>
            </a:r>
            <a:r>
              <a:rPr b="1" lang="ja" sz="1100">
                <a:latin typeface="MS PGothic"/>
                <a:ea typeface="MS PGothic"/>
                <a:cs typeface="MS PGothic"/>
                <a:sym typeface="MS PGothic"/>
              </a:rPr>
              <a:t>　</a:t>
            </a:r>
            <a:r>
              <a:rPr b="1" lang="ja" sz="1100">
                <a:solidFill>
                  <a:srgbClr val="000000"/>
                </a:solidFill>
                <a:latin typeface="MS PGothic"/>
                <a:ea typeface="MS PGothic"/>
                <a:cs typeface="MS PGothic"/>
                <a:sym typeface="MS PGothic"/>
              </a:rPr>
              <a:t>「ワーケーション」を提案</a:t>
            </a:r>
            <a:r>
              <a:rPr lang="ja" sz="1000">
                <a:solidFill>
                  <a:srgbClr val="000000"/>
                </a:solidFill>
                <a:latin typeface="MS PGothic"/>
                <a:ea typeface="MS PGothic"/>
                <a:cs typeface="MS PGothic"/>
                <a:sym typeface="MS PGothic"/>
              </a:rPr>
              <a:t>（</a:t>
            </a:r>
            <a:r>
              <a:rPr lang="ja" sz="1000">
                <a:solidFill>
                  <a:srgbClr val="FF0000"/>
                </a:solidFill>
                <a:latin typeface="MS PGothic"/>
                <a:ea typeface="MS PGothic"/>
                <a:cs typeface="MS PGothic"/>
                <a:sym typeface="MS PGothic"/>
              </a:rPr>
              <a:t>令和元年度までに104社910名が来県</a:t>
            </a:r>
            <a:r>
              <a:rPr lang="ja" sz="1000">
                <a:solidFill>
                  <a:srgbClr val="000000"/>
                </a:solidFill>
                <a:latin typeface="MS PGothic"/>
                <a:ea typeface="MS PGothic"/>
                <a:cs typeface="MS PGothic"/>
                <a:sym typeface="MS PGothic"/>
              </a:rPr>
              <a:t>）</a:t>
            </a:r>
            <a:endParaRPr sz="1200">
              <a:solidFill>
                <a:srgbClr val="000000"/>
              </a:solidFill>
              <a:latin typeface="MS PGothic"/>
              <a:ea typeface="MS PGothic"/>
              <a:cs typeface="MS PGothic"/>
              <a:sym typeface="MS PGothic"/>
            </a:endParaRPr>
          </a:p>
          <a:p>
            <a:pPr indent="0" lvl="0" marL="0" marR="0" rtl="0" algn="l">
              <a:lnSpc>
                <a:spcPct val="115000"/>
              </a:lnSpc>
              <a:spcBef>
                <a:spcPts val="0"/>
              </a:spcBef>
              <a:spcAft>
                <a:spcPts val="0"/>
              </a:spcAft>
              <a:buNone/>
            </a:pPr>
            <a:r>
              <a:rPr b="1" lang="ja" sz="1100">
                <a:solidFill>
                  <a:srgbClr val="000000"/>
                </a:solidFill>
                <a:latin typeface="MS PGothic"/>
                <a:ea typeface="MS PGothic"/>
                <a:cs typeface="MS PGothic"/>
                <a:sym typeface="MS PGothic"/>
              </a:rPr>
              <a:t>◯ ワーケーション関連ビジネスが出現</a:t>
            </a:r>
            <a:endParaRPr b="1" sz="1100">
              <a:solidFill>
                <a:srgbClr val="000000"/>
              </a:solidFill>
              <a:latin typeface="MS PGothic"/>
              <a:ea typeface="MS PGothic"/>
              <a:cs typeface="MS PGothic"/>
              <a:sym typeface="MS PGothic"/>
            </a:endParaRPr>
          </a:p>
        </p:txBody>
      </p:sp>
      <p:pic>
        <p:nvPicPr>
          <p:cNvPr descr="\\TS3-FILE01D\user$\109151\デスクトップ\フェスタ.jpg" id="135" name="Google Shape;135;p19"/>
          <p:cNvPicPr preferRelativeResize="0"/>
          <p:nvPr/>
        </p:nvPicPr>
        <p:blipFill rotWithShape="1">
          <a:blip r:embed="rId4">
            <a:alphaModFix/>
          </a:blip>
          <a:srcRect b="0" l="0" r="0" t="0"/>
          <a:stretch/>
        </p:blipFill>
        <p:spPr>
          <a:xfrm>
            <a:off x="444550" y="5177445"/>
            <a:ext cx="3952178" cy="1144599"/>
          </a:xfrm>
          <a:prstGeom prst="rect">
            <a:avLst/>
          </a:prstGeom>
          <a:noFill/>
          <a:ln>
            <a:noFill/>
          </a:ln>
        </p:spPr>
      </p:pic>
      <p:sp>
        <p:nvSpPr>
          <p:cNvPr id="136" name="Google Shape;136;p19"/>
          <p:cNvSpPr txBox="1"/>
          <p:nvPr/>
        </p:nvSpPr>
        <p:spPr>
          <a:xfrm>
            <a:off x="4680818" y="6204777"/>
            <a:ext cx="4204500" cy="501000"/>
          </a:xfrm>
          <a:prstGeom prst="rect">
            <a:avLst/>
          </a:prstGeom>
          <a:gradFill>
            <a:gsLst>
              <a:gs pos="0">
                <a:srgbClr val="9BE9FF"/>
              </a:gs>
              <a:gs pos="35000">
                <a:srgbClr val="B8F1FF"/>
              </a:gs>
              <a:gs pos="100000">
                <a:srgbClr val="E2FBFF"/>
              </a:gs>
            </a:gsLst>
            <a:lin ang="16200038" scaled="0"/>
          </a:gradFill>
          <a:ln cap="flat" cmpd="sng" w="9525">
            <a:solidFill>
              <a:srgbClr val="45A9C4"/>
            </a:solidFill>
            <a:prstDash val="solid"/>
            <a:round/>
            <a:headEnd len="sm" w="sm" type="none"/>
            <a:tailEnd len="sm" w="sm" type="none"/>
          </a:ln>
          <a:effectLst>
            <a:outerShdw blurRad="40000" rotWithShape="0" dir="5400000" dist="20000">
              <a:srgbClr val="000000">
                <a:alpha val="37650"/>
              </a:srgbClr>
            </a:outerShdw>
          </a:effectLst>
        </p:spPr>
        <p:txBody>
          <a:bodyPr anchorCtr="0" anchor="t" bIns="0" lIns="77900" spcFirstLastPara="1" rIns="77900" wrap="square" tIns="36000">
            <a:noAutofit/>
          </a:bodyPr>
          <a:lstStyle/>
          <a:p>
            <a:pPr indent="0" lvl="0" marL="0" marR="0" rtl="0" algn="ctr">
              <a:lnSpc>
                <a:spcPct val="115000"/>
              </a:lnSpc>
              <a:spcBef>
                <a:spcPts val="0"/>
              </a:spcBef>
              <a:spcAft>
                <a:spcPts val="0"/>
              </a:spcAft>
              <a:buNone/>
            </a:pPr>
            <a:r>
              <a:rPr b="1" lang="ja" sz="1200">
                <a:solidFill>
                  <a:srgbClr val="4D4D4D"/>
                </a:solidFill>
                <a:latin typeface="MS PGothic"/>
                <a:ea typeface="MS PGothic"/>
                <a:cs typeface="MS PGothic"/>
                <a:sym typeface="MS PGothic"/>
              </a:rPr>
              <a:t>ワーケーションの聖地＝和歌山県から、</a:t>
            </a:r>
            <a:endParaRPr b="1" sz="1200">
              <a:solidFill>
                <a:srgbClr val="4D4D4D"/>
              </a:solidFill>
              <a:latin typeface="MS PGothic"/>
              <a:ea typeface="MS PGothic"/>
              <a:cs typeface="MS PGothic"/>
              <a:sym typeface="MS PGothic"/>
            </a:endParaRPr>
          </a:p>
          <a:p>
            <a:pPr indent="0" lvl="0" marL="0" marR="0" rtl="0" algn="ctr">
              <a:lnSpc>
                <a:spcPct val="115000"/>
              </a:lnSpc>
              <a:spcBef>
                <a:spcPts val="0"/>
              </a:spcBef>
              <a:spcAft>
                <a:spcPts val="0"/>
              </a:spcAft>
              <a:buNone/>
            </a:pPr>
            <a:r>
              <a:rPr b="1" lang="ja" sz="1200">
                <a:solidFill>
                  <a:srgbClr val="4D4D4D"/>
                </a:solidFill>
                <a:latin typeface="MS PGothic"/>
                <a:ea typeface="MS PGothic"/>
                <a:cs typeface="MS PGothic"/>
                <a:sym typeface="MS PGothic"/>
              </a:rPr>
              <a:t>新たな時代に即したライフスタイルのモデルを示していく</a:t>
            </a:r>
            <a:endParaRPr b="1" sz="1200">
              <a:solidFill>
                <a:srgbClr val="4D4D4D"/>
              </a:solidFill>
              <a:latin typeface="MS PGothic"/>
              <a:ea typeface="MS PGothic"/>
              <a:cs typeface="MS PGothic"/>
              <a:sym typeface="MS PGothic"/>
            </a:endParaRPr>
          </a:p>
        </p:txBody>
      </p:sp>
      <p:sp>
        <p:nvSpPr>
          <p:cNvPr id="137" name="Google Shape;137;p19"/>
          <p:cNvSpPr txBox="1"/>
          <p:nvPr/>
        </p:nvSpPr>
        <p:spPr>
          <a:xfrm>
            <a:off x="1854716" y="3406344"/>
            <a:ext cx="2572500" cy="510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ja" sz="1000">
                <a:solidFill>
                  <a:srgbClr val="000000"/>
                </a:solidFill>
                <a:latin typeface="MS PGothic"/>
                <a:ea typeface="MS PGothic"/>
                <a:cs typeface="MS PGothic"/>
                <a:sym typeface="MS PGothic"/>
              </a:rPr>
              <a:t>・ワーケーション用ワークスペース</a:t>
            </a:r>
            <a:endParaRPr sz="1000">
              <a:solidFill>
                <a:srgbClr val="000000"/>
              </a:solidFill>
              <a:latin typeface="MS PGothic"/>
              <a:ea typeface="MS PGothic"/>
              <a:cs typeface="MS PGothic"/>
              <a:sym typeface="MS PGothic"/>
            </a:endParaRPr>
          </a:p>
          <a:p>
            <a:pPr indent="0" lvl="0" marL="0" marR="0" rtl="0" algn="l">
              <a:spcBef>
                <a:spcPts val="0"/>
              </a:spcBef>
              <a:spcAft>
                <a:spcPts val="0"/>
              </a:spcAft>
              <a:buNone/>
            </a:pPr>
            <a:r>
              <a:rPr lang="ja" sz="1000">
                <a:solidFill>
                  <a:srgbClr val="000000"/>
                </a:solidFill>
                <a:latin typeface="MS PGothic"/>
                <a:ea typeface="MS PGothic"/>
                <a:cs typeface="MS PGothic"/>
                <a:sym typeface="MS PGothic"/>
              </a:rPr>
              <a:t>　「WORK×ation Site 南紀白浜」が</a:t>
            </a:r>
            <a:endParaRPr sz="1000">
              <a:solidFill>
                <a:srgbClr val="000000"/>
              </a:solidFill>
              <a:latin typeface="MS PGothic"/>
              <a:ea typeface="MS PGothic"/>
              <a:cs typeface="MS PGothic"/>
              <a:sym typeface="MS PGothic"/>
            </a:endParaRPr>
          </a:p>
          <a:p>
            <a:pPr indent="0" lvl="0" marL="0" marR="0" rtl="0" algn="l">
              <a:spcBef>
                <a:spcPts val="0"/>
              </a:spcBef>
              <a:spcAft>
                <a:spcPts val="0"/>
              </a:spcAft>
              <a:buNone/>
            </a:pPr>
            <a:r>
              <a:rPr lang="ja" sz="1000">
                <a:solidFill>
                  <a:srgbClr val="000000"/>
                </a:solidFill>
                <a:latin typeface="MS PGothic"/>
                <a:ea typeface="MS PGothic"/>
                <a:cs typeface="MS PGothic"/>
                <a:sym typeface="MS PGothic"/>
              </a:rPr>
              <a:t>　全国で初めてオープン（三菱地所）</a:t>
            </a:r>
            <a:endParaRPr sz="1000">
              <a:solidFill>
                <a:srgbClr val="000000"/>
              </a:solidFill>
              <a:latin typeface="MS PGothic"/>
              <a:ea typeface="MS PGothic"/>
              <a:cs typeface="MS PGothic"/>
              <a:sym typeface="MS PGothic"/>
            </a:endParaRPr>
          </a:p>
        </p:txBody>
      </p:sp>
      <p:sp>
        <p:nvSpPr>
          <p:cNvPr id="138" name="Google Shape;138;p19"/>
          <p:cNvSpPr txBox="1"/>
          <p:nvPr/>
        </p:nvSpPr>
        <p:spPr>
          <a:xfrm>
            <a:off x="418929" y="4388467"/>
            <a:ext cx="3105900" cy="510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ja" sz="1000">
                <a:solidFill>
                  <a:srgbClr val="000000"/>
                </a:solidFill>
                <a:latin typeface="MS PGothic"/>
                <a:ea typeface="MS PGothic"/>
                <a:cs typeface="MS PGothic"/>
                <a:sym typeface="MS PGothic"/>
              </a:rPr>
              <a:t>・関係人口創出を目指してワーケーション</a:t>
            </a:r>
            <a:endParaRPr sz="1000">
              <a:solidFill>
                <a:srgbClr val="000000"/>
              </a:solidFill>
              <a:latin typeface="MS PGothic"/>
              <a:ea typeface="MS PGothic"/>
              <a:cs typeface="MS PGothic"/>
              <a:sym typeface="MS PGothic"/>
            </a:endParaRPr>
          </a:p>
          <a:p>
            <a:pPr indent="0" lvl="0" marL="0" marR="0" rtl="0" algn="l">
              <a:spcBef>
                <a:spcPts val="0"/>
              </a:spcBef>
              <a:spcAft>
                <a:spcPts val="0"/>
              </a:spcAft>
              <a:buNone/>
            </a:pPr>
            <a:r>
              <a:rPr lang="ja" sz="1000">
                <a:solidFill>
                  <a:srgbClr val="000000"/>
                </a:solidFill>
                <a:latin typeface="MS PGothic"/>
                <a:ea typeface="MS PGothic"/>
                <a:cs typeface="MS PGothic"/>
                <a:sym typeface="MS PGothic"/>
              </a:rPr>
              <a:t>　を取り入れた地方創生研修を実施</a:t>
            </a:r>
            <a:endParaRPr sz="1000">
              <a:solidFill>
                <a:srgbClr val="000000"/>
              </a:solidFill>
              <a:latin typeface="MS PGothic"/>
              <a:ea typeface="MS PGothic"/>
              <a:cs typeface="MS PGothic"/>
              <a:sym typeface="MS PGothic"/>
            </a:endParaRPr>
          </a:p>
          <a:p>
            <a:pPr indent="0" lvl="0" marL="0" marR="0" rtl="0" algn="l">
              <a:spcBef>
                <a:spcPts val="0"/>
              </a:spcBef>
              <a:spcAft>
                <a:spcPts val="0"/>
              </a:spcAft>
              <a:buNone/>
            </a:pPr>
            <a:r>
              <a:rPr lang="ja" sz="1000">
                <a:solidFill>
                  <a:srgbClr val="000000"/>
                </a:solidFill>
                <a:latin typeface="MS PGothic"/>
                <a:ea typeface="MS PGothic"/>
                <a:cs typeface="MS PGothic"/>
                <a:sym typeface="MS PGothic"/>
              </a:rPr>
              <a:t>（日本能率協会ﾏﾈｼﾞﾒﾝﾄｾﾝﾀｰ）</a:t>
            </a:r>
            <a:endParaRPr sz="1000">
              <a:solidFill>
                <a:srgbClr val="000000"/>
              </a:solidFill>
              <a:latin typeface="MS PGothic"/>
              <a:ea typeface="MS PGothic"/>
              <a:cs typeface="MS PGothic"/>
              <a:sym typeface="MS PGothic"/>
            </a:endParaRPr>
          </a:p>
        </p:txBody>
      </p:sp>
      <p:pic>
        <p:nvPicPr>
          <p:cNvPr descr="\\192.168.12.46\share\DWORK\03）ICT利活用推進班\100 ワーケーションプロジェクト準備\04　写真・動画・音声\20191105-07 JMAM CIL@わかやま第2回研修（田辺・白浜）\CIL@わかやまPhoto20191105\PB050038.JPG" id="139" name="Google Shape;139;p19"/>
          <p:cNvPicPr preferRelativeResize="0"/>
          <p:nvPr/>
        </p:nvPicPr>
        <p:blipFill rotWithShape="1">
          <a:blip r:embed="rId5">
            <a:alphaModFix/>
          </a:blip>
          <a:srcRect b="0" l="0" r="0" t="0"/>
          <a:stretch/>
        </p:blipFill>
        <p:spPr>
          <a:xfrm>
            <a:off x="3110537" y="3989946"/>
            <a:ext cx="1286189" cy="885859"/>
          </a:xfrm>
          <a:prstGeom prst="rect">
            <a:avLst/>
          </a:prstGeom>
          <a:noFill/>
          <a:ln>
            <a:noFill/>
          </a:ln>
        </p:spPr>
      </p:pic>
      <p:pic>
        <p:nvPicPr>
          <p:cNvPr descr="\\TS3-FILE01D\user$\141569\ドキュメント\My Pictures\環境白書（和歌山県）\0_2 workation site 南紀白浜.jpg" id="140" name="Google Shape;140;p19"/>
          <p:cNvPicPr preferRelativeResize="0"/>
          <p:nvPr/>
        </p:nvPicPr>
        <p:blipFill rotWithShape="1">
          <a:blip r:embed="rId6">
            <a:alphaModFix/>
          </a:blip>
          <a:srcRect b="0" l="0" r="0" t="0"/>
          <a:stretch/>
        </p:blipFill>
        <p:spPr>
          <a:xfrm>
            <a:off x="561078" y="3432201"/>
            <a:ext cx="1288513" cy="898754"/>
          </a:xfrm>
          <a:prstGeom prst="rect">
            <a:avLst/>
          </a:prstGeom>
          <a:noFill/>
          <a:ln>
            <a:noFill/>
          </a:ln>
        </p:spPr>
      </p:pic>
      <p:sp>
        <p:nvSpPr>
          <p:cNvPr id="141" name="Google Shape;141;p19"/>
          <p:cNvSpPr txBox="1"/>
          <p:nvPr/>
        </p:nvSpPr>
        <p:spPr>
          <a:xfrm>
            <a:off x="209128" y="4918344"/>
            <a:ext cx="4293900" cy="2451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ja" sz="1200">
                <a:solidFill>
                  <a:srgbClr val="000000"/>
                </a:solidFill>
                <a:latin typeface="MS PGothic"/>
                <a:ea typeface="MS PGothic"/>
                <a:cs typeface="MS PGothic"/>
                <a:sym typeface="MS PGothic"/>
              </a:rPr>
              <a:t>◯ ワーケーション自治体協議会を設立</a:t>
            </a:r>
            <a:endParaRPr b="1" sz="1200">
              <a:solidFill>
                <a:srgbClr val="000000"/>
              </a:solidFill>
              <a:latin typeface="MS PGothic"/>
              <a:ea typeface="MS PGothic"/>
              <a:cs typeface="MS PGothic"/>
              <a:sym typeface="MS PGothic"/>
            </a:endParaRPr>
          </a:p>
        </p:txBody>
      </p:sp>
      <p:sp>
        <p:nvSpPr>
          <p:cNvPr id="142" name="Google Shape;142;p19"/>
          <p:cNvSpPr txBox="1"/>
          <p:nvPr/>
        </p:nvSpPr>
        <p:spPr>
          <a:xfrm>
            <a:off x="4601211" y="3433525"/>
            <a:ext cx="4363500" cy="408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ja" sz="1100">
                <a:solidFill>
                  <a:srgbClr val="000000"/>
                </a:solidFill>
                <a:latin typeface="MS PGothic"/>
                <a:ea typeface="MS PGothic"/>
                <a:cs typeface="MS PGothic"/>
                <a:sym typeface="MS PGothic"/>
              </a:rPr>
              <a:t>◯ワーケーション受入企業を類型化し、和歌山ワーケーション</a:t>
            </a:r>
            <a:endParaRPr b="1" sz="1100">
              <a:solidFill>
                <a:srgbClr val="000000"/>
              </a:solidFill>
              <a:latin typeface="MS PGothic"/>
              <a:ea typeface="MS PGothic"/>
              <a:cs typeface="MS PGothic"/>
              <a:sym typeface="MS PGothic"/>
            </a:endParaRPr>
          </a:p>
          <a:p>
            <a:pPr indent="0" lvl="0" marL="0" marR="0" rtl="0" algn="l">
              <a:spcBef>
                <a:spcPts val="0"/>
              </a:spcBef>
              <a:spcAft>
                <a:spcPts val="0"/>
              </a:spcAft>
              <a:buNone/>
            </a:pPr>
            <a:r>
              <a:rPr b="1" lang="ja" sz="1100">
                <a:solidFill>
                  <a:srgbClr val="000000"/>
                </a:solidFill>
                <a:latin typeface="MS PGothic"/>
                <a:ea typeface="MS PGothic"/>
                <a:cs typeface="MS PGothic"/>
                <a:sym typeface="MS PGothic"/>
              </a:rPr>
              <a:t>　ネットワークスとしてWebサイトでＰＲ</a:t>
            </a:r>
            <a:endParaRPr b="1" sz="1100">
              <a:solidFill>
                <a:srgbClr val="000000"/>
              </a:solidFill>
              <a:latin typeface="MS PGothic"/>
              <a:ea typeface="MS PGothic"/>
              <a:cs typeface="MS PGothic"/>
              <a:sym typeface="MS PGothic"/>
            </a:endParaRPr>
          </a:p>
        </p:txBody>
      </p:sp>
      <p:sp>
        <p:nvSpPr>
          <p:cNvPr id="143" name="Google Shape;143;p19"/>
          <p:cNvSpPr txBox="1"/>
          <p:nvPr/>
        </p:nvSpPr>
        <p:spPr>
          <a:xfrm>
            <a:off x="4595942" y="5423057"/>
            <a:ext cx="3654600" cy="2451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ja" sz="1200">
                <a:solidFill>
                  <a:srgbClr val="000000"/>
                </a:solidFill>
                <a:latin typeface="MS PGothic"/>
                <a:ea typeface="MS PGothic"/>
                <a:cs typeface="MS PGothic"/>
                <a:sym typeface="MS PGothic"/>
              </a:rPr>
              <a:t>◯ ワーケーションファムツアーの実施 </a:t>
            </a:r>
            <a:endParaRPr b="1" sz="1200">
              <a:solidFill>
                <a:srgbClr val="000000"/>
              </a:solidFill>
              <a:latin typeface="MS PGothic"/>
              <a:ea typeface="MS PGothic"/>
              <a:cs typeface="MS PGothic"/>
              <a:sym typeface="MS PGothic"/>
            </a:endParaRPr>
          </a:p>
        </p:txBody>
      </p:sp>
      <p:sp>
        <p:nvSpPr>
          <p:cNvPr id="144" name="Google Shape;144;p19"/>
          <p:cNvSpPr txBox="1"/>
          <p:nvPr/>
        </p:nvSpPr>
        <p:spPr>
          <a:xfrm>
            <a:off x="4684853" y="2792882"/>
            <a:ext cx="4226400" cy="486300"/>
          </a:xfrm>
          <a:prstGeom prst="rect">
            <a:avLst/>
          </a:prstGeom>
          <a:gradFill>
            <a:gsLst>
              <a:gs pos="0">
                <a:srgbClr val="FFA09D"/>
              </a:gs>
              <a:gs pos="35000">
                <a:srgbClr val="FFBCBC"/>
              </a:gs>
              <a:gs pos="100000">
                <a:srgbClr val="FFE2E2"/>
              </a:gs>
            </a:gsLst>
            <a:lin ang="16200038" scaled="0"/>
          </a:gradFill>
          <a:ln cap="flat" cmpd="sng" w="9525">
            <a:solidFill>
              <a:srgbClr val="BD4B48"/>
            </a:solidFill>
            <a:prstDash val="solid"/>
            <a:round/>
            <a:headEnd len="sm" w="sm" type="none"/>
            <a:tailEnd len="sm" w="sm" type="none"/>
          </a:ln>
          <a:effectLst>
            <a:outerShdw blurRad="40000" rotWithShape="0" dir="5400000" dist="20000">
              <a:srgbClr val="000000">
                <a:alpha val="37650"/>
              </a:srgbClr>
            </a:outerShdw>
          </a:effectLst>
        </p:spPr>
        <p:txBody>
          <a:bodyPr anchorCtr="0" anchor="t" bIns="0" lIns="77900" spcFirstLastPara="1" rIns="77900" wrap="square" tIns="36000">
            <a:noAutofit/>
          </a:bodyPr>
          <a:lstStyle/>
          <a:p>
            <a:pPr indent="0" lvl="0" marL="0" marR="0" rtl="0" algn="ctr">
              <a:lnSpc>
                <a:spcPct val="115000"/>
              </a:lnSpc>
              <a:spcBef>
                <a:spcPts val="0"/>
              </a:spcBef>
              <a:spcAft>
                <a:spcPts val="0"/>
              </a:spcAft>
              <a:buNone/>
            </a:pPr>
            <a:r>
              <a:rPr b="1" lang="ja" sz="1200">
                <a:solidFill>
                  <a:srgbClr val="3F3F3F"/>
                </a:solidFill>
                <a:latin typeface="MS PGothic"/>
                <a:ea typeface="MS PGothic"/>
                <a:cs typeface="MS PGothic"/>
                <a:sym typeface="MS PGothic"/>
              </a:rPr>
              <a:t>新型コロナウイルスの影響で全国的にテレワークが普及</a:t>
            </a:r>
            <a:endParaRPr>
              <a:latin typeface="MS PGothic"/>
              <a:ea typeface="MS PGothic"/>
              <a:cs typeface="MS PGothic"/>
              <a:sym typeface="MS PGothic"/>
            </a:endParaRPr>
          </a:p>
          <a:p>
            <a:pPr indent="0" lvl="0" marL="0" marR="0" rtl="0" algn="ctr">
              <a:lnSpc>
                <a:spcPct val="115000"/>
              </a:lnSpc>
              <a:spcBef>
                <a:spcPts val="0"/>
              </a:spcBef>
              <a:spcAft>
                <a:spcPts val="0"/>
              </a:spcAft>
              <a:buNone/>
            </a:pPr>
            <a:r>
              <a:rPr b="1" lang="ja" sz="1200">
                <a:solidFill>
                  <a:srgbClr val="3F3F3F"/>
                </a:solidFill>
                <a:latin typeface="MS PGothic"/>
                <a:ea typeface="MS PGothic"/>
                <a:cs typeface="MS PGothic"/>
                <a:sym typeface="MS PGothic"/>
              </a:rPr>
              <a:t>ポストコロナの企業のあり方や働き方に大きな変化の兆し</a:t>
            </a:r>
            <a:endParaRPr b="1" sz="1200">
              <a:solidFill>
                <a:srgbClr val="3F3F3F"/>
              </a:solidFill>
              <a:latin typeface="MS PGothic"/>
              <a:ea typeface="MS PGothic"/>
              <a:cs typeface="MS PGothic"/>
              <a:sym typeface="MS PGothic"/>
            </a:endParaRPr>
          </a:p>
        </p:txBody>
      </p:sp>
      <p:pic>
        <p:nvPicPr>
          <p:cNvPr descr="\\TS3-FILE01D\user$\109151\デスクトップ\WWPHPTOP.png" id="145" name="Google Shape;145;p19"/>
          <p:cNvPicPr preferRelativeResize="0"/>
          <p:nvPr/>
        </p:nvPicPr>
        <p:blipFill rotWithShape="1">
          <a:blip r:embed="rId7">
            <a:alphaModFix/>
          </a:blip>
          <a:srcRect b="0" l="0" r="0" t="0"/>
          <a:stretch/>
        </p:blipFill>
        <p:spPr>
          <a:xfrm>
            <a:off x="4869181" y="3896159"/>
            <a:ext cx="1778585" cy="810003"/>
          </a:xfrm>
          <a:prstGeom prst="rect">
            <a:avLst/>
          </a:prstGeom>
          <a:noFill/>
          <a:ln>
            <a:noFill/>
          </a:ln>
        </p:spPr>
      </p:pic>
      <p:sp>
        <p:nvSpPr>
          <p:cNvPr id="146" name="Google Shape;146;p19"/>
          <p:cNvSpPr txBox="1"/>
          <p:nvPr/>
        </p:nvSpPr>
        <p:spPr>
          <a:xfrm>
            <a:off x="4604892" y="5615805"/>
            <a:ext cx="4382100" cy="510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ja" sz="1050">
                <a:solidFill>
                  <a:srgbClr val="000000"/>
                </a:solidFill>
                <a:latin typeface="MS PGothic"/>
                <a:ea typeface="MS PGothic"/>
                <a:cs typeface="MS PGothic"/>
                <a:sym typeface="MS PGothic"/>
              </a:rPr>
              <a:t>・メディアや企業等を対象にワーケーション体験ツアーを開催し、</a:t>
            </a:r>
            <a:endParaRPr sz="1050">
              <a:solidFill>
                <a:srgbClr val="000000"/>
              </a:solidFill>
              <a:latin typeface="MS PGothic"/>
              <a:ea typeface="MS PGothic"/>
              <a:cs typeface="MS PGothic"/>
              <a:sym typeface="MS PGothic"/>
            </a:endParaRPr>
          </a:p>
          <a:p>
            <a:pPr indent="0" lvl="0" marL="0" marR="0" rtl="0" algn="l">
              <a:spcBef>
                <a:spcPts val="0"/>
              </a:spcBef>
              <a:spcAft>
                <a:spcPts val="0"/>
              </a:spcAft>
              <a:buNone/>
            </a:pPr>
            <a:r>
              <a:rPr lang="ja" sz="1050">
                <a:solidFill>
                  <a:srgbClr val="000000"/>
                </a:solidFill>
                <a:latin typeface="MS PGothic"/>
                <a:ea typeface="MS PGothic"/>
                <a:cs typeface="MS PGothic"/>
                <a:sym typeface="MS PGothic"/>
              </a:rPr>
              <a:t>　「ワーケーション＝和歌山」のブランドを全国へ発信</a:t>
            </a:r>
            <a:endParaRPr sz="1050">
              <a:solidFill>
                <a:srgbClr val="000000"/>
              </a:solidFill>
              <a:latin typeface="MS PGothic"/>
              <a:ea typeface="MS PGothic"/>
              <a:cs typeface="MS PGothic"/>
              <a:sym typeface="MS PGothic"/>
            </a:endParaRPr>
          </a:p>
          <a:p>
            <a:pPr indent="0" lvl="0" marL="0" marR="0" rtl="0" algn="l">
              <a:spcBef>
                <a:spcPts val="0"/>
              </a:spcBef>
              <a:spcAft>
                <a:spcPts val="0"/>
              </a:spcAft>
              <a:buNone/>
            </a:pPr>
            <a:r>
              <a:t/>
            </a:r>
            <a:endParaRPr sz="1050">
              <a:solidFill>
                <a:srgbClr val="000000"/>
              </a:solidFill>
              <a:latin typeface="MS PGothic"/>
              <a:ea typeface="MS PGothic"/>
              <a:cs typeface="MS PGothic"/>
              <a:sym typeface="MS PGothic"/>
            </a:endParaRPr>
          </a:p>
        </p:txBody>
      </p:sp>
      <p:pic>
        <p:nvPicPr>
          <p:cNvPr descr="\\TS3-FILE01D\user$\109151\デスクトップ\無題.png" id="147" name="Google Shape;147;p19"/>
          <p:cNvPicPr preferRelativeResize="0"/>
          <p:nvPr/>
        </p:nvPicPr>
        <p:blipFill rotWithShape="1">
          <a:blip r:embed="rId8">
            <a:alphaModFix/>
          </a:blip>
          <a:srcRect b="0" l="0" r="0" t="0"/>
          <a:stretch/>
        </p:blipFill>
        <p:spPr>
          <a:xfrm>
            <a:off x="4800406" y="4626013"/>
            <a:ext cx="1916137" cy="795563"/>
          </a:xfrm>
          <a:prstGeom prst="rect">
            <a:avLst/>
          </a:prstGeom>
          <a:noFill/>
          <a:ln>
            <a:noFill/>
          </a:ln>
        </p:spPr>
      </p:pic>
      <p:pic>
        <p:nvPicPr>
          <p:cNvPr descr="\\TS3-FILE01D\user$\109151\デスクトップ\WWN.png" id="148" name="Google Shape;148;p19"/>
          <p:cNvPicPr preferRelativeResize="0"/>
          <p:nvPr/>
        </p:nvPicPr>
        <p:blipFill rotWithShape="1">
          <a:blip r:embed="rId9">
            <a:alphaModFix/>
          </a:blip>
          <a:srcRect b="0" l="0" r="0" t="0"/>
          <a:stretch/>
        </p:blipFill>
        <p:spPr>
          <a:xfrm>
            <a:off x="7107210" y="3896159"/>
            <a:ext cx="1684273" cy="1525119"/>
          </a:xfrm>
          <a:prstGeom prst="rect">
            <a:avLst/>
          </a:prstGeom>
          <a:noFill/>
          <a:ln cap="flat" cmpd="sng" w="9525">
            <a:solidFill>
              <a:srgbClr val="000000"/>
            </a:solidFill>
            <a:prstDash val="solid"/>
            <a:round/>
            <a:headEnd len="sm" w="sm" type="none"/>
            <a:tailEnd len="sm" w="sm" type="none"/>
          </a:ln>
        </p:spPr>
      </p:pic>
      <p:sp>
        <p:nvSpPr>
          <p:cNvPr id="149" name="Google Shape;149;p19"/>
          <p:cNvSpPr txBox="1"/>
          <p:nvPr/>
        </p:nvSpPr>
        <p:spPr>
          <a:xfrm>
            <a:off x="178950" y="1254774"/>
            <a:ext cx="4563900" cy="8100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ja" sz="1600">
                <a:solidFill>
                  <a:srgbClr val="000000"/>
                </a:solidFill>
                <a:latin typeface="MS PGothic"/>
                <a:ea typeface="MS PGothic"/>
                <a:cs typeface="MS PGothic"/>
                <a:sym typeface="MS PGothic"/>
              </a:rPr>
              <a:t>和歌山県がワーケーションを推進する理由</a:t>
            </a:r>
            <a:endParaRPr b="1" sz="1600">
              <a:solidFill>
                <a:srgbClr val="000000"/>
              </a:solidFill>
              <a:latin typeface="MS PGothic"/>
              <a:ea typeface="MS PGothic"/>
              <a:cs typeface="MS PGothic"/>
              <a:sym typeface="MS PGothic"/>
            </a:endParaRPr>
          </a:p>
          <a:p>
            <a:pPr indent="0" lvl="0" marL="0" marR="0" rtl="0" algn="ctr">
              <a:spcBef>
                <a:spcPts val="0"/>
              </a:spcBef>
              <a:spcAft>
                <a:spcPts val="0"/>
              </a:spcAft>
              <a:buNone/>
            </a:pPr>
            <a:r>
              <a:rPr b="1" lang="ja" sz="2000">
                <a:solidFill>
                  <a:srgbClr val="FF0000"/>
                </a:solidFill>
                <a:latin typeface="MS PGothic"/>
                <a:ea typeface="MS PGothic"/>
                <a:cs typeface="MS PGothic"/>
                <a:sym typeface="MS PGothic"/>
              </a:rPr>
              <a:t>「関係人口」の創出</a:t>
            </a:r>
            <a:endParaRPr b="1" sz="2000">
              <a:solidFill>
                <a:srgbClr val="FF0000"/>
              </a:solidFill>
              <a:latin typeface="MS PGothic"/>
              <a:ea typeface="MS PGothic"/>
              <a:cs typeface="MS PGothic"/>
              <a:sym typeface="MS PGothic"/>
            </a:endParaRPr>
          </a:p>
          <a:p>
            <a:pPr indent="0" lvl="0" marL="0" marR="0" rtl="0" algn="ctr">
              <a:spcBef>
                <a:spcPts val="0"/>
              </a:spcBef>
              <a:spcAft>
                <a:spcPts val="0"/>
              </a:spcAft>
              <a:buNone/>
            </a:pPr>
            <a:r>
              <a:rPr lang="ja" sz="950">
                <a:solidFill>
                  <a:srgbClr val="000000"/>
                </a:solidFill>
                <a:latin typeface="MS PGothic"/>
                <a:ea typeface="MS PGothic"/>
                <a:cs typeface="MS PGothic"/>
                <a:sym typeface="MS PGothic"/>
              </a:rPr>
              <a:t>※定住には至らないものの、特定の地域に継続的に多様な形で関わる人たち</a:t>
            </a:r>
            <a:endParaRPr sz="950">
              <a:solidFill>
                <a:srgbClr val="000000"/>
              </a:solidFill>
              <a:latin typeface="MS PGothic"/>
              <a:ea typeface="MS PGothic"/>
              <a:cs typeface="MS PGothic"/>
              <a:sym typeface="MS PGothic"/>
            </a:endParaRPr>
          </a:p>
        </p:txBody>
      </p:sp>
      <p:sp>
        <p:nvSpPr>
          <p:cNvPr id="150" name="Google Shape;150;p19"/>
          <p:cNvSpPr/>
          <p:nvPr/>
        </p:nvSpPr>
        <p:spPr>
          <a:xfrm>
            <a:off x="4924475" y="1087825"/>
            <a:ext cx="4037100" cy="927900"/>
          </a:xfrm>
          <a:prstGeom prst="rect">
            <a:avLst/>
          </a:prstGeom>
          <a:noFill/>
          <a:ln>
            <a:noFill/>
          </a:ln>
        </p:spPr>
        <p:txBody>
          <a:bodyPr anchorCtr="0" anchor="ctr" bIns="0" lIns="77900" spcFirstLastPara="1" rIns="77900" wrap="square" tIns="92025">
            <a:noAutofit/>
          </a:bodyPr>
          <a:lstStyle/>
          <a:p>
            <a:pPr indent="0" lvl="0" marL="0" marR="0" rtl="0" algn="l">
              <a:spcBef>
                <a:spcPts val="0"/>
              </a:spcBef>
              <a:spcAft>
                <a:spcPts val="0"/>
              </a:spcAft>
              <a:buNone/>
            </a:pPr>
            <a:r>
              <a:rPr b="1" lang="ja" sz="1300">
                <a:solidFill>
                  <a:srgbClr val="4D4D4D"/>
                </a:solidFill>
                <a:latin typeface="MS PGothic"/>
                <a:ea typeface="MS PGothic"/>
                <a:cs typeface="MS PGothic"/>
                <a:sym typeface="MS PGothic"/>
              </a:rPr>
              <a:t>〇県内での消費行動の増加による経済活性化</a:t>
            </a:r>
            <a:endParaRPr b="1" sz="1300">
              <a:solidFill>
                <a:srgbClr val="4D4D4D"/>
              </a:solidFill>
              <a:latin typeface="MS PGothic"/>
              <a:ea typeface="MS PGothic"/>
              <a:cs typeface="MS PGothic"/>
              <a:sym typeface="MS PGothic"/>
            </a:endParaRPr>
          </a:p>
          <a:p>
            <a:pPr indent="0" lvl="0" marL="0" rtl="0" algn="l">
              <a:spcBef>
                <a:spcPts val="0"/>
              </a:spcBef>
              <a:spcAft>
                <a:spcPts val="0"/>
              </a:spcAft>
              <a:buClr>
                <a:schemeClr val="dk1"/>
              </a:buClr>
              <a:buFont typeface="Arial"/>
              <a:buNone/>
            </a:pPr>
            <a:r>
              <a:rPr b="1" lang="ja" sz="1300">
                <a:solidFill>
                  <a:srgbClr val="4D4D4D"/>
                </a:solidFill>
                <a:latin typeface="MS PGothic"/>
                <a:ea typeface="MS PGothic"/>
                <a:cs typeface="MS PGothic"/>
                <a:sym typeface="MS PGothic"/>
              </a:rPr>
              <a:t>〇ワーケーションをサポートするビジネスの創出</a:t>
            </a:r>
            <a:endParaRPr b="1" sz="1300">
              <a:solidFill>
                <a:srgbClr val="4D4D4D"/>
              </a:solidFill>
              <a:latin typeface="MS PGothic"/>
              <a:ea typeface="MS PGothic"/>
              <a:cs typeface="MS PGothic"/>
              <a:sym typeface="MS PGothic"/>
            </a:endParaRPr>
          </a:p>
          <a:p>
            <a:pPr indent="0" lvl="0" marL="0" rtl="0" algn="l">
              <a:spcBef>
                <a:spcPts val="0"/>
              </a:spcBef>
              <a:spcAft>
                <a:spcPts val="0"/>
              </a:spcAft>
              <a:buClr>
                <a:schemeClr val="dk1"/>
              </a:buClr>
              <a:buFont typeface="Arial"/>
              <a:buNone/>
            </a:pPr>
            <a:r>
              <a:rPr b="1" lang="ja" sz="1300">
                <a:solidFill>
                  <a:srgbClr val="4D4D4D"/>
                </a:solidFill>
                <a:latin typeface="MS PGothic"/>
                <a:ea typeface="MS PGothic"/>
                <a:cs typeface="MS PGothic"/>
                <a:sym typeface="MS PGothic"/>
              </a:rPr>
              <a:t>〇豊富な観光資源の魅力発信や県のブランディング</a:t>
            </a:r>
            <a:endParaRPr sz="1300">
              <a:solidFill>
                <a:schemeClr val="dk1"/>
              </a:solidFill>
              <a:latin typeface="MS PGothic"/>
              <a:ea typeface="MS PGothic"/>
              <a:cs typeface="MS PGothic"/>
              <a:sym typeface="MS PGothic"/>
            </a:endParaRPr>
          </a:p>
          <a:p>
            <a:pPr indent="0" lvl="0" marL="0" rtl="0" algn="l">
              <a:spcBef>
                <a:spcPts val="0"/>
              </a:spcBef>
              <a:spcAft>
                <a:spcPts val="0"/>
              </a:spcAft>
              <a:buNone/>
            </a:pPr>
            <a:r>
              <a:rPr b="1" lang="ja" sz="1300">
                <a:solidFill>
                  <a:srgbClr val="4D4D4D"/>
                </a:solidFill>
                <a:latin typeface="MS PGothic"/>
                <a:ea typeface="MS PGothic"/>
                <a:cs typeface="MS PGothic"/>
                <a:sym typeface="MS PGothic"/>
              </a:rPr>
              <a:t>〇企業誘致や移住・定住の推進</a:t>
            </a:r>
            <a:endParaRPr b="1" sz="1300">
              <a:solidFill>
                <a:srgbClr val="4D4D4D"/>
              </a:solidFill>
              <a:latin typeface="MS PGothic"/>
              <a:ea typeface="MS PGothic"/>
              <a:cs typeface="MS PGothic"/>
              <a:sym typeface="MS PGothic"/>
            </a:endParaRPr>
          </a:p>
        </p:txBody>
      </p:sp>
      <p:sp>
        <p:nvSpPr>
          <p:cNvPr id="151" name="Google Shape;151;p19"/>
          <p:cNvSpPr/>
          <p:nvPr/>
        </p:nvSpPr>
        <p:spPr>
          <a:xfrm rot="10800000">
            <a:off x="5796377" y="3370919"/>
            <a:ext cx="1943100" cy="73200"/>
          </a:xfrm>
          <a:prstGeom prst="triangle">
            <a:avLst>
              <a:gd fmla="val 50000" name="adj"/>
            </a:avLst>
          </a:prstGeom>
          <a:solidFill>
            <a:srgbClr val="4F81BD"/>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52" name="Google Shape;152;p19"/>
          <p:cNvSpPr/>
          <p:nvPr/>
        </p:nvSpPr>
        <p:spPr>
          <a:xfrm>
            <a:off x="192785" y="839612"/>
            <a:ext cx="8779200" cy="245100"/>
          </a:xfrm>
          <a:prstGeom prst="rect">
            <a:avLst/>
          </a:prstGeom>
          <a:solidFill>
            <a:srgbClr val="E5DFEC"/>
          </a:solidFill>
          <a:ln cap="flat" cmpd="sng" w="25400">
            <a:solidFill>
              <a:srgbClr val="E5DFEC"/>
            </a:solidFill>
            <a:prstDash val="solid"/>
            <a:round/>
            <a:headEnd len="sm" w="sm" type="none"/>
            <a:tailEnd len="sm" w="sm" type="none"/>
          </a:ln>
        </p:spPr>
        <p:txBody>
          <a:bodyPr anchorCtr="0" anchor="ctr" bIns="36000" lIns="360000" spcFirstLastPara="1" rIns="360000" wrap="square" tIns="108000">
            <a:noAutofit/>
          </a:bodyPr>
          <a:lstStyle/>
          <a:p>
            <a:pPr indent="0" lvl="0" marL="0" marR="0" rtl="0" algn="ctr">
              <a:spcBef>
                <a:spcPts val="0"/>
              </a:spcBef>
              <a:spcAft>
                <a:spcPts val="0"/>
              </a:spcAft>
              <a:buNone/>
            </a:pPr>
            <a:r>
              <a:rPr b="1" lang="ja" sz="1600">
                <a:solidFill>
                  <a:srgbClr val="000000"/>
                </a:solidFill>
                <a:latin typeface="MS PGothic"/>
                <a:ea typeface="MS PGothic"/>
                <a:cs typeface="MS PGothic"/>
                <a:sym typeface="MS PGothic"/>
              </a:rPr>
              <a:t>ワーケーションの意義</a:t>
            </a:r>
            <a:endParaRPr b="1" sz="1600">
              <a:solidFill>
                <a:srgbClr val="000000"/>
              </a:solidFill>
              <a:latin typeface="MS PGothic"/>
              <a:ea typeface="MS PGothic"/>
              <a:cs typeface="MS PGothic"/>
              <a:sym typeface="MS PGothic"/>
            </a:endParaRPr>
          </a:p>
        </p:txBody>
      </p:sp>
      <p:sp>
        <p:nvSpPr>
          <p:cNvPr id="153" name="Google Shape;153;p19"/>
          <p:cNvSpPr/>
          <p:nvPr/>
        </p:nvSpPr>
        <p:spPr>
          <a:xfrm>
            <a:off x="193944" y="2160151"/>
            <a:ext cx="8779200" cy="245100"/>
          </a:xfrm>
          <a:prstGeom prst="rect">
            <a:avLst/>
          </a:prstGeom>
          <a:solidFill>
            <a:srgbClr val="E5DFEC"/>
          </a:solidFill>
          <a:ln cap="flat" cmpd="sng" w="25400">
            <a:solidFill>
              <a:srgbClr val="E5DFEC"/>
            </a:solidFill>
            <a:prstDash val="solid"/>
            <a:round/>
            <a:headEnd len="sm" w="sm" type="none"/>
            <a:tailEnd len="sm" w="sm" type="none"/>
          </a:ln>
        </p:spPr>
        <p:txBody>
          <a:bodyPr anchorCtr="0" anchor="ctr" bIns="36000" lIns="360000" spcFirstLastPara="1" rIns="360000" wrap="square" tIns="108000">
            <a:noAutofit/>
          </a:bodyPr>
          <a:lstStyle/>
          <a:p>
            <a:pPr indent="0" lvl="0" marL="0" marR="0" rtl="0" algn="ctr">
              <a:spcBef>
                <a:spcPts val="0"/>
              </a:spcBef>
              <a:spcAft>
                <a:spcPts val="0"/>
              </a:spcAft>
              <a:buNone/>
            </a:pPr>
            <a:r>
              <a:rPr b="1" lang="ja" sz="1600">
                <a:solidFill>
                  <a:srgbClr val="000000"/>
                </a:solidFill>
                <a:latin typeface="MS PGothic"/>
                <a:ea typeface="MS PGothic"/>
                <a:cs typeface="MS PGothic"/>
                <a:sym typeface="MS PGothic"/>
              </a:rPr>
              <a:t>和歌山県でのワーケーションの取組</a:t>
            </a:r>
            <a:endParaRPr b="1" sz="1600">
              <a:solidFill>
                <a:srgbClr val="000000"/>
              </a:solidFill>
              <a:latin typeface="MS PGothic"/>
              <a:ea typeface="MS PGothic"/>
              <a:cs typeface="MS PGothic"/>
              <a:sym typeface="MS PGothic"/>
            </a:endParaRPr>
          </a:p>
        </p:txBody>
      </p:sp>
      <p:sp>
        <p:nvSpPr>
          <p:cNvPr id="154" name="Google Shape;154;p19"/>
          <p:cNvSpPr txBox="1"/>
          <p:nvPr/>
        </p:nvSpPr>
        <p:spPr>
          <a:xfrm>
            <a:off x="209124" y="2543250"/>
            <a:ext cx="1050000" cy="2451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ja" sz="1200" u="sng">
                <a:solidFill>
                  <a:srgbClr val="000000"/>
                </a:solidFill>
                <a:latin typeface="MS PGothic"/>
                <a:ea typeface="MS PGothic"/>
                <a:cs typeface="MS PGothic"/>
                <a:sym typeface="MS PGothic"/>
              </a:rPr>
              <a:t>＜実績＞</a:t>
            </a:r>
            <a:endParaRPr b="1" sz="1200" u="sng">
              <a:solidFill>
                <a:srgbClr val="000000"/>
              </a:solidFill>
              <a:latin typeface="MS PGothic"/>
              <a:ea typeface="MS PGothic"/>
              <a:cs typeface="MS PGothic"/>
              <a:sym typeface="MS PGothic"/>
            </a:endParaRPr>
          </a:p>
        </p:txBody>
      </p:sp>
      <p:sp>
        <p:nvSpPr>
          <p:cNvPr id="155" name="Google Shape;155;p19"/>
          <p:cNvSpPr txBox="1"/>
          <p:nvPr/>
        </p:nvSpPr>
        <p:spPr>
          <a:xfrm>
            <a:off x="4680927" y="2543259"/>
            <a:ext cx="1115400" cy="2451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ja" sz="1200" u="sng">
                <a:solidFill>
                  <a:srgbClr val="000000"/>
                </a:solidFill>
                <a:latin typeface="MS PGothic"/>
                <a:ea typeface="MS PGothic"/>
                <a:cs typeface="MS PGothic"/>
                <a:sym typeface="MS PGothic"/>
              </a:rPr>
              <a:t>＜コロナ後＞</a:t>
            </a:r>
            <a:endParaRPr b="1" sz="1200" u="sng">
              <a:solidFill>
                <a:srgbClr val="000000"/>
              </a:solidFill>
              <a:latin typeface="MS PGothic"/>
              <a:ea typeface="MS PGothic"/>
              <a:cs typeface="MS PGothic"/>
              <a:sym typeface="MS PGothic"/>
            </a:endParaRPr>
          </a:p>
        </p:txBody>
      </p:sp>
      <p:sp>
        <p:nvSpPr>
          <p:cNvPr id="156" name="Google Shape;156;p19"/>
          <p:cNvSpPr/>
          <p:nvPr/>
        </p:nvSpPr>
        <p:spPr>
          <a:xfrm rot="10800000">
            <a:off x="5676211" y="6064902"/>
            <a:ext cx="1943100" cy="73200"/>
          </a:xfrm>
          <a:prstGeom prst="triangle">
            <a:avLst>
              <a:gd fmla="val 50000" name="adj"/>
            </a:avLst>
          </a:prstGeom>
          <a:solidFill>
            <a:srgbClr val="4F81BD"/>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57" name="Google Shape;157;p19"/>
          <p:cNvSpPr/>
          <p:nvPr/>
        </p:nvSpPr>
        <p:spPr>
          <a:xfrm>
            <a:off x="1909843" y="3429726"/>
            <a:ext cx="2513700" cy="501000"/>
          </a:xfrm>
          <a:prstGeom prst="rect">
            <a:avLst/>
          </a:pr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58" name="Google Shape;158;p19"/>
          <p:cNvSpPr/>
          <p:nvPr/>
        </p:nvSpPr>
        <p:spPr>
          <a:xfrm>
            <a:off x="488600" y="4407626"/>
            <a:ext cx="2487600" cy="510900"/>
          </a:xfrm>
          <a:prstGeom prst="rect">
            <a:avLst/>
          </a:pr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59" name="Google Shape;159;p19"/>
          <p:cNvSpPr txBox="1"/>
          <p:nvPr>
            <p:ph type="title"/>
          </p:nvPr>
        </p:nvSpPr>
        <p:spPr>
          <a:xfrm>
            <a:off x="311700" y="348025"/>
            <a:ext cx="8520600" cy="486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ja" sz="3200">
                <a:latin typeface="MS PGothic"/>
                <a:ea typeface="MS PGothic"/>
                <a:cs typeface="MS PGothic"/>
                <a:sym typeface="MS PGothic"/>
              </a:rPr>
              <a:t>和歌山ワーケーションプロジェクト</a:t>
            </a:r>
            <a:endParaRPr sz="3200">
              <a:latin typeface="MS PGothic"/>
              <a:ea typeface="MS PGothic"/>
              <a:cs typeface="MS PGothic"/>
              <a:sym typeface="MS PGothic"/>
            </a:endParaRPr>
          </a:p>
        </p:txBody>
      </p:sp>
      <p:sp>
        <p:nvSpPr>
          <p:cNvPr id="160" name="Google Shape;160;p19"/>
          <p:cNvSpPr/>
          <p:nvPr/>
        </p:nvSpPr>
        <p:spPr>
          <a:xfrm>
            <a:off x="193950" y="1254825"/>
            <a:ext cx="4533900" cy="810000"/>
          </a:xfrm>
          <a:prstGeom prst="rect">
            <a:avLst/>
          </a:prstGeom>
          <a:noFill/>
          <a:ln cap="flat" cmpd="dbl"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MS PGothic"/>
              <a:ea typeface="MS PGothic"/>
              <a:cs typeface="MS PGothic"/>
              <a:sym typeface="MS PGothic"/>
            </a:endParaRPr>
          </a:p>
        </p:txBody>
      </p:sp>
      <p:sp>
        <p:nvSpPr>
          <p:cNvPr id="161" name="Google Shape;161;p19"/>
          <p:cNvSpPr/>
          <p:nvPr/>
        </p:nvSpPr>
        <p:spPr>
          <a:xfrm rot="-5400000">
            <a:off x="4517671" y="1352303"/>
            <a:ext cx="326400" cy="485700"/>
          </a:xfrm>
          <a:prstGeom prst="downArrow">
            <a:avLst>
              <a:gd fmla="val 50000" name="adj1"/>
              <a:gd fmla="val 50000" name="adj2"/>
            </a:avLst>
          </a:prstGeom>
          <a:solidFill>
            <a:srgbClr val="23045C"/>
          </a:solidFill>
          <a:ln>
            <a:noFill/>
          </a:ln>
        </p:spPr>
        <p:txBody>
          <a:bodyPr anchorCtr="0" anchor="ctr" bIns="38950" lIns="77900" spcFirstLastPara="1" rIns="77900" wrap="square" tIns="3895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5" name="Shape 165"/>
        <p:cNvGrpSpPr/>
        <p:nvPr/>
      </p:nvGrpSpPr>
      <p:grpSpPr>
        <a:xfrm>
          <a:off x="0" y="0"/>
          <a:ext cx="0" cy="0"/>
          <a:chOff x="0" y="0"/>
          <a:chExt cx="0" cy="0"/>
        </a:xfrm>
      </p:grpSpPr>
      <p:sp>
        <p:nvSpPr>
          <p:cNvPr id="166" name="Google Shape;166;p20"/>
          <p:cNvSpPr txBox="1"/>
          <p:nvPr/>
        </p:nvSpPr>
        <p:spPr>
          <a:xfrm>
            <a:off x="486375" y="1498350"/>
            <a:ext cx="4800000" cy="5207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ja" sz="1600">
                <a:solidFill>
                  <a:srgbClr val="000000"/>
                </a:solidFill>
                <a:latin typeface="MS PGothic"/>
                <a:ea typeface="MS PGothic"/>
                <a:cs typeface="MS PGothic"/>
                <a:sym typeface="MS PGothic"/>
              </a:rPr>
              <a:t>【</a:t>
            </a:r>
            <a:r>
              <a:rPr b="1" lang="ja" sz="1600">
                <a:solidFill>
                  <a:schemeClr val="dk1"/>
                </a:solidFill>
                <a:latin typeface="MS PGothic"/>
                <a:ea typeface="MS PGothic"/>
                <a:cs typeface="MS PGothic"/>
                <a:sym typeface="MS PGothic"/>
              </a:rPr>
              <a:t>開催日時・場所</a:t>
            </a:r>
            <a:r>
              <a:rPr b="1" lang="ja" sz="1600">
                <a:solidFill>
                  <a:srgbClr val="000000"/>
                </a:solidFill>
                <a:latin typeface="MS PGothic"/>
                <a:ea typeface="MS PGothic"/>
                <a:cs typeface="MS PGothic"/>
                <a:sym typeface="MS PGothic"/>
              </a:rPr>
              <a:t>】</a:t>
            </a:r>
            <a:br>
              <a:rPr lang="ja" sz="1600">
                <a:latin typeface="MS PGothic"/>
                <a:ea typeface="MS PGothic"/>
                <a:cs typeface="MS PGothic"/>
                <a:sym typeface="MS PGothic"/>
              </a:rPr>
            </a:br>
            <a:r>
              <a:rPr lang="ja" sz="1600">
                <a:solidFill>
                  <a:schemeClr val="dk1"/>
                </a:solidFill>
                <a:latin typeface="MS PGothic"/>
                <a:ea typeface="MS PGothic"/>
                <a:cs typeface="MS PGothic"/>
                <a:sym typeface="MS PGothic"/>
              </a:rPr>
              <a:t>2021</a:t>
            </a:r>
            <a:r>
              <a:rPr lang="ja" sz="1600">
                <a:solidFill>
                  <a:schemeClr val="dk1"/>
                </a:solidFill>
                <a:latin typeface="MS PGothic"/>
                <a:ea typeface="MS PGothic"/>
                <a:cs typeface="MS PGothic"/>
                <a:sym typeface="MS PGothic"/>
              </a:rPr>
              <a:t>/1/6　</a:t>
            </a:r>
            <a:r>
              <a:rPr lang="ja" sz="1600">
                <a:solidFill>
                  <a:schemeClr val="dk1"/>
                </a:solidFill>
                <a:latin typeface="MS PGothic"/>
                <a:ea typeface="MS PGothic"/>
                <a:cs typeface="MS PGothic"/>
                <a:sym typeface="MS PGothic"/>
              </a:rPr>
              <a:t>串本古座高校</a:t>
            </a:r>
            <a:endParaRPr sz="1600">
              <a:solidFill>
                <a:schemeClr val="dk1"/>
              </a:solidFill>
              <a:latin typeface="MS PGothic"/>
              <a:ea typeface="MS PGothic"/>
              <a:cs typeface="MS PGothic"/>
              <a:sym typeface="MS PGothic"/>
            </a:endParaRPr>
          </a:p>
          <a:p>
            <a:pPr indent="0" lvl="0" marL="0" rtl="0" algn="l">
              <a:lnSpc>
                <a:spcPct val="115000"/>
              </a:lnSpc>
              <a:spcBef>
                <a:spcPts val="0"/>
              </a:spcBef>
              <a:spcAft>
                <a:spcPts val="0"/>
              </a:spcAft>
              <a:buNone/>
            </a:pPr>
            <a:r>
              <a:t/>
            </a:r>
            <a:endParaRPr sz="1600">
              <a:solidFill>
                <a:schemeClr val="dk1"/>
              </a:solidFill>
              <a:latin typeface="MS PGothic"/>
              <a:ea typeface="MS PGothic"/>
              <a:cs typeface="MS PGothic"/>
              <a:sym typeface="MS PGothic"/>
            </a:endParaRPr>
          </a:p>
          <a:p>
            <a:pPr indent="0" lvl="0" marL="0" rtl="0" algn="l">
              <a:lnSpc>
                <a:spcPct val="115000"/>
              </a:lnSpc>
              <a:spcBef>
                <a:spcPts val="0"/>
              </a:spcBef>
              <a:spcAft>
                <a:spcPts val="0"/>
              </a:spcAft>
              <a:buNone/>
            </a:pPr>
            <a:r>
              <a:rPr b="1" lang="ja" sz="1600">
                <a:solidFill>
                  <a:schemeClr val="dk1"/>
                </a:solidFill>
                <a:latin typeface="MS PGothic"/>
                <a:ea typeface="MS PGothic"/>
                <a:cs typeface="MS PGothic"/>
                <a:sym typeface="MS PGothic"/>
              </a:rPr>
              <a:t>【主催・共催・後援】</a:t>
            </a:r>
            <a:br>
              <a:rPr lang="ja" sz="1600">
                <a:solidFill>
                  <a:schemeClr val="dk1"/>
                </a:solidFill>
                <a:latin typeface="MS PGothic"/>
                <a:ea typeface="MS PGothic"/>
                <a:cs typeface="MS PGothic"/>
                <a:sym typeface="MS PGothic"/>
              </a:rPr>
            </a:br>
            <a:r>
              <a:rPr lang="ja" sz="1600">
                <a:solidFill>
                  <a:schemeClr val="dk1"/>
                </a:solidFill>
                <a:latin typeface="MS PGothic"/>
                <a:ea typeface="MS PGothic"/>
                <a:cs typeface="MS PGothic"/>
                <a:sym typeface="MS PGothic"/>
              </a:rPr>
              <a:t>主催：串本古座高校ＣＧＳ部</a:t>
            </a:r>
            <a:endParaRPr sz="1600">
              <a:solidFill>
                <a:schemeClr val="dk1"/>
              </a:solidFill>
              <a:latin typeface="MS PGothic"/>
              <a:ea typeface="MS PGothic"/>
              <a:cs typeface="MS PGothic"/>
              <a:sym typeface="MS PGothic"/>
            </a:endParaRPr>
          </a:p>
          <a:p>
            <a:pPr indent="0" lvl="0" marL="0" rtl="0" algn="l">
              <a:lnSpc>
                <a:spcPct val="115000"/>
              </a:lnSpc>
              <a:spcBef>
                <a:spcPts val="0"/>
              </a:spcBef>
              <a:spcAft>
                <a:spcPts val="0"/>
              </a:spcAft>
              <a:buNone/>
            </a:pPr>
            <a:r>
              <a:rPr lang="ja" sz="1600">
                <a:solidFill>
                  <a:schemeClr val="dk1"/>
                </a:solidFill>
                <a:latin typeface="MS PGothic"/>
                <a:ea typeface="MS PGothic"/>
                <a:cs typeface="MS PGothic"/>
                <a:sym typeface="MS PGothic"/>
              </a:rPr>
              <a:t>協力：UDC和歌山実行委員会</a:t>
            </a:r>
            <a:endParaRPr sz="1600">
              <a:solidFill>
                <a:schemeClr val="dk1"/>
              </a:solidFill>
              <a:latin typeface="MS PGothic"/>
              <a:ea typeface="MS PGothic"/>
              <a:cs typeface="MS PGothic"/>
              <a:sym typeface="MS PGothic"/>
            </a:endParaRPr>
          </a:p>
          <a:p>
            <a:pPr indent="0" lvl="0" marL="0" rtl="0" algn="l">
              <a:lnSpc>
                <a:spcPct val="115000"/>
              </a:lnSpc>
              <a:spcBef>
                <a:spcPts val="0"/>
              </a:spcBef>
              <a:spcAft>
                <a:spcPts val="0"/>
              </a:spcAft>
              <a:buNone/>
            </a:pPr>
            <a:r>
              <a:t/>
            </a:r>
            <a:endParaRPr sz="1600">
              <a:solidFill>
                <a:srgbClr val="000000"/>
              </a:solidFill>
              <a:latin typeface="MS PGothic"/>
              <a:ea typeface="MS PGothic"/>
              <a:cs typeface="MS PGothic"/>
              <a:sym typeface="MS PGothic"/>
            </a:endParaRPr>
          </a:p>
          <a:p>
            <a:pPr indent="0" lvl="0" marL="0" rtl="0" algn="l">
              <a:lnSpc>
                <a:spcPct val="115000"/>
              </a:lnSpc>
              <a:spcBef>
                <a:spcPts val="0"/>
              </a:spcBef>
              <a:spcAft>
                <a:spcPts val="0"/>
              </a:spcAft>
              <a:buNone/>
            </a:pPr>
            <a:r>
              <a:rPr b="1" lang="ja" sz="1600">
                <a:solidFill>
                  <a:srgbClr val="000000"/>
                </a:solidFill>
                <a:latin typeface="MS PGothic"/>
                <a:ea typeface="MS PGothic"/>
                <a:cs typeface="MS PGothic"/>
                <a:sym typeface="MS PGothic"/>
              </a:rPr>
              <a:t>【</a:t>
            </a:r>
            <a:r>
              <a:rPr b="1" lang="ja" sz="1600">
                <a:solidFill>
                  <a:schemeClr val="dk1"/>
                </a:solidFill>
                <a:latin typeface="MS PGothic"/>
                <a:ea typeface="MS PGothic"/>
                <a:cs typeface="MS PGothic"/>
                <a:sym typeface="MS PGothic"/>
              </a:rPr>
              <a:t>参加者数</a:t>
            </a:r>
            <a:r>
              <a:rPr b="1" lang="ja" sz="1600">
                <a:solidFill>
                  <a:srgbClr val="000000"/>
                </a:solidFill>
                <a:latin typeface="MS PGothic"/>
                <a:ea typeface="MS PGothic"/>
                <a:cs typeface="MS PGothic"/>
                <a:sym typeface="MS PGothic"/>
              </a:rPr>
              <a:t>】</a:t>
            </a:r>
            <a:endParaRPr b="1" sz="1600">
              <a:solidFill>
                <a:srgbClr val="000000"/>
              </a:solidFill>
              <a:latin typeface="MS PGothic"/>
              <a:ea typeface="MS PGothic"/>
              <a:cs typeface="MS PGothic"/>
              <a:sym typeface="MS PGothic"/>
            </a:endParaRPr>
          </a:p>
          <a:p>
            <a:pPr indent="0" lvl="0" marL="0" rtl="0" algn="l">
              <a:lnSpc>
                <a:spcPct val="115000"/>
              </a:lnSpc>
              <a:spcBef>
                <a:spcPts val="0"/>
              </a:spcBef>
              <a:spcAft>
                <a:spcPts val="0"/>
              </a:spcAft>
              <a:buClr>
                <a:schemeClr val="dk1"/>
              </a:buClr>
              <a:buSzPts val="1100"/>
              <a:buFont typeface="Arial"/>
              <a:buNone/>
            </a:pPr>
            <a:r>
              <a:rPr lang="ja" sz="1600">
                <a:solidFill>
                  <a:schemeClr val="dk1"/>
                </a:solidFill>
                <a:latin typeface="MS PGothic"/>
                <a:ea typeface="MS PGothic"/>
                <a:cs typeface="MS PGothic"/>
                <a:sym typeface="MS PGothic"/>
              </a:rPr>
              <a:t>15</a:t>
            </a:r>
            <a:r>
              <a:rPr lang="ja" sz="1600">
                <a:solidFill>
                  <a:schemeClr val="dk1"/>
                </a:solidFill>
                <a:latin typeface="MS PGothic"/>
                <a:ea typeface="MS PGothic"/>
                <a:cs typeface="MS PGothic"/>
                <a:sym typeface="MS PGothic"/>
              </a:rPr>
              <a:t>名：串本古座高校学生10名</a:t>
            </a:r>
            <a:endParaRPr sz="1600">
              <a:solidFill>
                <a:schemeClr val="dk1"/>
              </a:solidFill>
              <a:latin typeface="MS PGothic"/>
              <a:ea typeface="MS PGothic"/>
              <a:cs typeface="MS PGothic"/>
              <a:sym typeface="MS PGothic"/>
            </a:endParaRPr>
          </a:p>
          <a:p>
            <a:pPr indent="0" lvl="0" marL="0" rtl="0" algn="l">
              <a:lnSpc>
                <a:spcPct val="115000"/>
              </a:lnSpc>
              <a:spcBef>
                <a:spcPts val="0"/>
              </a:spcBef>
              <a:spcAft>
                <a:spcPts val="0"/>
              </a:spcAft>
              <a:buClr>
                <a:schemeClr val="dk1"/>
              </a:buClr>
              <a:buSzPts val="1100"/>
              <a:buFont typeface="Arial"/>
              <a:buNone/>
            </a:pPr>
            <a:r>
              <a:rPr lang="ja" sz="1600">
                <a:solidFill>
                  <a:schemeClr val="dk1"/>
                </a:solidFill>
                <a:latin typeface="MS PGothic"/>
                <a:ea typeface="MS PGothic"/>
                <a:cs typeface="MS PGothic"/>
                <a:sym typeface="MS PGothic"/>
              </a:rPr>
              <a:t>	 </a:t>
            </a:r>
            <a:r>
              <a:rPr lang="ja" sz="1600">
                <a:solidFill>
                  <a:schemeClr val="dk1"/>
                </a:solidFill>
                <a:latin typeface="MS PGothic"/>
                <a:ea typeface="MS PGothic"/>
                <a:cs typeface="MS PGothic"/>
                <a:sym typeface="MS PGothic"/>
              </a:rPr>
              <a:t>高校教諭2名</a:t>
            </a:r>
            <a:endParaRPr sz="1600">
              <a:solidFill>
                <a:schemeClr val="dk1"/>
              </a:solidFill>
              <a:latin typeface="MS PGothic"/>
              <a:ea typeface="MS PGothic"/>
              <a:cs typeface="MS PGothic"/>
              <a:sym typeface="MS PGothic"/>
            </a:endParaRPr>
          </a:p>
          <a:p>
            <a:pPr indent="0" lvl="0" marL="0" rtl="0" algn="l">
              <a:lnSpc>
                <a:spcPct val="115000"/>
              </a:lnSpc>
              <a:spcBef>
                <a:spcPts val="0"/>
              </a:spcBef>
              <a:spcAft>
                <a:spcPts val="0"/>
              </a:spcAft>
              <a:buClr>
                <a:schemeClr val="dk1"/>
              </a:buClr>
              <a:buSzPts val="1100"/>
              <a:buFont typeface="Arial"/>
              <a:buNone/>
            </a:pPr>
            <a:r>
              <a:rPr lang="ja" sz="1600">
                <a:solidFill>
                  <a:schemeClr val="dk1"/>
                </a:solidFill>
                <a:latin typeface="MS PGothic"/>
                <a:ea typeface="MS PGothic"/>
                <a:cs typeface="MS PGothic"/>
                <a:sym typeface="MS PGothic"/>
              </a:rPr>
              <a:t>　　　　</a:t>
            </a:r>
            <a:r>
              <a:rPr lang="ja" sz="1600">
                <a:solidFill>
                  <a:schemeClr val="dk1"/>
                </a:solidFill>
                <a:latin typeface="MS PGothic"/>
                <a:ea typeface="MS PGothic"/>
                <a:cs typeface="MS PGothic"/>
                <a:sym typeface="MS PGothic"/>
              </a:rPr>
              <a:t>和歌山県情報政策課2名</a:t>
            </a:r>
            <a:br>
              <a:rPr lang="ja" sz="1600">
                <a:solidFill>
                  <a:schemeClr val="dk1"/>
                </a:solidFill>
                <a:latin typeface="MS PGothic"/>
                <a:ea typeface="MS PGothic"/>
                <a:cs typeface="MS PGothic"/>
                <a:sym typeface="MS PGothic"/>
              </a:rPr>
            </a:br>
            <a:r>
              <a:rPr lang="ja" sz="1600">
                <a:solidFill>
                  <a:schemeClr val="dk1"/>
                </a:solidFill>
                <a:latin typeface="MS PGothic"/>
                <a:ea typeface="MS PGothic"/>
                <a:cs typeface="MS PGothic"/>
                <a:sym typeface="MS PGothic"/>
              </a:rPr>
              <a:t>	 </a:t>
            </a:r>
            <a:r>
              <a:rPr lang="ja" sz="1600">
                <a:solidFill>
                  <a:schemeClr val="dk1"/>
                </a:solidFill>
                <a:latin typeface="MS PGothic"/>
                <a:ea typeface="MS PGothic"/>
                <a:cs typeface="MS PGothic"/>
                <a:sym typeface="MS PGothic"/>
              </a:rPr>
              <a:t>新聞社1名</a:t>
            </a:r>
            <a:endParaRPr sz="1600">
              <a:solidFill>
                <a:schemeClr val="dk1"/>
              </a:solidFill>
              <a:latin typeface="MS PGothic"/>
              <a:ea typeface="MS PGothic"/>
              <a:cs typeface="MS PGothic"/>
              <a:sym typeface="MS PGothic"/>
            </a:endParaRPr>
          </a:p>
          <a:p>
            <a:pPr indent="1358900" lvl="0" marL="0" rtl="0" algn="l">
              <a:lnSpc>
                <a:spcPct val="115000"/>
              </a:lnSpc>
              <a:spcBef>
                <a:spcPts val="0"/>
              </a:spcBef>
              <a:spcAft>
                <a:spcPts val="0"/>
              </a:spcAft>
              <a:buClr>
                <a:schemeClr val="dk1"/>
              </a:buClr>
              <a:buSzPts val="1100"/>
              <a:buFont typeface="Arial"/>
              <a:buNone/>
            </a:pPr>
            <a:r>
              <a:t/>
            </a:r>
            <a:endParaRPr sz="1600">
              <a:solidFill>
                <a:schemeClr val="dk1"/>
              </a:solidFill>
              <a:latin typeface="MS PGothic"/>
              <a:ea typeface="MS PGothic"/>
              <a:cs typeface="MS PGothic"/>
              <a:sym typeface="MS PGothic"/>
            </a:endParaRPr>
          </a:p>
          <a:p>
            <a:pPr indent="0" lvl="0" marL="0" rtl="0" algn="l">
              <a:lnSpc>
                <a:spcPct val="115000"/>
              </a:lnSpc>
              <a:spcBef>
                <a:spcPts val="0"/>
              </a:spcBef>
              <a:spcAft>
                <a:spcPts val="0"/>
              </a:spcAft>
              <a:buNone/>
            </a:pPr>
            <a:r>
              <a:rPr b="1" lang="ja" sz="1600">
                <a:solidFill>
                  <a:schemeClr val="dk1"/>
                </a:solidFill>
                <a:latin typeface="MS PGothic"/>
                <a:ea typeface="MS PGothic"/>
                <a:cs typeface="MS PGothic"/>
                <a:sym typeface="MS PGothic"/>
              </a:rPr>
              <a:t>【ホームページ】</a:t>
            </a:r>
            <a:endParaRPr b="1" sz="1600">
              <a:solidFill>
                <a:schemeClr val="dk1"/>
              </a:solidFill>
              <a:latin typeface="MS PGothic"/>
              <a:ea typeface="MS PGothic"/>
              <a:cs typeface="MS PGothic"/>
              <a:sym typeface="MS PGothic"/>
            </a:endParaRPr>
          </a:p>
          <a:p>
            <a:pPr indent="0" lvl="0" marL="0" rtl="0" algn="l">
              <a:lnSpc>
                <a:spcPct val="115000"/>
              </a:lnSpc>
              <a:spcBef>
                <a:spcPts val="0"/>
              </a:spcBef>
              <a:spcAft>
                <a:spcPts val="0"/>
              </a:spcAft>
              <a:buClr>
                <a:schemeClr val="dk1"/>
              </a:buClr>
              <a:buSzPts val="1100"/>
              <a:buFont typeface="Arial"/>
              <a:buNone/>
            </a:pPr>
            <a:r>
              <a:rPr lang="ja" sz="1600" u="sng">
                <a:solidFill>
                  <a:schemeClr val="hlink"/>
                </a:solidFill>
                <a:latin typeface="MS PGothic"/>
                <a:ea typeface="MS PGothic"/>
                <a:cs typeface="MS PGothic"/>
                <a:sym typeface="MS PGothic"/>
                <a:hlinkClick r:id="rId4"/>
              </a:rPr>
              <a:t>https://kkhs.civic.style/</a:t>
            </a:r>
            <a:endParaRPr sz="1600">
              <a:solidFill>
                <a:schemeClr val="dk1"/>
              </a:solidFill>
              <a:latin typeface="MS PGothic"/>
              <a:ea typeface="MS PGothic"/>
              <a:cs typeface="MS PGothic"/>
              <a:sym typeface="MS PGothic"/>
            </a:endParaRPr>
          </a:p>
        </p:txBody>
      </p:sp>
      <p:sp>
        <p:nvSpPr>
          <p:cNvPr id="167" name="Google Shape;167;p20"/>
          <p:cNvSpPr txBox="1"/>
          <p:nvPr/>
        </p:nvSpPr>
        <p:spPr>
          <a:xfrm>
            <a:off x="235500" y="0"/>
            <a:ext cx="5732100" cy="4281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ja" sz="1800">
                <a:solidFill>
                  <a:schemeClr val="lt1"/>
                </a:solidFill>
                <a:latin typeface="MS PGothic"/>
                <a:ea typeface="MS PGothic"/>
                <a:cs typeface="MS PGothic"/>
                <a:sym typeface="MS PGothic"/>
              </a:rPr>
              <a:t>●</a:t>
            </a:r>
            <a:r>
              <a:rPr lang="ja" sz="1800">
                <a:solidFill>
                  <a:schemeClr val="dk1"/>
                </a:solidFill>
                <a:latin typeface="MS PGothic"/>
                <a:ea typeface="MS PGothic"/>
                <a:cs typeface="MS PGothic"/>
                <a:sym typeface="MS PGothic"/>
              </a:rPr>
              <a:t>LocalWikiの活用・オープンデータ化とアイデアソン</a:t>
            </a:r>
            <a:endParaRPr sz="1800">
              <a:solidFill>
                <a:schemeClr val="lt1"/>
              </a:solidFill>
              <a:latin typeface="MS PGothic"/>
              <a:ea typeface="MS PGothic"/>
              <a:cs typeface="MS PGothic"/>
              <a:sym typeface="MS PGothic"/>
            </a:endParaRPr>
          </a:p>
        </p:txBody>
      </p:sp>
      <p:sp>
        <p:nvSpPr>
          <p:cNvPr id="168" name="Google Shape;168;p20"/>
          <p:cNvSpPr txBox="1"/>
          <p:nvPr>
            <p:ph type="title"/>
          </p:nvPr>
        </p:nvSpPr>
        <p:spPr>
          <a:xfrm>
            <a:off x="311700" y="428100"/>
            <a:ext cx="8520600" cy="511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ja" sz="2400">
                <a:latin typeface="MS PGothic"/>
                <a:ea typeface="MS PGothic"/>
                <a:cs typeface="MS PGothic"/>
                <a:sym typeface="MS PGothic"/>
              </a:rPr>
              <a:t>串本古座高校ＣＧＳ部ワーケーションマッピングとアイデアソン</a:t>
            </a:r>
            <a:endParaRPr sz="2400">
              <a:latin typeface="MS PGothic"/>
              <a:ea typeface="MS PGothic"/>
              <a:cs typeface="MS PGothic"/>
              <a:sym typeface="MS PGothic"/>
            </a:endParaRPr>
          </a:p>
        </p:txBody>
      </p:sp>
      <p:pic>
        <p:nvPicPr>
          <p:cNvPr id="169" name="Google Shape;169;p20"/>
          <p:cNvPicPr preferRelativeResize="0"/>
          <p:nvPr/>
        </p:nvPicPr>
        <p:blipFill>
          <a:blip r:embed="rId5">
            <a:alphaModFix/>
          </a:blip>
          <a:stretch>
            <a:fillRect/>
          </a:stretch>
        </p:blipFill>
        <p:spPr>
          <a:xfrm>
            <a:off x="3639776" y="1015475"/>
            <a:ext cx="2781370" cy="1931766"/>
          </a:xfrm>
          <a:prstGeom prst="rect">
            <a:avLst/>
          </a:prstGeom>
          <a:noFill/>
          <a:ln>
            <a:noFill/>
          </a:ln>
        </p:spPr>
      </p:pic>
      <p:pic>
        <p:nvPicPr>
          <p:cNvPr id="170" name="Google Shape;170;p20"/>
          <p:cNvPicPr preferRelativeResize="0"/>
          <p:nvPr/>
        </p:nvPicPr>
        <p:blipFill>
          <a:blip r:embed="rId6">
            <a:alphaModFix/>
          </a:blip>
          <a:stretch>
            <a:fillRect/>
          </a:stretch>
        </p:blipFill>
        <p:spPr>
          <a:xfrm>
            <a:off x="5028954" y="4566536"/>
            <a:ext cx="3803344" cy="2138916"/>
          </a:xfrm>
          <a:prstGeom prst="rect">
            <a:avLst/>
          </a:prstGeom>
          <a:noFill/>
          <a:ln>
            <a:noFill/>
          </a:ln>
        </p:spPr>
      </p:pic>
      <p:pic>
        <p:nvPicPr>
          <p:cNvPr id="171" name="Google Shape;171;p20"/>
          <p:cNvPicPr preferRelativeResize="0"/>
          <p:nvPr/>
        </p:nvPicPr>
        <p:blipFill>
          <a:blip r:embed="rId7">
            <a:alphaModFix/>
          </a:blip>
          <a:stretch>
            <a:fillRect/>
          </a:stretch>
        </p:blipFill>
        <p:spPr>
          <a:xfrm>
            <a:off x="4334353" y="4100087"/>
            <a:ext cx="3803352" cy="2139863"/>
          </a:xfrm>
          <a:prstGeom prst="rect">
            <a:avLst/>
          </a:prstGeom>
          <a:noFill/>
          <a:ln>
            <a:noFill/>
          </a:ln>
        </p:spPr>
      </p:pic>
      <p:pic>
        <p:nvPicPr>
          <p:cNvPr id="172" name="Google Shape;172;p20"/>
          <p:cNvPicPr preferRelativeResize="0"/>
          <p:nvPr/>
        </p:nvPicPr>
        <p:blipFill>
          <a:blip r:embed="rId8">
            <a:alphaModFix/>
          </a:blip>
          <a:stretch>
            <a:fillRect/>
          </a:stretch>
        </p:blipFill>
        <p:spPr>
          <a:xfrm>
            <a:off x="3639775" y="3634200"/>
            <a:ext cx="3803350" cy="2139667"/>
          </a:xfrm>
          <a:prstGeom prst="rect">
            <a:avLst/>
          </a:prstGeom>
          <a:noFill/>
          <a:ln>
            <a:noFill/>
          </a:ln>
        </p:spPr>
      </p:pic>
      <p:pic>
        <p:nvPicPr>
          <p:cNvPr id="173" name="Google Shape;173;p20"/>
          <p:cNvPicPr preferRelativeResize="0"/>
          <p:nvPr/>
        </p:nvPicPr>
        <p:blipFill rotWithShape="1">
          <a:blip r:embed="rId9">
            <a:alphaModFix/>
          </a:blip>
          <a:srcRect b="47365" l="0" r="0" t="0"/>
          <a:stretch/>
        </p:blipFill>
        <p:spPr>
          <a:xfrm>
            <a:off x="6258650" y="1436175"/>
            <a:ext cx="2781376" cy="205414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77" name="Shape 177"/>
        <p:cNvGrpSpPr/>
        <p:nvPr/>
      </p:nvGrpSpPr>
      <p:grpSpPr>
        <a:xfrm>
          <a:off x="0" y="0"/>
          <a:ext cx="0" cy="0"/>
          <a:chOff x="0" y="0"/>
          <a:chExt cx="0" cy="0"/>
        </a:xfrm>
      </p:grpSpPr>
      <p:cxnSp>
        <p:nvCxnSpPr>
          <p:cNvPr id="178" name="Google Shape;178;p21"/>
          <p:cNvCxnSpPr/>
          <p:nvPr/>
        </p:nvCxnSpPr>
        <p:spPr>
          <a:xfrm flipH="1" rot="10800000">
            <a:off x="4601175" y="3356025"/>
            <a:ext cx="1614900" cy="846300"/>
          </a:xfrm>
          <a:prstGeom prst="straightConnector1">
            <a:avLst/>
          </a:prstGeom>
          <a:noFill/>
          <a:ln cap="flat" cmpd="sng" w="9525">
            <a:solidFill>
              <a:srgbClr val="FF0000"/>
            </a:solidFill>
            <a:prstDash val="solid"/>
            <a:round/>
            <a:headEnd len="med" w="med" type="none"/>
            <a:tailEnd len="med" w="med" type="none"/>
          </a:ln>
        </p:spPr>
      </p:cxnSp>
      <p:cxnSp>
        <p:nvCxnSpPr>
          <p:cNvPr id="179" name="Google Shape;179;p21"/>
          <p:cNvCxnSpPr/>
          <p:nvPr/>
        </p:nvCxnSpPr>
        <p:spPr>
          <a:xfrm>
            <a:off x="4620650" y="4231525"/>
            <a:ext cx="1128600" cy="992400"/>
          </a:xfrm>
          <a:prstGeom prst="straightConnector1">
            <a:avLst/>
          </a:prstGeom>
          <a:noFill/>
          <a:ln cap="flat" cmpd="sng" w="9525">
            <a:solidFill>
              <a:srgbClr val="FF0000"/>
            </a:solidFill>
            <a:prstDash val="solid"/>
            <a:round/>
            <a:headEnd len="med" w="med" type="none"/>
            <a:tailEnd len="med" w="med" type="none"/>
          </a:ln>
        </p:spPr>
      </p:cxnSp>
      <p:cxnSp>
        <p:nvCxnSpPr>
          <p:cNvPr id="180" name="Google Shape;180;p21"/>
          <p:cNvCxnSpPr/>
          <p:nvPr/>
        </p:nvCxnSpPr>
        <p:spPr>
          <a:xfrm>
            <a:off x="4620650" y="4221800"/>
            <a:ext cx="2480700" cy="1196700"/>
          </a:xfrm>
          <a:prstGeom prst="straightConnector1">
            <a:avLst/>
          </a:prstGeom>
          <a:noFill/>
          <a:ln cap="flat" cmpd="sng" w="9525">
            <a:solidFill>
              <a:srgbClr val="FF0000"/>
            </a:solidFill>
            <a:prstDash val="solid"/>
            <a:round/>
            <a:headEnd len="med" w="med" type="none"/>
            <a:tailEnd len="med" w="med" type="none"/>
          </a:ln>
        </p:spPr>
      </p:cxnSp>
      <p:cxnSp>
        <p:nvCxnSpPr>
          <p:cNvPr id="181" name="Google Shape;181;p21"/>
          <p:cNvCxnSpPr/>
          <p:nvPr/>
        </p:nvCxnSpPr>
        <p:spPr>
          <a:xfrm>
            <a:off x="4649825" y="4173175"/>
            <a:ext cx="2616900" cy="544800"/>
          </a:xfrm>
          <a:prstGeom prst="straightConnector1">
            <a:avLst/>
          </a:prstGeom>
          <a:noFill/>
          <a:ln cap="flat" cmpd="sng" w="9525">
            <a:solidFill>
              <a:srgbClr val="FF0000"/>
            </a:solidFill>
            <a:prstDash val="solid"/>
            <a:round/>
            <a:headEnd len="med" w="med" type="none"/>
            <a:tailEnd len="med" w="med" type="none"/>
          </a:ln>
        </p:spPr>
      </p:cxnSp>
      <p:cxnSp>
        <p:nvCxnSpPr>
          <p:cNvPr id="182" name="Google Shape;182;p21"/>
          <p:cNvCxnSpPr>
            <a:endCxn id="183" idx="2"/>
          </p:cNvCxnSpPr>
          <p:nvPr/>
        </p:nvCxnSpPr>
        <p:spPr>
          <a:xfrm>
            <a:off x="4727550" y="4231450"/>
            <a:ext cx="3729000" cy="1061400"/>
          </a:xfrm>
          <a:prstGeom prst="straightConnector1">
            <a:avLst/>
          </a:prstGeom>
          <a:noFill/>
          <a:ln cap="flat" cmpd="sng" w="9525">
            <a:solidFill>
              <a:srgbClr val="FF0000"/>
            </a:solidFill>
            <a:prstDash val="solid"/>
            <a:round/>
            <a:headEnd len="med" w="med" type="none"/>
            <a:tailEnd len="med" w="med" type="none"/>
          </a:ln>
        </p:spPr>
      </p:cxnSp>
      <p:cxnSp>
        <p:nvCxnSpPr>
          <p:cNvPr id="184" name="Google Shape;184;p21"/>
          <p:cNvCxnSpPr>
            <a:endCxn id="185" idx="2"/>
          </p:cNvCxnSpPr>
          <p:nvPr/>
        </p:nvCxnSpPr>
        <p:spPr>
          <a:xfrm>
            <a:off x="4717950" y="4231425"/>
            <a:ext cx="3510000" cy="113700"/>
          </a:xfrm>
          <a:prstGeom prst="straightConnector1">
            <a:avLst/>
          </a:prstGeom>
          <a:noFill/>
          <a:ln cap="flat" cmpd="sng" w="9525">
            <a:solidFill>
              <a:srgbClr val="FF0000"/>
            </a:solidFill>
            <a:prstDash val="solid"/>
            <a:round/>
            <a:headEnd len="med" w="med" type="none"/>
            <a:tailEnd len="med" w="med" type="none"/>
          </a:ln>
        </p:spPr>
      </p:cxnSp>
      <p:cxnSp>
        <p:nvCxnSpPr>
          <p:cNvPr id="186" name="Google Shape;186;p21"/>
          <p:cNvCxnSpPr/>
          <p:nvPr/>
        </p:nvCxnSpPr>
        <p:spPr>
          <a:xfrm flipH="1" rot="10800000">
            <a:off x="4630375" y="3317275"/>
            <a:ext cx="3132300" cy="855900"/>
          </a:xfrm>
          <a:prstGeom prst="straightConnector1">
            <a:avLst/>
          </a:prstGeom>
          <a:noFill/>
          <a:ln cap="flat" cmpd="sng" w="9525">
            <a:solidFill>
              <a:srgbClr val="FF0000"/>
            </a:solidFill>
            <a:prstDash val="solid"/>
            <a:round/>
            <a:headEnd len="med" w="med" type="none"/>
            <a:tailEnd len="med" w="med" type="none"/>
          </a:ln>
        </p:spPr>
      </p:cxnSp>
      <p:cxnSp>
        <p:nvCxnSpPr>
          <p:cNvPr id="187" name="Google Shape;187;p21"/>
          <p:cNvCxnSpPr/>
          <p:nvPr/>
        </p:nvCxnSpPr>
        <p:spPr>
          <a:xfrm flipH="1" rot="10800000">
            <a:off x="4679000" y="4134175"/>
            <a:ext cx="1812600" cy="39000"/>
          </a:xfrm>
          <a:prstGeom prst="straightConnector1">
            <a:avLst/>
          </a:prstGeom>
          <a:noFill/>
          <a:ln cap="flat" cmpd="sng" w="9525">
            <a:solidFill>
              <a:srgbClr val="FF0000"/>
            </a:solidFill>
            <a:prstDash val="solid"/>
            <a:round/>
            <a:headEnd len="med" w="med" type="none"/>
            <a:tailEnd len="med" w="med" type="none"/>
          </a:ln>
        </p:spPr>
      </p:cxnSp>
      <p:cxnSp>
        <p:nvCxnSpPr>
          <p:cNvPr id="188" name="Google Shape;188;p21"/>
          <p:cNvCxnSpPr/>
          <p:nvPr/>
        </p:nvCxnSpPr>
        <p:spPr>
          <a:xfrm>
            <a:off x="1215950" y="3511675"/>
            <a:ext cx="3395100" cy="661500"/>
          </a:xfrm>
          <a:prstGeom prst="straightConnector1">
            <a:avLst/>
          </a:prstGeom>
          <a:noFill/>
          <a:ln cap="flat" cmpd="sng" w="9525">
            <a:solidFill>
              <a:srgbClr val="FF0000"/>
            </a:solidFill>
            <a:prstDash val="solid"/>
            <a:round/>
            <a:headEnd len="med" w="med" type="none"/>
            <a:tailEnd len="med" w="med" type="none"/>
          </a:ln>
        </p:spPr>
      </p:cxnSp>
      <p:cxnSp>
        <p:nvCxnSpPr>
          <p:cNvPr id="189" name="Google Shape;189;p21"/>
          <p:cNvCxnSpPr/>
          <p:nvPr/>
        </p:nvCxnSpPr>
        <p:spPr>
          <a:xfrm>
            <a:off x="2694550" y="3424125"/>
            <a:ext cx="1906500" cy="758700"/>
          </a:xfrm>
          <a:prstGeom prst="straightConnector1">
            <a:avLst/>
          </a:prstGeom>
          <a:noFill/>
          <a:ln cap="flat" cmpd="sng" w="9525">
            <a:solidFill>
              <a:srgbClr val="FF0000"/>
            </a:solidFill>
            <a:prstDash val="solid"/>
            <a:round/>
            <a:headEnd len="med" w="med" type="none"/>
            <a:tailEnd len="med" w="med" type="none"/>
          </a:ln>
        </p:spPr>
      </p:cxnSp>
      <p:cxnSp>
        <p:nvCxnSpPr>
          <p:cNvPr id="190" name="Google Shape;190;p21"/>
          <p:cNvCxnSpPr/>
          <p:nvPr/>
        </p:nvCxnSpPr>
        <p:spPr>
          <a:xfrm flipH="1" rot="10800000">
            <a:off x="2694550" y="4153775"/>
            <a:ext cx="1935900" cy="97200"/>
          </a:xfrm>
          <a:prstGeom prst="straightConnector1">
            <a:avLst/>
          </a:prstGeom>
          <a:noFill/>
          <a:ln cap="flat" cmpd="sng" w="9525">
            <a:solidFill>
              <a:srgbClr val="FF0000"/>
            </a:solidFill>
            <a:prstDash val="solid"/>
            <a:round/>
            <a:headEnd len="med" w="med" type="none"/>
            <a:tailEnd len="med" w="med" type="none"/>
          </a:ln>
        </p:spPr>
      </p:cxnSp>
      <p:cxnSp>
        <p:nvCxnSpPr>
          <p:cNvPr id="191" name="Google Shape;191;p21"/>
          <p:cNvCxnSpPr/>
          <p:nvPr/>
        </p:nvCxnSpPr>
        <p:spPr>
          <a:xfrm flipH="1" rot="10800000">
            <a:off x="2451350" y="4163525"/>
            <a:ext cx="2169300" cy="807300"/>
          </a:xfrm>
          <a:prstGeom prst="straightConnector1">
            <a:avLst/>
          </a:prstGeom>
          <a:noFill/>
          <a:ln cap="flat" cmpd="sng" w="9525">
            <a:solidFill>
              <a:srgbClr val="FF0000"/>
            </a:solidFill>
            <a:prstDash val="solid"/>
            <a:round/>
            <a:headEnd len="med" w="med" type="none"/>
            <a:tailEnd len="med" w="med" type="none"/>
          </a:ln>
        </p:spPr>
      </p:cxnSp>
      <p:cxnSp>
        <p:nvCxnSpPr>
          <p:cNvPr id="192" name="Google Shape;192;p21"/>
          <p:cNvCxnSpPr/>
          <p:nvPr/>
        </p:nvCxnSpPr>
        <p:spPr>
          <a:xfrm flipH="1" rot="10800000">
            <a:off x="1201350" y="4221700"/>
            <a:ext cx="3380400" cy="308700"/>
          </a:xfrm>
          <a:prstGeom prst="straightConnector1">
            <a:avLst/>
          </a:prstGeom>
          <a:noFill/>
          <a:ln cap="flat" cmpd="sng" w="9525">
            <a:solidFill>
              <a:srgbClr val="FF0000"/>
            </a:solidFill>
            <a:prstDash val="solid"/>
            <a:round/>
            <a:headEnd len="med" w="med" type="none"/>
            <a:tailEnd len="med" w="med" type="none"/>
          </a:ln>
        </p:spPr>
      </p:cxnSp>
      <p:cxnSp>
        <p:nvCxnSpPr>
          <p:cNvPr id="193" name="Google Shape;193;p21"/>
          <p:cNvCxnSpPr/>
          <p:nvPr/>
        </p:nvCxnSpPr>
        <p:spPr>
          <a:xfrm flipH="1" rot="10800000">
            <a:off x="1113800" y="4153650"/>
            <a:ext cx="3526200" cy="882600"/>
          </a:xfrm>
          <a:prstGeom prst="straightConnector1">
            <a:avLst/>
          </a:prstGeom>
          <a:noFill/>
          <a:ln cap="flat" cmpd="sng" w="9525">
            <a:solidFill>
              <a:srgbClr val="FF0000"/>
            </a:solidFill>
            <a:prstDash val="solid"/>
            <a:round/>
            <a:headEnd len="med" w="med" type="none"/>
            <a:tailEnd len="med" w="med" type="none"/>
          </a:ln>
        </p:spPr>
      </p:cxnSp>
      <p:cxnSp>
        <p:nvCxnSpPr>
          <p:cNvPr id="194" name="Google Shape;194;p21"/>
          <p:cNvCxnSpPr/>
          <p:nvPr/>
        </p:nvCxnSpPr>
        <p:spPr>
          <a:xfrm flipH="1" rot="10800000">
            <a:off x="3584625" y="4153825"/>
            <a:ext cx="1016700" cy="1261800"/>
          </a:xfrm>
          <a:prstGeom prst="straightConnector1">
            <a:avLst/>
          </a:prstGeom>
          <a:noFill/>
          <a:ln cap="flat" cmpd="sng" w="9525">
            <a:solidFill>
              <a:srgbClr val="FF0000"/>
            </a:solidFill>
            <a:prstDash val="solid"/>
            <a:round/>
            <a:headEnd len="med" w="med" type="none"/>
            <a:tailEnd len="med" w="med" type="none"/>
          </a:ln>
        </p:spPr>
      </p:cxnSp>
      <p:sp>
        <p:nvSpPr>
          <p:cNvPr id="195" name="Google Shape;195;p21"/>
          <p:cNvSpPr txBox="1"/>
          <p:nvPr>
            <p:ph type="title"/>
          </p:nvPr>
        </p:nvSpPr>
        <p:spPr>
          <a:xfrm>
            <a:off x="311700" y="364775"/>
            <a:ext cx="8520600" cy="127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ja" sz="3200">
                <a:latin typeface="MS PGothic"/>
                <a:ea typeface="MS PGothic"/>
                <a:cs typeface="MS PGothic"/>
                <a:sym typeface="MS PGothic"/>
              </a:rPr>
              <a:t>目的は違っても、共通の取り組み</a:t>
            </a:r>
            <a:endParaRPr sz="3200">
              <a:latin typeface="MS PGothic"/>
              <a:ea typeface="MS PGothic"/>
              <a:cs typeface="MS PGothic"/>
              <a:sym typeface="MS PGothic"/>
            </a:endParaRPr>
          </a:p>
        </p:txBody>
      </p:sp>
      <p:cxnSp>
        <p:nvCxnSpPr>
          <p:cNvPr id="196" name="Google Shape;196;p21"/>
          <p:cNvCxnSpPr/>
          <p:nvPr/>
        </p:nvCxnSpPr>
        <p:spPr>
          <a:xfrm>
            <a:off x="4572000" y="2483800"/>
            <a:ext cx="0" cy="3288000"/>
          </a:xfrm>
          <a:prstGeom prst="straightConnector1">
            <a:avLst/>
          </a:prstGeom>
          <a:noFill/>
          <a:ln cap="flat" cmpd="sng" w="28575">
            <a:solidFill>
              <a:srgbClr val="92D050"/>
            </a:solidFill>
            <a:prstDash val="solid"/>
            <a:round/>
            <a:headEnd len="med" w="med" type="none"/>
            <a:tailEnd len="med" w="med" type="none"/>
          </a:ln>
        </p:spPr>
      </p:cxnSp>
      <p:sp>
        <p:nvSpPr>
          <p:cNvPr id="197" name="Google Shape;197;p21"/>
          <p:cNvSpPr txBox="1"/>
          <p:nvPr/>
        </p:nvSpPr>
        <p:spPr>
          <a:xfrm>
            <a:off x="681000" y="2483800"/>
            <a:ext cx="3210000" cy="651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ja" sz="2800">
                <a:solidFill>
                  <a:schemeClr val="dk1"/>
                </a:solidFill>
                <a:latin typeface="MS PGothic"/>
                <a:ea typeface="MS PGothic"/>
                <a:cs typeface="MS PGothic"/>
                <a:sym typeface="MS PGothic"/>
              </a:rPr>
              <a:t>人（住民・組織）</a:t>
            </a:r>
            <a:endParaRPr/>
          </a:p>
        </p:txBody>
      </p:sp>
      <p:sp>
        <p:nvSpPr>
          <p:cNvPr id="198" name="Google Shape;198;p21"/>
          <p:cNvSpPr txBox="1"/>
          <p:nvPr/>
        </p:nvSpPr>
        <p:spPr>
          <a:xfrm>
            <a:off x="5253000" y="2483800"/>
            <a:ext cx="3210000" cy="651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ja" sz="2800">
                <a:solidFill>
                  <a:schemeClr val="dk1"/>
                </a:solidFill>
                <a:latin typeface="MS PGothic"/>
                <a:ea typeface="MS PGothic"/>
                <a:cs typeface="MS PGothic"/>
                <a:sym typeface="MS PGothic"/>
              </a:rPr>
              <a:t>目的</a:t>
            </a:r>
            <a:endParaRPr/>
          </a:p>
        </p:txBody>
      </p:sp>
      <p:sp>
        <p:nvSpPr>
          <p:cNvPr id="199" name="Google Shape;199;p21"/>
          <p:cNvSpPr txBox="1"/>
          <p:nvPr/>
        </p:nvSpPr>
        <p:spPr>
          <a:xfrm>
            <a:off x="442675" y="1467475"/>
            <a:ext cx="8258700" cy="9402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ja" sz="1800">
                <a:solidFill>
                  <a:schemeClr val="dk1"/>
                </a:solidFill>
                <a:latin typeface="MS PGothic"/>
                <a:ea typeface="MS PGothic"/>
                <a:cs typeface="MS PGothic"/>
                <a:sym typeface="MS PGothic"/>
              </a:rPr>
              <a:t>地域活性化という共通の目的があっても、それぞれの状況や立場によって、</a:t>
            </a:r>
            <a:br>
              <a:rPr lang="ja" sz="2000">
                <a:solidFill>
                  <a:schemeClr val="dk1"/>
                </a:solidFill>
                <a:latin typeface="MS PGothic"/>
                <a:ea typeface="MS PGothic"/>
                <a:cs typeface="MS PGothic"/>
                <a:sym typeface="MS PGothic"/>
              </a:rPr>
            </a:br>
            <a:r>
              <a:rPr b="1" lang="ja" sz="2400">
                <a:solidFill>
                  <a:srgbClr val="FF0000"/>
                </a:solidFill>
                <a:latin typeface="MS PGothic"/>
                <a:ea typeface="MS PGothic"/>
                <a:cs typeface="MS PGothic"/>
                <a:sym typeface="MS PGothic"/>
              </a:rPr>
              <a:t>目的は異なる。</a:t>
            </a:r>
            <a:endParaRPr b="1" sz="2400">
              <a:solidFill>
                <a:srgbClr val="FF0000"/>
              </a:solidFill>
              <a:latin typeface="MS PGothic"/>
              <a:ea typeface="MS PGothic"/>
              <a:cs typeface="MS PGothic"/>
              <a:sym typeface="MS PGothic"/>
            </a:endParaRPr>
          </a:p>
        </p:txBody>
      </p:sp>
      <p:sp>
        <p:nvSpPr>
          <p:cNvPr id="200" name="Google Shape;200;p21"/>
          <p:cNvSpPr/>
          <p:nvPr/>
        </p:nvSpPr>
        <p:spPr>
          <a:xfrm>
            <a:off x="3137175" y="2858275"/>
            <a:ext cx="2869668" cy="2636010"/>
          </a:xfrm>
          <a:prstGeom prst="irregularSeal1">
            <a:avLst/>
          </a:prstGeom>
          <a:solidFill>
            <a:srgbClr val="FFD9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21"/>
          <p:cNvSpPr txBox="1"/>
          <p:nvPr/>
        </p:nvSpPr>
        <p:spPr>
          <a:xfrm>
            <a:off x="2967000" y="3411375"/>
            <a:ext cx="3210000" cy="15543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ja" sz="2800">
                <a:solidFill>
                  <a:srgbClr val="FF0000"/>
                </a:solidFill>
                <a:latin typeface="MS PGothic"/>
                <a:ea typeface="MS PGothic"/>
                <a:cs typeface="MS PGothic"/>
                <a:sym typeface="MS PGothic"/>
              </a:rPr>
              <a:t>地域活性化</a:t>
            </a:r>
            <a:endParaRPr sz="2800">
              <a:solidFill>
                <a:srgbClr val="FF0000"/>
              </a:solidFill>
              <a:latin typeface="MS PGothic"/>
              <a:ea typeface="MS PGothic"/>
              <a:cs typeface="MS PGothic"/>
              <a:sym typeface="MS PGothic"/>
            </a:endParaRPr>
          </a:p>
          <a:p>
            <a:pPr indent="0" lvl="0" marL="0" rtl="0" algn="ctr">
              <a:lnSpc>
                <a:spcPct val="115000"/>
              </a:lnSpc>
              <a:spcBef>
                <a:spcPts val="0"/>
              </a:spcBef>
              <a:spcAft>
                <a:spcPts val="0"/>
              </a:spcAft>
              <a:buNone/>
            </a:pPr>
            <a:r>
              <a:rPr lang="ja" sz="1800">
                <a:solidFill>
                  <a:schemeClr val="dk1"/>
                </a:solidFill>
                <a:latin typeface="MS PGothic"/>
                <a:ea typeface="MS PGothic"/>
                <a:cs typeface="MS PGothic"/>
                <a:sym typeface="MS PGothic"/>
              </a:rPr>
              <a:t>LocalWiki</a:t>
            </a:r>
            <a:endParaRPr sz="1800">
              <a:solidFill>
                <a:schemeClr val="dk1"/>
              </a:solidFill>
              <a:latin typeface="MS PGothic"/>
              <a:ea typeface="MS PGothic"/>
              <a:cs typeface="MS PGothic"/>
              <a:sym typeface="MS PGothic"/>
            </a:endParaRPr>
          </a:p>
          <a:p>
            <a:pPr indent="0" lvl="0" marL="0" rtl="0" algn="ctr">
              <a:lnSpc>
                <a:spcPct val="115000"/>
              </a:lnSpc>
              <a:spcBef>
                <a:spcPts val="0"/>
              </a:spcBef>
              <a:spcAft>
                <a:spcPts val="0"/>
              </a:spcAft>
              <a:buNone/>
            </a:pPr>
            <a:r>
              <a:rPr lang="ja" sz="1800">
                <a:solidFill>
                  <a:schemeClr val="dk1"/>
                </a:solidFill>
                <a:latin typeface="MS PGothic"/>
                <a:ea typeface="MS PGothic"/>
                <a:cs typeface="MS PGothic"/>
                <a:sym typeface="MS PGothic"/>
              </a:rPr>
              <a:t>オープンデータ</a:t>
            </a:r>
            <a:endParaRPr sz="1800">
              <a:solidFill>
                <a:schemeClr val="dk1"/>
              </a:solidFill>
              <a:latin typeface="MS PGothic"/>
              <a:ea typeface="MS PGothic"/>
              <a:cs typeface="MS PGothic"/>
              <a:sym typeface="MS PGothic"/>
            </a:endParaRPr>
          </a:p>
          <a:p>
            <a:pPr indent="0" lvl="0" marL="0" rtl="0" algn="ctr">
              <a:lnSpc>
                <a:spcPct val="115000"/>
              </a:lnSpc>
              <a:spcBef>
                <a:spcPts val="0"/>
              </a:spcBef>
              <a:spcAft>
                <a:spcPts val="0"/>
              </a:spcAft>
              <a:buNone/>
            </a:pPr>
            <a:r>
              <a:rPr lang="ja" sz="1800">
                <a:solidFill>
                  <a:schemeClr val="dk1"/>
                </a:solidFill>
                <a:latin typeface="MS PGothic"/>
                <a:ea typeface="MS PGothic"/>
                <a:cs typeface="MS PGothic"/>
                <a:sym typeface="MS PGothic"/>
              </a:rPr>
              <a:t>情報の集約と発信</a:t>
            </a:r>
            <a:endParaRPr sz="1800">
              <a:solidFill>
                <a:schemeClr val="dk1"/>
              </a:solidFill>
              <a:latin typeface="MS PGothic"/>
              <a:ea typeface="MS PGothic"/>
              <a:cs typeface="MS PGothic"/>
              <a:sym typeface="MS PGothic"/>
            </a:endParaRPr>
          </a:p>
        </p:txBody>
      </p:sp>
      <p:grpSp>
        <p:nvGrpSpPr>
          <p:cNvPr id="202" name="Google Shape;202;p21"/>
          <p:cNvGrpSpPr/>
          <p:nvPr/>
        </p:nvGrpSpPr>
        <p:grpSpPr>
          <a:xfrm>
            <a:off x="1843450" y="3061550"/>
            <a:ext cx="1614600" cy="653700"/>
            <a:chOff x="442675" y="2752925"/>
            <a:chExt cx="1614600" cy="653700"/>
          </a:xfrm>
        </p:grpSpPr>
        <p:sp>
          <p:nvSpPr>
            <p:cNvPr id="203" name="Google Shape;203;p21"/>
            <p:cNvSpPr/>
            <p:nvPr/>
          </p:nvSpPr>
          <p:spPr>
            <a:xfrm>
              <a:off x="598225" y="2752925"/>
              <a:ext cx="1303500" cy="653700"/>
            </a:xfrm>
            <a:prstGeom prst="ellipse">
              <a:avLst/>
            </a:prstGeom>
            <a:solidFill>
              <a:srgbClr val="B6D7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21"/>
            <p:cNvSpPr txBox="1"/>
            <p:nvPr/>
          </p:nvSpPr>
          <p:spPr>
            <a:xfrm>
              <a:off x="442675" y="2865725"/>
              <a:ext cx="1614600" cy="428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ja" sz="1800">
                  <a:solidFill>
                    <a:schemeClr val="dk1"/>
                  </a:solidFill>
                  <a:latin typeface="MS PGothic"/>
                  <a:ea typeface="MS PGothic"/>
                  <a:cs typeface="MS PGothic"/>
                  <a:sym typeface="MS PGothic"/>
                </a:rPr>
                <a:t>学校</a:t>
              </a:r>
              <a:endParaRPr sz="1800"/>
            </a:p>
          </p:txBody>
        </p:sp>
      </p:grpSp>
      <p:grpSp>
        <p:nvGrpSpPr>
          <p:cNvPr id="205" name="Google Shape;205;p21"/>
          <p:cNvGrpSpPr/>
          <p:nvPr/>
        </p:nvGrpSpPr>
        <p:grpSpPr>
          <a:xfrm>
            <a:off x="1843450" y="3899088"/>
            <a:ext cx="1614600" cy="653700"/>
            <a:chOff x="442675" y="3463050"/>
            <a:chExt cx="1614600" cy="653700"/>
          </a:xfrm>
        </p:grpSpPr>
        <p:sp>
          <p:nvSpPr>
            <p:cNvPr id="206" name="Google Shape;206;p21"/>
            <p:cNvSpPr/>
            <p:nvPr/>
          </p:nvSpPr>
          <p:spPr>
            <a:xfrm>
              <a:off x="598225" y="3463050"/>
              <a:ext cx="1303500" cy="653700"/>
            </a:xfrm>
            <a:prstGeom prst="ellipse">
              <a:avLst/>
            </a:prstGeom>
            <a:solidFill>
              <a:srgbClr val="D0E0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21"/>
            <p:cNvSpPr txBox="1"/>
            <p:nvPr/>
          </p:nvSpPr>
          <p:spPr>
            <a:xfrm>
              <a:off x="442675" y="3575850"/>
              <a:ext cx="1614600" cy="428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ja" sz="1800">
                  <a:solidFill>
                    <a:schemeClr val="dk1"/>
                  </a:solidFill>
                  <a:latin typeface="MS PGothic"/>
                  <a:ea typeface="MS PGothic"/>
                  <a:cs typeface="MS PGothic"/>
                  <a:sym typeface="MS PGothic"/>
                </a:rPr>
                <a:t>自治体</a:t>
              </a:r>
              <a:endParaRPr sz="1800"/>
            </a:p>
          </p:txBody>
        </p:sp>
      </p:grpSp>
      <p:grpSp>
        <p:nvGrpSpPr>
          <p:cNvPr id="208" name="Google Shape;208;p21"/>
          <p:cNvGrpSpPr/>
          <p:nvPr/>
        </p:nvGrpSpPr>
        <p:grpSpPr>
          <a:xfrm>
            <a:off x="292150" y="3191038"/>
            <a:ext cx="1614600" cy="653700"/>
            <a:chOff x="442675" y="4357975"/>
            <a:chExt cx="1614600" cy="653700"/>
          </a:xfrm>
        </p:grpSpPr>
        <p:sp>
          <p:nvSpPr>
            <p:cNvPr id="209" name="Google Shape;209;p21"/>
            <p:cNvSpPr/>
            <p:nvPr/>
          </p:nvSpPr>
          <p:spPr>
            <a:xfrm>
              <a:off x="598225" y="4357975"/>
              <a:ext cx="1303500" cy="653700"/>
            </a:xfrm>
            <a:prstGeom prst="ellipse">
              <a:avLst/>
            </a:prstGeom>
            <a:solidFill>
              <a:srgbClr val="EAD1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21"/>
            <p:cNvSpPr txBox="1"/>
            <p:nvPr/>
          </p:nvSpPr>
          <p:spPr>
            <a:xfrm>
              <a:off x="442675" y="4470775"/>
              <a:ext cx="1614600" cy="428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ja" sz="1800">
                  <a:solidFill>
                    <a:schemeClr val="dk1"/>
                  </a:solidFill>
                  <a:latin typeface="MS PGothic"/>
                  <a:ea typeface="MS PGothic"/>
                  <a:cs typeface="MS PGothic"/>
                  <a:sym typeface="MS PGothic"/>
                </a:rPr>
                <a:t>観光協会</a:t>
              </a:r>
              <a:endParaRPr sz="1800"/>
            </a:p>
          </p:txBody>
        </p:sp>
      </p:grpSp>
      <p:grpSp>
        <p:nvGrpSpPr>
          <p:cNvPr id="211" name="Google Shape;211;p21"/>
          <p:cNvGrpSpPr/>
          <p:nvPr/>
        </p:nvGrpSpPr>
        <p:grpSpPr>
          <a:xfrm>
            <a:off x="374575" y="4007150"/>
            <a:ext cx="1614600" cy="653700"/>
            <a:chOff x="442675" y="5194550"/>
            <a:chExt cx="1614600" cy="653700"/>
          </a:xfrm>
        </p:grpSpPr>
        <p:sp>
          <p:nvSpPr>
            <p:cNvPr id="212" name="Google Shape;212;p21"/>
            <p:cNvSpPr/>
            <p:nvPr/>
          </p:nvSpPr>
          <p:spPr>
            <a:xfrm>
              <a:off x="598225" y="5194550"/>
              <a:ext cx="1303500" cy="653700"/>
            </a:xfrm>
            <a:prstGeom prst="ellipse">
              <a:avLst/>
            </a:prstGeom>
            <a:solidFill>
              <a:srgbClr val="A2C4C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21"/>
            <p:cNvSpPr txBox="1"/>
            <p:nvPr/>
          </p:nvSpPr>
          <p:spPr>
            <a:xfrm>
              <a:off x="442675" y="5307350"/>
              <a:ext cx="1614600" cy="428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ja" sz="1800">
                  <a:solidFill>
                    <a:schemeClr val="dk1"/>
                  </a:solidFill>
                  <a:latin typeface="MS PGothic"/>
                  <a:ea typeface="MS PGothic"/>
                  <a:cs typeface="MS PGothic"/>
                  <a:sym typeface="MS PGothic"/>
                </a:rPr>
                <a:t>商工会議所</a:t>
              </a:r>
              <a:endParaRPr sz="1800"/>
            </a:p>
          </p:txBody>
        </p:sp>
      </p:grpSp>
      <p:grpSp>
        <p:nvGrpSpPr>
          <p:cNvPr id="214" name="Google Shape;214;p21"/>
          <p:cNvGrpSpPr/>
          <p:nvPr/>
        </p:nvGrpSpPr>
        <p:grpSpPr>
          <a:xfrm>
            <a:off x="311700" y="4952750"/>
            <a:ext cx="1614600" cy="653700"/>
            <a:chOff x="442675" y="5992200"/>
            <a:chExt cx="1614600" cy="653700"/>
          </a:xfrm>
        </p:grpSpPr>
        <p:sp>
          <p:nvSpPr>
            <p:cNvPr id="215" name="Google Shape;215;p21"/>
            <p:cNvSpPr/>
            <p:nvPr/>
          </p:nvSpPr>
          <p:spPr>
            <a:xfrm>
              <a:off x="598225" y="5992200"/>
              <a:ext cx="1303500" cy="653700"/>
            </a:xfrm>
            <a:prstGeom prst="ellipse">
              <a:avLst/>
            </a:prstGeom>
            <a:solidFill>
              <a:srgbClr val="DD7E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21"/>
            <p:cNvSpPr txBox="1"/>
            <p:nvPr/>
          </p:nvSpPr>
          <p:spPr>
            <a:xfrm>
              <a:off x="442675" y="6105000"/>
              <a:ext cx="1614600" cy="428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ja" sz="1800">
                  <a:solidFill>
                    <a:schemeClr val="dk1"/>
                  </a:solidFill>
                  <a:latin typeface="MS PGothic"/>
                  <a:ea typeface="MS PGothic"/>
                  <a:cs typeface="MS PGothic"/>
                  <a:sym typeface="MS PGothic"/>
                </a:rPr>
                <a:t>企業</a:t>
              </a:r>
              <a:endParaRPr sz="1800"/>
            </a:p>
          </p:txBody>
        </p:sp>
      </p:grpSp>
      <p:grpSp>
        <p:nvGrpSpPr>
          <p:cNvPr id="217" name="Google Shape;217;p21"/>
          <p:cNvGrpSpPr/>
          <p:nvPr/>
        </p:nvGrpSpPr>
        <p:grpSpPr>
          <a:xfrm>
            <a:off x="2816225" y="5118100"/>
            <a:ext cx="1614600" cy="653700"/>
            <a:chOff x="2329850" y="5992200"/>
            <a:chExt cx="1614600" cy="653700"/>
          </a:xfrm>
        </p:grpSpPr>
        <p:sp>
          <p:nvSpPr>
            <p:cNvPr id="218" name="Google Shape;218;p21"/>
            <p:cNvSpPr/>
            <p:nvPr/>
          </p:nvSpPr>
          <p:spPr>
            <a:xfrm>
              <a:off x="2485400" y="5992200"/>
              <a:ext cx="1303500" cy="653700"/>
            </a:xfrm>
            <a:prstGeom prst="ellipse">
              <a:avLst/>
            </a:pr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21"/>
            <p:cNvSpPr txBox="1"/>
            <p:nvPr/>
          </p:nvSpPr>
          <p:spPr>
            <a:xfrm>
              <a:off x="2329850" y="6105000"/>
              <a:ext cx="1614600" cy="428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ja" sz="1800">
                  <a:solidFill>
                    <a:schemeClr val="dk1"/>
                  </a:solidFill>
                  <a:latin typeface="MS PGothic"/>
                  <a:ea typeface="MS PGothic"/>
                  <a:cs typeface="MS PGothic"/>
                  <a:sym typeface="MS PGothic"/>
                </a:rPr>
                <a:t>地域メディア</a:t>
              </a:r>
              <a:endParaRPr sz="1800"/>
            </a:p>
          </p:txBody>
        </p:sp>
      </p:grpSp>
      <p:grpSp>
        <p:nvGrpSpPr>
          <p:cNvPr id="220" name="Google Shape;220;p21"/>
          <p:cNvGrpSpPr/>
          <p:nvPr/>
        </p:nvGrpSpPr>
        <p:grpSpPr>
          <a:xfrm>
            <a:off x="1590575" y="4662800"/>
            <a:ext cx="1614600" cy="653700"/>
            <a:chOff x="2329850" y="4961050"/>
            <a:chExt cx="1614600" cy="653700"/>
          </a:xfrm>
        </p:grpSpPr>
        <p:sp>
          <p:nvSpPr>
            <p:cNvPr id="221" name="Google Shape;221;p21"/>
            <p:cNvSpPr/>
            <p:nvPr/>
          </p:nvSpPr>
          <p:spPr>
            <a:xfrm>
              <a:off x="2485400" y="4961050"/>
              <a:ext cx="1303500" cy="653700"/>
            </a:xfrm>
            <a:prstGeom prst="ellipse">
              <a:avLst/>
            </a:prstGeom>
            <a:solidFill>
              <a:srgbClr val="F9CB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21"/>
            <p:cNvSpPr txBox="1"/>
            <p:nvPr/>
          </p:nvSpPr>
          <p:spPr>
            <a:xfrm>
              <a:off x="2329850" y="5073850"/>
              <a:ext cx="1614600" cy="428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ja" sz="1800">
                  <a:solidFill>
                    <a:schemeClr val="dk1"/>
                  </a:solidFill>
                  <a:latin typeface="MS PGothic"/>
                  <a:ea typeface="MS PGothic"/>
                  <a:cs typeface="MS PGothic"/>
                  <a:sym typeface="MS PGothic"/>
                </a:rPr>
                <a:t>NPO</a:t>
              </a:r>
              <a:endParaRPr sz="1800"/>
            </a:p>
          </p:txBody>
        </p:sp>
      </p:grpSp>
      <p:grpSp>
        <p:nvGrpSpPr>
          <p:cNvPr id="223" name="Google Shape;223;p21"/>
          <p:cNvGrpSpPr/>
          <p:nvPr/>
        </p:nvGrpSpPr>
        <p:grpSpPr>
          <a:xfrm>
            <a:off x="5374600" y="3028550"/>
            <a:ext cx="1614600" cy="653700"/>
            <a:chOff x="5685875" y="2752925"/>
            <a:chExt cx="1614600" cy="653700"/>
          </a:xfrm>
        </p:grpSpPr>
        <p:sp>
          <p:nvSpPr>
            <p:cNvPr id="224" name="Google Shape;224;p21"/>
            <p:cNvSpPr/>
            <p:nvPr/>
          </p:nvSpPr>
          <p:spPr>
            <a:xfrm>
              <a:off x="5841425" y="2752925"/>
              <a:ext cx="1303500" cy="653700"/>
            </a:xfrm>
            <a:prstGeom prst="ellipse">
              <a:avLst/>
            </a:prstGeom>
            <a:solidFill>
              <a:srgbClr val="B6D7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21"/>
            <p:cNvSpPr txBox="1"/>
            <p:nvPr/>
          </p:nvSpPr>
          <p:spPr>
            <a:xfrm>
              <a:off x="5685875" y="2865725"/>
              <a:ext cx="1614600" cy="428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ja" sz="1800">
                  <a:solidFill>
                    <a:schemeClr val="dk1"/>
                  </a:solidFill>
                  <a:latin typeface="MS PGothic"/>
                  <a:ea typeface="MS PGothic"/>
                  <a:cs typeface="MS PGothic"/>
                  <a:sym typeface="MS PGothic"/>
                </a:rPr>
                <a:t>教育</a:t>
              </a:r>
              <a:endParaRPr sz="1800"/>
            </a:p>
          </p:txBody>
        </p:sp>
      </p:grpSp>
      <p:grpSp>
        <p:nvGrpSpPr>
          <p:cNvPr id="226" name="Google Shape;226;p21"/>
          <p:cNvGrpSpPr/>
          <p:nvPr/>
        </p:nvGrpSpPr>
        <p:grpSpPr>
          <a:xfrm>
            <a:off x="7065400" y="2992900"/>
            <a:ext cx="1614600" cy="653700"/>
            <a:chOff x="5685875" y="3463050"/>
            <a:chExt cx="1614600" cy="653700"/>
          </a:xfrm>
        </p:grpSpPr>
        <p:sp>
          <p:nvSpPr>
            <p:cNvPr id="227" name="Google Shape;227;p21"/>
            <p:cNvSpPr/>
            <p:nvPr/>
          </p:nvSpPr>
          <p:spPr>
            <a:xfrm>
              <a:off x="5841425" y="3463050"/>
              <a:ext cx="1303500" cy="653700"/>
            </a:xfrm>
            <a:prstGeom prst="ellipse">
              <a:avLst/>
            </a:prstGeom>
            <a:solidFill>
              <a:srgbClr val="93C4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21"/>
            <p:cNvSpPr txBox="1"/>
            <p:nvPr/>
          </p:nvSpPr>
          <p:spPr>
            <a:xfrm>
              <a:off x="5685875" y="3575850"/>
              <a:ext cx="1614600" cy="428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ja" sz="1800">
                  <a:solidFill>
                    <a:schemeClr val="dk1"/>
                  </a:solidFill>
                  <a:latin typeface="MS PGothic"/>
                  <a:ea typeface="MS PGothic"/>
                  <a:cs typeface="MS PGothic"/>
                  <a:sym typeface="MS PGothic"/>
                </a:rPr>
                <a:t>郷土愛の育み</a:t>
              </a:r>
              <a:endParaRPr sz="1800"/>
            </a:p>
          </p:txBody>
        </p:sp>
      </p:grpSp>
      <p:grpSp>
        <p:nvGrpSpPr>
          <p:cNvPr id="229" name="Google Shape;229;p21"/>
          <p:cNvGrpSpPr/>
          <p:nvPr/>
        </p:nvGrpSpPr>
        <p:grpSpPr>
          <a:xfrm>
            <a:off x="5684275" y="3745788"/>
            <a:ext cx="1614600" cy="653700"/>
            <a:chOff x="5685875" y="4357975"/>
            <a:chExt cx="1614600" cy="653700"/>
          </a:xfrm>
        </p:grpSpPr>
        <p:sp>
          <p:nvSpPr>
            <p:cNvPr id="230" name="Google Shape;230;p21"/>
            <p:cNvSpPr/>
            <p:nvPr/>
          </p:nvSpPr>
          <p:spPr>
            <a:xfrm>
              <a:off x="5841425" y="4357975"/>
              <a:ext cx="1303500" cy="653700"/>
            </a:xfrm>
            <a:prstGeom prst="ellipse">
              <a:avLst/>
            </a:pr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21"/>
            <p:cNvSpPr txBox="1"/>
            <p:nvPr/>
          </p:nvSpPr>
          <p:spPr>
            <a:xfrm>
              <a:off x="5685875" y="4470775"/>
              <a:ext cx="1614600" cy="428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ja" sz="1800">
                  <a:solidFill>
                    <a:schemeClr val="dk1"/>
                  </a:solidFill>
                  <a:latin typeface="MS PGothic"/>
                  <a:ea typeface="MS PGothic"/>
                  <a:cs typeface="MS PGothic"/>
                  <a:sym typeface="MS PGothic"/>
                </a:rPr>
                <a:t>少子化対策</a:t>
              </a:r>
              <a:endParaRPr sz="1800"/>
            </a:p>
          </p:txBody>
        </p:sp>
      </p:grpSp>
      <p:grpSp>
        <p:nvGrpSpPr>
          <p:cNvPr id="232" name="Google Shape;232;p21"/>
          <p:cNvGrpSpPr/>
          <p:nvPr/>
        </p:nvGrpSpPr>
        <p:grpSpPr>
          <a:xfrm>
            <a:off x="4943325" y="4876550"/>
            <a:ext cx="1614600" cy="653700"/>
            <a:chOff x="5685875" y="5194550"/>
            <a:chExt cx="1614600" cy="653700"/>
          </a:xfrm>
        </p:grpSpPr>
        <p:sp>
          <p:nvSpPr>
            <p:cNvPr id="233" name="Google Shape;233;p21"/>
            <p:cNvSpPr/>
            <p:nvPr/>
          </p:nvSpPr>
          <p:spPr>
            <a:xfrm>
              <a:off x="5841425" y="5194550"/>
              <a:ext cx="1303500" cy="653700"/>
            </a:xfrm>
            <a:prstGeom prst="ellipse">
              <a:avLst/>
            </a:prstGeom>
            <a:solidFill>
              <a:srgbClr val="F9CB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21"/>
            <p:cNvSpPr txBox="1"/>
            <p:nvPr/>
          </p:nvSpPr>
          <p:spPr>
            <a:xfrm>
              <a:off x="5685875" y="5307350"/>
              <a:ext cx="1614600" cy="428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ja" sz="1800">
                  <a:solidFill>
                    <a:schemeClr val="dk1"/>
                  </a:solidFill>
                  <a:latin typeface="MS PGothic"/>
                  <a:ea typeface="MS PGothic"/>
                  <a:cs typeface="MS PGothic"/>
                  <a:sym typeface="MS PGothic"/>
                </a:rPr>
                <a:t>高齢者対策</a:t>
              </a:r>
              <a:endParaRPr sz="1800"/>
            </a:p>
          </p:txBody>
        </p:sp>
      </p:grpSp>
      <p:grpSp>
        <p:nvGrpSpPr>
          <p:cNvPr id="235" name="Google Shape;235;p21"/>
          <p:cNvGrpSpPr/>
          <p:nvPr/>
        </p:nvGrpSpPr>
        <p:grpSpPr>
          <a:xfrm>
            <a:off x="7649250" y="4751950"/>
            <a:ext cx="1614600" cy="653700"/>
            <a:chOff x="5685875" y="5992200"/>
            <a:chExt cx="1614600" cy="653700"/>
          </a:xfrm>
        </p:grpSpPr>
        <p:sp>
          <p:nvSpPr>
            <p:cNvPr id="236" name="Google Shape;236;p21"/>
            <p:cNvSpPr/>
            <p:nvPr/>
          </p:nvSpPr>
          <p:spPr>
            <a:xfrm>
              <a:off x="5841425" y="5992200"/>
              <a:ext cx="1303500" cy="653700"/>
            </a:xfrm>
            <a:prstGeom prst="ellipse">
              <a:avLst/>
            </a:prstGeom>
            <a:solidFill>
              <a:srgbClr val="A2C4C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21"/>
            <p:cNvSpPr txBox="1"/>
            <p:nvPr/>
          </p:nvSpPr>
          <p:spPr>
            <a:xfrm>
              <a:off x="5685875" y="6105000"/>
              <a:ext cx="1614600" cy="428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ja" sz="1800">
                  <a:solidFill>
                    <a:schemeClr val="dk1"/>
                  </a:solidFill>
                  <a:latin typeface="MS PGothic"/>
                  <a:ea typeface="MS PGothic"/>
                  <a:cs typeface="MS PGothic"/>
                  <a:sym typeface="MS PGothic"/>
                </a:rPr>
                <a:t>地産地消</a:t>
              </a:r>
              <a:endParaRPr sz="1800"/>
            </a:p>
          </p:txBody>
        </p:sp>
      </p:grpSp>
      <p:grpSp>
        <p:nvGrpSpPr>
          <p:cNvPr id="237" name="Google Shape;237;p21"/>
          <p:cNvGrpSpPr/>
          <p:nvPr/>
        </p:nvGrpSpPr>
        <p:grpSpPr>
          <a:xfrm>
            <a:off x="6288975" y="5095925"/>
            <a:ext cx="1614600" cy="653700"/>
            <a:chOff x="7573050" y="5992200"/>
            <a:chExt cx="1614600" cy="653700"/>
          </a:xfrm>
        </p:grpSpPr>
        <p:sp>
          <p:nvSpPr>
            <p:cNvPr id="238" name="Google Shape;238;p21"/>
            <p:cNvSpPr/>
            <p:nvPr/>
          </p:nvSpPr>
          <p:spPr>
            <a:xfrm>
              <a:off x="7728600" y="5992200"/>
              <a:ext cx="1303500" cy="653700"/>
            </a:xfrm>
            <a:prstGeom prst="ellipse">
              <a:avLst/>
            </a:pr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21"/>
            <p:cNvSpPr txBox="1"/>
            <p:nvPr/>
          </p:nvSpPr>
          <p:spPr>
            <a:xfrm>
              <a:off x="7573050" y="6105000"/>
              <a:ext cx="1614600" cy="428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ja" sz="1800">
                  <a:solidFill>
                    <a:schemeClr val="dk1"/>
                  </a:solidFill>
                  <a:latin typeface="MS PGothic"/>
                  <a:ea typeface="MS PGothic"/>
                  <a:cs typeface="MS PGothic"/>
                  <a:sym typeface="MS PGothic"/>
                </a:rPr>
                <a:t>ビジネス</a:t>
              </a:r>
              <a:endParaRPr sz="1800"/>
            </a:p>
          </p:txBody>
        </p:sp>
      </p:grpSp>
      <p:grpSp>
        <p:nvGrpSpPr>
          <p:cNvPr id="240" name="Google Shape;240;p21"/>
          <p:cNvGrpSpPr/>
          <p:nvPr/>
        </p:nvGrpSpPr>
        <p:grpSpPr>
          <a:xfrm>
            <a:off x="7420650" y="3804225"/>
            <a:ext cx="1614600" cy="653700"/>
            <a:chOff x="7573050" y="4961050"/>
            <a:chExt cx="1614600" cy="653700"/>
          </a:xfrm>
        </p:grpSpPr>
        <p:sp>
          <p:nvSpPr>
            <p:cNvPr id="241" name="Google Shape;241;p21"/>
            <p:cNvSpPr/>
            <p:nvPr/>
          </p:nvSpPr>
          <p:spPr>
            <a:xfrm>
              <a:off x="7728600" y="4961050"/>
              <a:ext cx="1303500" cy="653700"/>
            </a:xfrm>
            <a:prstGeom prst="ellipse">
              <a:avLst/>
            </a:prstGeom>
            <a:solidFill>
              <a:srgbClr val="EAD1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21"/>
            <p:cNvSpPr txBox="1"/>
            <p:nvPr/>
          </p:nvSpPr>
          <p:spPr>
            <a:xfrm>
              <a:off x="7573050" y="5073850"/>
              <a:ext cx="1614600" cy="428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ja" sz="1800">
                  <a:solidFill>
                    <a:schemeClr val="dk1"/>
                  </a:solidFill>
                  <a:latin typeface="MS PGothic"/>
                  <a:ea typeface="MS PGothic"/>
                  <a:cs typeface="MS PGothic"/>
                  <a:sym typeface="MS PGothic"/>
                </a:rPr>
                <a:t>観光推進</a:t>
              </a:r>
              <a:endParaRPr sz="1800"/>
            </a:p>
          </p:txBody>
        </p:sp>
      </p:grpSp>
      <p:grpSp>
        <p:nvGrpSpPr>
          <p:cNvPr id="242" name="Google Shape;242;p21"/>
          <p:cNvGrpSpPr/>
          <p:nvPr/>
        </p:nvGrpSpPr>
        <p:grpSpPr>
          <a:xfrm>
            <a:off x="6426625" y="4349475"/>
            <a:ext cx="1614600" cy="653700"/>
            <a:chOff x="7475750" y="3900775"/>
            <a:chExt cx="1614600" cy="653700"/>
          </a:xfrm>
        </p:grpSpPr>
        <p:sp>
          <p:nvSpPr>
            <p:cNvPr id="243" name="Google Shape;243;p21"/>
            <p:cNvSpPr/>
            <p:nvPr/>
          </p:nvSpPr>
          <p:spPr>
            <a:xfrm>
              <a:off x="7631300" y="3900775"/>
              <a:ext cx="1303500" cy="653700"/>
            </a:xfrm>
            <a:prstGeom prst="ellipse">
              <a:avLst/>
            </a:pr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21"/>
            <p:cNvSpPr txBox="1"/>
            <p:nvPr/>
          </p:nvSpPr>
          <p:spPr>
            <a:xfrm>
              <a:off x="7475750" y="4013575"/>
              <a:ext cx="1614600" cy="428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ja" sz="1800">
                  <a:solidFill>
                    <a:schemeClr val="dk1"/>
                  </a:solidFill>
                  <a:latin typeface="MS PGothic"/>
                  <a:ea typeface="MS PGothic"/>
                  <a:cs typeface="MS PGothic"/>
                  <a:sym typeface="MS PGothic"/>
                </a:rPr>
                <a:t>防災</a:t>
              </a:r>
              <a:endParaRPr sz="1800"/>
            </a:p>
          </p:txBody>
        </p:sp>
      </p:grpSp>
      <p:sp>
        <p:nvSpPr>
          <p:cNvPr id="245" name="Google Shape;245;p21"/>
          <p:cNvSpPr txBox="1"/>
          <p:nvPr/>
        </p:nvSpPr>
        <p:spPr>
          <a:xfrm>
            <a:off x="442675" y="5967900"/>
            <a:ext cx="8258700" cy="6615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ja" sz="2400">
                <a:solidFill>
                  <a:srgbClr val="FF0000"/>
                </a:solidFill>
                <a:latin typeface="MS PGothic"/>
                <a:ea typeface="MS PGothic"/>
                <a:cs typeface="MS PGothic"/>
                <a:sym typeface="MS PGothic"/>
              </a:rPr>
              <a:t>LocalWikiを活用することで、それぞれの目的を達成</a:t>
            </a:r>
            <a:endParaRPr b="1" sz="2400">
              <a:solidFill>
                <a:srgbClr val="FF0000"/>
              </a:solidFill>
              <a:latin typeface="MS PGothic"/>
              <a:ea typeface="MS PGothic"/>
              <a:cs typeface="MS PGothic"/>
              <a:sym typeface="MS PGothic"/>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